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5"/>
  </p:notesMasterIdLst>
  <p:sldIdLst>
    <p:sldId id="620" r:id="rId3"/>
    <p:sldId id="311" r:id="rId4"/>
    <p:sldId id="525" r:id="rId5"/>
    <p:sldId id="652" r:id="rId6"/>
    <p:sldId id="653" r:id="rId7"/>
    <p:sldId id="654" r:id="rId8"/>
    <p:sldId id="650" r:id="rId9"/>
    <p:sldId id="538" r:id="rId10"/>
    <p:sldId id="543" r:id="rId11"/>
    <p:sldId id="656" r:id="rId12"/>
    <p:sldId id="658" r:id="rId13"/>
    <p:sldId id="663" r:id="rId14"/>
    <p:sldId id="664" r:id="rId15"/>
    <p:sldId id="625" r:id="rId16"/>
    <p:sldId id="616" r:id="rId17"/>
    <p:sldId id="666" r:id="rId18"/>
    <p:sldId id="668" r:id="rId19"/>
    <p:sldId id="669" r:id="rId20"/>
    <p:sldId id="670" r:id="rId21"/>
    <p:sldId id="671" r:id="rId22"/>
    <p:sldId id="672" r:id="rId23"/>
    <p:sldId id="673" r:id="rId24"/>
    <p:sldId id="618" r:id="rId25"/>
    <p:sldId id="608" r:id="rId26"/>
    <p:sldId id="609" r:id="rId27"/>
    <p:sldId id="610" r:id="rId28"/>
    <p:sldId id="611" r:id="rId29"/>
    <p:sldId id="612" r:id="rId30"/>
    <p:sldId id="613" r:id="rId31"/>
    <p:sldId id="614" r:id="rId32"/>
    <p:sldId id="284" r:id="rId33"/>
    <p:sldId id="655" r:id="rId34"/>
  </p:sldIdLst>
  <p:sldSz cx="9906000" cy="6858000" type="A4"/>
  <p:notesSz cx="6865938" cy="9540875"/>
  <p:defaultTextStyle>
    <a:defPPr>
      <a:defRPr lang="en-US"/>
    </a:defPPr>
    <a:lvl1pPr marL="0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7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3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0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47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33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20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07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94" algn="l" defTabSz="457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  <p15:guide id="3" pos="240" userDrawn="1">
          <p15:clr>
            <a:srgbClr val="A4A3A4"/>
          </p15:clr>
        </p15:guide>
        <p15:guide id="4" pos="60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26674F"/>
    <a:srgbClr val="E8E9E9"/>
    <a:srgbClr val="860000"/>
    <a:srgbClr val="4C0000"/>
    <a:srgbClr val="3F3746"/>
    <a:srgbClr val="225C46"/>
    <a:srgbClr val="1E523E"/>
    <a:srgbClr val="335C5B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 snapToGrid="0">
      <p:cViewPr>
        <p:scale>
          <a:sx n="89" d="100"/>
          <a:sy n="89" d="100"/>
        </p:scale>
        <p:origin x="979" y="77"/>
      </p:cViewPr>
      <p:guideLst>
        <p:guide orient="horz" pos="2160"/>
        <p:guide pos="3120"/>
        <p:guide pos="240"/>
        <p:guide pos="60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nikolsky\Desktop\&#1044;&#1083;&#1103;%20&#1074;&#1099;&#1089;&#1090;&#1091;&#1087;&#1083;&#1077;&#1085;&#1080;&#1103;%205-6%20&#1076;&#1077;&#1082;&#1072;&#1073;&#1088;&#1103;\&#1057;&#1090;&#1072;&#1090;&#1080;&#1089;&#1090;&#1080;&#1082;&#1072;%20&#1086;&#1076;&#1085;&#1086;&#1076;&#1085;&#1077;&#1074;&#1086;&#108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fimo\Desktop\&#1050;&#1077;&#1081;&#1089;&#1099;\&#1050;&#1053;&#1048;&#1043;&#1040;\&#1040;&#1085;&#1072;&#1083;&#1080;&#1079;%20&#1088;&#1099;&#1085;&#1082;&#1072;\&#1044;&#1083;&#1103;%20&#1075;&#1088;&#1072;&#1092;&#1080;&#1082;&#1086;&#107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039691115035695"/>
          <c:y val="0.28177988411131066"/>
          <c:w val="0.45233328764229991"/>
          <c:h val="0.53760427476614203"/>
        </c:manualLayout>
      </c:layout>
      <c:doughnutChart>
        <c:varyColors val="0"/>
        <c:ser>
          <c:idx val="0"/>
          <c:order val="0"/>
          <c:tx>
            <c:v>Доля компаний</c:v>
          </c:tx>
          <c:spPr>
            <a:pattFill prst="ltUp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 w="19050">
              <a:solidFill>
                <a:schemeClr val="lt1"/>
              </a:solidFill>
            </a:ln>
            <a:effectLst>
              <a:innerShdw blurRad="114300">
                <a:schemeClr val="accent1"/>
              </a:innerShdw>
            </a:effectLst>
          </c:spPr>
          <c:dPt>
            <c:idx val="0"/>
            <c:bubble3D val="0"/>
            <c:spPr>
              <a:solidFill>
                <a:srgbClr val="3F3746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256F-4955-9742-BD8B9A67C42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256F-4955-9742-BD8B9A67C423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256F-4955-9742-BD8B9A67C423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256F-4955-9742-BD8B9A67C423}"/>
              </c:ext>
            </c:extLst>
          </c:dPt>
          <c:dLbls>
            <c:dLbl>
              <c:idx val="0"/>
              <c:layout>
                <c:manualLayout>
                  <c:x val="0.16614919704288719"/>
                  <c:y val="-4.5548292642542433E-2"/>
                </c:manualLayout>
              </c:layout>
              <c:tx>
                <c:rich>
                  <a:bodyPr/>
                  <a:lstStyle/>
                  <a:p>
                    <a:fld id="{23F2142B-913E-4F7E-85E3-8BFDC4D2F6BF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
</a:t>
                    </a:r>
                    <a:fld id="{5B29FE72-47D3-4CC1-A349-91FF2161932B}" type="PERCENTAGE">
                      <a:rPr lang="ru-RU" b="1" baseline="0"/>
                      <a:pPr/>
                      <a:t>[ПРОЦЕНТ]</a:t>
                    </a:fld>
                    <a:endParaRPr lang="ru-RU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714942943576594"/>
                      <c:h val="0.155244463067712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56F-4955-9742-BD8B9A67C423}"/>
                </c:ext>
              </c:extLst>
            </c:dLbl>
            <c:dLbl>
              <c:idx val="1"/>
              <c:layout>
                <c:manualLayout>
                  <c:x val="0.13386613966506503"/>
                  <c:y val="0.1182603721635726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Arial" panose="020B0604020202020204" pitchFamily="34" charset="0"/>
                      </a:defRPr>
                    </a:pPr>
                    <a:fld id="{21F3D41E-F7D8-46F4-BEFA-EA014B9D7097}" type="CATEGORYNAME">
                      <a:rPr lang="ru-RU" sz="1400"/>
                      <a:pPr>
                        <a:defRPr sz="1400"/>
                      </a:pPr>
                      <a:t>[ИМЯ КАТЕГОРИИ]</a:t>
                    </a:fld>
                    <a:r>
                      <a:rPr lang="ru-RU" sz="1400" baseline="0"/>
                      <a:t>
</a:t>
                    </a:r>
                    <a:fld id="{27393840-152C-47C5-9DFF-EBFC4CBEC09F}" type="PERCENTAGE">
                      <a:rPr lang="ru-RU" sz="1400" b="1" baseline="0"/>
                      <a:pPr>
                        <a:defRPr sz="1400"/>
                      </a:pPr>
                      <a:t>[ПРОЦЕНТ]</a:t>
                    </a:fld>
                    <a:endParaRPr lang="ru-RU" sz="14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59521926502335"/>
                      <c:h val="0.2190740185324106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56F-4955-9742-BD8B9A67C423}"/>
                </c:ext>
              </c:extLst>
            </c:dLbl>
            <c:dLbl>
              <c:idx val="2"/>
              <c:layout>
                <c:manualLayout>
                  <c:x val="-0.15851536593527746"/>
                  <c:y val="4.3852953970592828E-2"/>
                </c:manualLayout>
              </c:layout>
              <c:tx>
                <c:rich>
                  <a:bodyPr/>
                  <a:lstStyle/>
                  <a:p>
                    <a:fld id="{358E2C4E-D6B3-44B0-B22C-49A5FCB2C243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
</a:t>
                    </a:r>
                    <a:fld id="{A2678240-1542-415C-A2C3-882785D2DEC8}" type="PERCENTAGE">
                      <a:rPr lang="ru-RU" b="1" baseline="0"/>
                      <a:pPr/>
                      <a:t>[ПРОЦЕНТ]</a:t>
                    </a:fld>
                    <a:endParaRPr lang="ru-RU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58055285064187"/>
                      <c:h val="0.133724421954508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56F-4955-9742-BD8B9A67C423}"/>
                </c:ext>
              </c:extLst>
            </c:dLbl>
            <c:dLbl>
              <c:idx val="3"/>
              <c:layout>
                <c:manualLayout>
                  <c:x val="-0.14309953034641612"/>
                  <c:y val="-5.5559711094053228E-2"/>
                </c:manualLayout>
              </c:layout>
              <c:tx>
                <c:rich>
                  <a:bodyPr/>
                  <a:lstStyle/>
                  <a:p>
                    <a:fld id="{815D74BC-94F8-4728-9DB8-5291806D85CE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
</a:t>
                    </a:r>
                    <a:fld id="{441F6FE1-BF69-45B0-98D2-53B328E2EA8D}" type="PERCENTAGE">
                      <a:rPr lang="ru-RU" b="1" baseline="0"/>
                      <a:pPr/>
                      <a:t>[ПРОЦЕНТ]</a:t>
                    </a:fld>
                    <a:endParaRPr lang="ru-RU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674719422769486"/>
                      <c:h val="0.1798387957685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56F-4955-9742-BD8B9A67C4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Sheet1!$C$1:$C$4</c:f>
              <c:strCache>
                <c:ptCount val="4"/>
                <c:pt idx="0">
                  <c:v>Ни одного работника</c:v>
                </c:pt>
                <c:pt idx="1">
                  <c:v>1-2 работника</c:v>
                </c:pt>
                <c:pt idx="2">
                  <c:v>3-5 работников</c:v>
                </c:pt>
                <c:pt idx="3">
                  <c:v>Более 5 работников</c:v>
                </c:pt>
              </c:strCache>
            </c:strRef>
          </c:cat>
          <c:val>
            <c:numRef>
              <c:f>Sheet1!$A$1:$A$4</c:f>
              <c:numCache>
                <c:formatCode>#,##0.00</c:formatCode>
                <c:ptCount val="4"/>
                <c:pt idx="0">
                  <c:v>381178</c:v>
                </c:pt>
                <c:pt idx="1">
                  <c:v>1283182</c:v>
                </c:pt>
                <c:pt idx="2">
                  <c:v>340268</c:v>
                </c:pt>
                <c:pt idx="3">
                  <c:v>489916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56F-4955-9742-BD8B9A67C42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+mn-lt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67632352621322"/>
          <c:y val="2.4611034714530178E-2"/>
          <c:w val="0.49241467748788803"/>
          <c:h val="0.96155334919943625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>
                  <a:shade val="42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A9-4F09-9CA3-B5F441CA66F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shade val="5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A9-4F09-9CA3-B5F441CA66F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shade val="6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A9-4F09-9CA3-B5F441CA66F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shade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8A9-4F09-9CA3-B5F441CA66F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shade val="93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8A9-4F09-9CA3-B5F441CA66F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tint val="94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8A9-4F09-9CA3-B5F441CA66FF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tint val="81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8A9-4F09-9CA3-B5F441CA66FF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tint val="69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8A9-4F09-9CA3-B5F441CA66FF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>
                  <a:tint val="5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8A9-4F09-9CA3-B5F441CA66FF}"/>
              </c:ext>
            </c:extLst>
          </c:dPt>
          <c:cat>
            <c:strRef>
              <c:f>Sheet1!$A$2:$A$10</c:f>
              <c:strCache>
                <c:ptCount val="9"/>
                <c:pt idx="0">
                  <c:v>Хищения в сфере финансово-хозяйственной деятельности</c:v>
                </c:pt>
                <c:pt idx="1">
                  <c:v>Коррупционные преступления</c:v>
                </c:pt>
                <c:pt idx="2">
                  <c:v>Уклонение от уплаты налогов </c:v>
                </c:pt>
                <c:pt idx="3">
                  <c:v>Незаконное предпринимательство и банковская деятельность</c:v>
                </c:pt>
                <c:pt idx="4">
                  <c:v>Кредитные преступления</c:v>
                </c:pt>
                <c:pt idx="5">
                  <c:v>Преступления в сфере антимонопольного законодательства</c:v>
                </c:pt>
                <c:pt idx="6">
                  <c:v>Легализация преступных доходов </c:v>
                </c:pt>
                <c:pt idx="7">
                  <c:v>Криминальные банкротства</c:v>
                </c:pt>
                <c:pt idx="8">
                  <c:v>Неправомерное использование инсайдерской информации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0.45</c:v>
                </c:pt>
                <c:pt idx="1">
                  <c:v>0.34</c:v>
                </c:pt>
                <c:pt idx="2">
                  <c:v>0.31</c:v>
                </c:pt>
                <c:pt idx="3">
                  <c:v>0.3</c:v>
                </c:pt>
                <c:pt idx="4">
                  <c:v>0.28000000000000003</c:v>
                </c:pt>
                <c:pt idx="5">
                  <c:v>0.19</c:v>
                </c:pt>
                <c:pt idx="6">
                  <c:v>0.17</c:v>
                </c:pt>
                <c:pt idx="7">
                  <c:v>0.13</c:v>
                </c:pt>
                <c:pt idx="8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8A9-4F09-9CA3-B5F441CA6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overlap val="-100"/>
        <c:axId val="812090848"/>
        <c:axId val="811601792"/>
      </c:barChart>
      <c:dateAx>
        <c:axId val="8120908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alpha val="40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en-US" sz="900" b="0" i="0" u="none" strike="noStrike" kern="120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1601792"/>
        <c:crosses val="autoZero"/>
        <c:auto val="0"/>
        <c:lblOffset val="100"/>
        <c:baseTimeUnit val="days"/>
        <c:majorUnit val="1"/>
        <c:minorUnit val="1"/>
      </c:dateAx>
      <c:valAx>
        <c:axId val="81160179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812090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900" noProof="0">
          <a:latin typeface="+mn-lt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chemeClr val="tx1"/>
                </a:solidFill>
              </a:rPr>
              <a:t>Основные инструменты </a:t>
            </a:r>
            <a:r>
              <a:rPr lang="ru-RU" sz="1600" dirty="0" err="1">
                <a:solidFill>
                  <a:schemeClr val="tx1"/>
                </a:solidFill>
              </a:rPr>
              <a:t>форензика</a:t>
            </a:r>
            <a:endParaRPr lang="ru-RU" sz="16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Лист1!$B$5:$B$12</c:f>
              <c:strCache>
                <c:ptCount val="8"/>
                <c:pt idx="0">
                  <c:v>Анализ передвижения корпоративного транспорта</c:v>
                </c:pt>
                <c:pt idx="1">
                  <c:v>Анализ СКУД</c:v>
                </c:pt>
                <c:pt idx="2">
                  <c:v>Анализ управленческого учета</c:v>
                </c:pt>
                <c:pt idx="3">
                  <c:v>Анализ данных систем согласования договоров и корреспонденции</c:v>
                </c:pt>
                <c:pt idx="4">
                  <c:v>Интервью и горячая линия</c:v>
                </c:pt>
                <c:pt idx="5">
                  <c:v>Анализ данных рабочей почты, рабочий мобильных устройств и т.п.</c:v>
                </c:pt>
                <c:pt idx="6">
                  <c:v>Проверка сотрудников на конфликт интересов</c:v>
                </c:pt>
                <c:pt idx="7">
                  <c:v>Анализ данных бухгалтерского учета и отчетности</c:v>
                </c:pt>
              </c:strCache>
            </c:strRef>
          </c:cat>
          <c:val>
            <c:numRef>
              <c:f>Лист1!$C$5:$C$12</c:f>
              <c:numCache>
                <c:formatCode>General</c:formatCode>
                <c:ptCount val="8"/>
                <c:pt idx="0">
                  <c:v>50</c:v>
                </c:pt>
                <c:pt idx="1">
                  <c:v>65</c:v>
                </c:pt>
                <c:pt idx="2">
                  <c:v>75</c:v>
                </c:pt>
                <c:pt idx="3">
                  <c:v>80</c:v>
                </c:pt>
                <c:pt idx="4">
                  <c:v>85</c:v>
                </c:pt>
                <c:pt idx="5">
                  <c:v>90</c:v>
                </c:pt>
                <c:pt idx="6">
                  <c:v>95</c:v>
                </c:pt>
                <c:pt idx="7" formatCode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C5-4B98-B912-B8D1F66A24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775042655"/>
        <c:axId val="775042175"/>
      </c:barChart>
      <c:catAx>
        <c:axId val="7750426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lnSpc>
                <a:spcPct val="100000"/>
              </a:lnSpc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5042175"/>
        <c:crosses val="autoZero"/>
        <c:auto val="1"/>
        <c:lblAlgn val="r"/>
        <c:lblOffset val="100"/>
        <c:noMultiLvlLbl val="0"/>
      </c:catAx>
      <c:valAx>
        <c:axId val="7750421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75042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5240" cy="478701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9110" y="1"/>
            <a:ext cx="2975240" cy="478701"/>
          </a:xfrm>
          <a:prstGeom prst="rect">
            <a:avLst/>
          </a:prstGeom>
        </p:spPr>
        <p:txBody>
          <a:bodyPr vert="horz" lIns="93744" tIns="46872" rIns="93744" bIns="46872" rtlCol="0"/>
          <a:lstStyle>
            <a:lvl1pPr algn="r">
              <a:defRPr sz="1200"/>
            </a:lvl1pPr>
          </a:lstStyle>
          <a:p>
            <a:fld id="{2F019D5D-DE67-42FA-A37B-8539299661BB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1192213"/>
            <a:ext cx="4652962" cy="3221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44" tIns="46872" rIns="93744" bIns="4687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6595" y="4591546"/>
            <a:ext cx="5492750" cy="3756720"/>
          </a:xfrm>
          <a:prstGeom prst="rect">
            <a:avLst/>
          </a:prstGeom>
        </p:spPr>
        <p:txBody>
          <a:bodyPr vert="horz" lIns="93744" tIns="46872" rIns="93744" bIns="4687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062176"/>
            <a:ext cx="2975240" cy="478700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9110" y="9062176"/>
            <a:ext cx="2975240" cy="478700"/>
          </a:xfrm>
          <a:prstGeom prst="rect">
            <a:avLst/>
          </a:prstGeom>
        </p:spPr>
        <p:txBody>
          <a:bodyPr vert="horz" lIns="93744" tIns="46872" rIns="93744" bIns="46872" rtlCol="0" anchor="b"/>
          <a:lstStyle>
            <a:lvl1pPr algn="r">
              <a:defRPr sz="1200"/>
            </a:lvl1pPr>
          </a:lstStyle>
          <a:p>
            <a:fld id="{169788F9-0EBC-43D7-BD49-770FC813A7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52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3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4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33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20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07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94" algn="l" defTabSz="9143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DCC9E-383C-49E2-B4A9-FD2D5056CDF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dirty="0"/>
              <a:t>Итак, что же такое мошенничество?</a:t>
            </a:r>
          </a:p>
          <a:p>
            <a:pPr>
              <a:lnSpc>
                <a:spcPct val="90000"/>
              </a:lnSpc>
            </a:pPr>
            <a:endParaRPr lang="ru-RU" dirty="0"/>
          </a:p>
          <a:p>
            <a:pPr>
              <a:lnSpc>
                <a:spcPct val="90000"/>
              </a:lnSpc>
            </a:pPr>
            <a:r>
              <a:rPr lang="ru-RU" dirty="0"/>
              <a:t>Существует</a:t>
            </a:r>
            <a:r>
              <a:rPr lang="ru-RU" baseline="0" dirty="0"/>
              <a:t> много различных определений термина "мошенничество". На данном слайде приведены примеры из УК РФ и Международных стандартов аудита.</a:t>
            </a:r>
          </a:p>
          <a:p>
            <a:pPr>
              <a:lnSpc>
                <a:spcPct val="90000"/>
              </a:lnSpc>
            </a:pPr>
            <a:endParaRPr lang="ru-RU" baseline="0" dirty="0"/>
          </a:p>
          <a:p>
            <a:pPr>
              <a:lnSpc>
                <a:spcPct val="90000"/>
              </a:lnSpc>
            </a:pPr>
            <a:r>
              <a:rPr lang="ru-RU" baseline="0" dirty="0"/>
              <a:t>Как мы видим, определения в значительной мере разняться. Связано это с тем, что международные стандарты аудита раскрывают термин именно </a:t>
            </a:r>
            <a:r>
              <a:rPr lang="ru-RU" b="1" baseline="0" dirty="0"/>
              <a:t>корпоративного мошенничества</a:t>
            </a:r>
            <a:r>
              <a:rPr lang="ru-RU" b="0" baseline="0" dirty="0"/>
              <a:t>, т.е. мошенничества, совершенного в отношении собственников или акционеров компании её сотрудниками или третьими лицами.</a:t>
            </a:r>
          </a:p>
          <a:p>
            <a:pPr>
              <a:lnSpc>
                <a:spcPct val="90000"/>
              </a:lnSpc>
            </a:pPr>
            <a:endParaRPr lang="ru-RU" b="0" baseline="0" dirty="0"/>
          </a:p>
          <a:p>
            <a:pPr>
              <a:lnSpc>
                <a:spcPct val="90000"/>
              </a:lnSpc>
            </a:pPr>
            <a:r>
              <a:rPr lang="ru-RU" b="0" baseline="0" dirty="0"/>
              <a:t>В российском уголовном кодексе наиболее близкое определение действий такого рода дано в ст. 201 "Злоупотребление полномочиями".</a:t>
            </a:r>
          </a:p>
          <a:p>
            <a:pPr>
              <a:lnSpc>
                <a:spcPct val="90000"/>
              </a:lnSpc>
            </a:pPr>
            <a:endParaRPr lang="ru-RU" b="0" baseline="0" dirty="0"/>
          </a:p>
          <a:p>
            <a:pPr>
              <a:lnSpc>
                <a:spcPct val="90000"/>
              </a:lnSpc>
            </a:pPr>
            <a:r>
              <a:rPr lang="ru-RU" b="0" baseline="0" dirty="0"/>
              <a:t>Рассмотрим несколько типичных примеров корпоративного мошенничества: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ru-RU" baseline="0" dirty="0"/>
              <a:t>Работник склада выносит с его территории ТМЦ с целью дальнейшей реализации или использования в личных целях.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ru-RU" baseline="0" dirty="0"/>
              <a:t>Сотрудник завышает сумму понесенных расходов в авансовом отчете.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endParaRPr lang="ru-RU" baseline="0" dirty="0"/>
          </a:p>
          <a:p>
            <a:pPr lvl="0">
              <a:lnSpc>
                <a:spcPct val="90000"/>
              </a:lnSpc>
              <a:buFont typeface="Arial" pitchFamily="34" charset="0"/>
              <a:buNone/>
            </a:pPr>
            <a:r>
              <a:rPr lang="ru-RU" baseline="0" dirty="0"/>
              <a:t>На самом деле, примеров можно привести довольно много. Я думаю все вы сталкивались с различными проявлениями корпоративного мошенничества на практике, поэтому не будем заострять на этом излишнее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2196355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dirty="0"/>
              <a:t>Итак, что же такое мошенничество?</a:t>
            </a:r>
          </a:p>
          <a:p>
            <a:pPr>
              <a:lnSpc>
                <a:spcPct val="90000"/>
              </a:lnSpc>
            </a:pPr>
            <a:endParaRPr lang="ru-RU" dirty="0"/>
          </a:p>
          <a:p>
            <a:pPr>
              <a:lnSpc>
                <a:spcPct val="90000"/>
              </a:lnSpc>
            </a:pPr>
            <a:r>
              <a:rPr lang="ru-RU" dirty="0"/>
              <a:t>Существует</a:t>
            </a:r>
            <a:r>
              <a:rPr lang="ru-RU" baseline="0" dirty="0"/>
              <a:t> много различных определений термина "мошенничество". На данном слайде приведены примеры из УК РФ и Международных стандартов аудита.</a:t>
            </a:r>
          </a:p>
          <a:p>
            <a:pPr>
              <a:lnSpc>
                <a:spcPct val="90000"/>
              </a:lnSpc>
            </a:pPr>
            <a:endParaRPr lang="ru-RU" baseline="0" dirty="0"/>
          </a:p>
          <a:p>
            <a:pPr>
              <a:lnSpc>
                <a:spcPct val="90000"/>
              </a:lnSpc>
            </a:pPr>
            <a:r>
              <a:rPr lang="ru-RU" baseline="0" dirty="0"/>
              <a:t>Как мы видим, определения в значительной мере разняться. Связано это с тем, что международные стандарты аудита раскрывают термин именно </a:t>
            </a:r>
            <a:r>
              <a:rPr lang="ru-RU" b="1" baseline="0" dirty="0"/>
              <a:t>корпоративного мошенничества</a:t>
            </a:r>
            <a:r>
              <a:rPr lang="ru-RU" b="0" baseline="0" dirty="0"/>
              <a:t>, т.е. мошенничества, совершенного в отношении собственников или акционеров компании её сотрудниками или третьими лицами.</a:t>
            </a:r>
          </a:p>
          <a:p>
            <a:pPr>
              <a:lnSpc>
                <a:spcPct val="90000"/>
              </a:lnSpc>
            </a:pPr>
            <a:endParaRPr lang="ru-RU" b="0" baseline="0" dirty="0"/>
          </a:p>
          <a:p>
            <a:pPr>
              <a:lnSpc>
                <a:spcPct val="90000"/>
              </a:lnSpc>
            </a:pPr>
            <a:r>
              <a:rPr lang="ru-RU" b="0" baseline="0" dirty="0"/>
              <a:t>В российском уголовном кодексе наиболее близкое определение действий такого рода дано в ст. 201 "Злоупотребление полномочиями".</a:t>
            </a:r>
          </a:p>
          <a:p>
            <a:pPr>
              <a:lnSpc>
                <a:spcPct val="90000"/>
              </a:lnSpc>
            </a:pPr>
            <a:endParaRPr lang="ru-RU" b="0" baseline="0" dirty="0"/>
          </a:p>
          <a:p>
            <a:pPr>
              <a:lnSpc>
                <a:spcPct val="90000"/>
              </a:lnSpc>
            </a:pPr>
            <a:r>
              <a:rPr lang="ru-RU" b="0" baseline="0" dirty="0"/>
              <a:t>Рассмотрим несколько типичных примеров корпоративного мошенничества: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ru-RU" baseline="0" dirty="0"/>
              <a:t>Работник склада выносит с его территории ТМЦ с целью дальнейшей реализации или использования в личных целях.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ru-RU" baseline="0" dirty="0"/>
              <a:t>Сотрудник завышает сумму понесенных расходов в авансовом отчете.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endParaRPr lang="ru-RU" baseline="0" dirty="0"/>
          </a:p>
          <a:p>
            <a:pPr lvl="0">
              <a:lnSpc>
                <a:spcPct val="90000"/>
              </a:lnSpc>
              <a:buFont typeface="Arial" pitchFamily="34" charset="0"/>
              <a:buNone/>
            </a:pPr>
            <a:r>
              <a:rPr lang="ru-RU" baseline="0" dirty="0"/>
              <a:t>На самом деле, примеров можно привести довольно много. Я думаю все вы сталкивались с различными проявлениями корпоративного мошенничества на практике, поэтому не будем заострять на этом излишнее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494978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3602039"/>
            <a:ext cx="7924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149" indent="0" algn="ctr">
              <a:buNone/>
              <a:defRPr sz="2000"/>
            </a:lvl2pPr>
            <a:lvl3pPr marL="914298" indent="0" algn="ctr">
              <a:buNone/>
              <a:defRPr sz="1800"/>
            </a:lvl3pPr>
            <a:lvl4pPr marL="1371446" indent="0" algn="ctr">
              <a:buNone/>
              <a:defRPr sz="1600"/>
            </a:lvl4pPr>
            <a:lvl5pPr marL="1828594" indent="0" algn="ctr">
              <a:buNone/>
              <a:defRPr sz="1600"/>
            </a:lvl5pPr>
            <a:lvl6pPr marL="2285743" indent="0" algn="ctr">
              <a:buNone/>
              <a:defRPr sz="1600"/>
            </a:lvl6pPr>
            <a:lvl7pPr marL="2742892" indent="0" algn="ctr">
              <a:buNone/>
              <a:defRPr sz="1600"/>
            </a:lvl7pPr>
            <a:lvl8pPr marL="3200041" indent="0" algn="ctr">
              <a:buNone/>
              <a:defRPr sz="1600"/>
            </a:lvl8pPr>
            <a:lvl9pPr marL="365718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984F-31CB-4923-9AC9-AFB3959413A9}" type="datetime1">
              <a:rPr lang="ru-RU" smtClean="0"/>
              <a:t>06.12.2024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6774-4BCF-448B-992F-5D8492CF9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638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266040BB-71FB-882B-E959-3A43B150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69930-6057-4763-B30D-A4F7006C9F17}" type="datetime1">
              <a:rPr lang="ru-RU" smtClean="0"/>
              <a:t>06.12.2024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36FFBFA-DF7F-8119-6999-24C07611D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FB9DBF-0529-051B-AA2F-475B86E79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6774-4BCF-448B-992F-5D8492CF968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DB4534D-4AE4-4E9F-1D5E-CEC8E7A574A4}"/>
              </a:ext>
            </a:extLst>
          </p:cNvPr>
          <p:cNvSpPr/>
          <p:nvPr userDrawn="1"/>
        </p:nvSpPr>
        <p:spPr>
          <a:xfrm>
            <a:off x="387740" y="798914"/>
            <a:ext cx="624059" cy="59807"/>
          </a:xfrm>
          <a:prstGeom prst="rect">
            <a:avLst/>
          </a:prstGeom>
          <a:solidFill>
            <a:srgbClr val="266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54A3C7-270A-F693-C8DC-914017059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9160" y="6224429"/>
            <a:ext cx="571500" cy="5715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7D0B691-D5EF-12E9-8FAA-F8D3215E0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59" y="390070"/>
            <a:ext cx="6935082" cy="43378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6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BF38-7A34-499B-8C16-687F52D7B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14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BF38-7A34-499B-8C16-687F52D7B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773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BF38-7A34-499B-8C16-687F52D7B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391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BF38-7A34-499B-8C16-687F52D7B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758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BF38-7A34-499B-8C16-687F52D7B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791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BF38-7A34-499B-8C16-687F52D7B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322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BF38-7A34-499B-8C16-687F52D7B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380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BF38-7A34-499B-8C16-687F52D7B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716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BF38-7A34-499B-8C16-687F52D7B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8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75" indent="-22857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E4866-684E-45F7-8E2B-E1FA10236660}" type="datetime1">
              <a:rPr lang="ru-RU" smtClean="0"/>
              <a:t>06.12.2024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6774-4BCF-448B-992F-5D8492CF9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800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BF38-7A34-499B-8C16-687F52D7B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794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8BF38-7A34-499B-8C16-687F52D7B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628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14" y="135198"/>
            <a:ext cx="8186006" cy="773523"/>
          </a:xfrm>
          <a:prstGeom prst="rect">
            <a:avLst/>
          </a:prstGeom>
        </p:spPr>
        <p:txBody>
          <a:bodyPr anchor="b" anchorCtr="0"/>
          <a:lstStyle>
            <a:lvl1pPr>
              <a:defRPr sz="2400" b="1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711349"/>
            <a:ext cx="8915400" cy="4237931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defRPr sz="1800"/>
            </a:lvl1pPr>
            <a:lvl2pPr algn="just">
              <a:defRPr sz="1800"/>
            </a:lvl2pPr>
            <a:lvl3pPr algn="just">
              <a:defRPr sz="1800"/>
            </a:lvl3pPr>
            <a:lvl4pPr algn="just">
              <a:defRPr sz="1800"/>
            </a:lvl4pPr>
            <a:lvl5pPr algn="just">
              <a:defRPr sz="1800"/>
            </a:lvl5pPr>
            <a:lvl6pPr algn="just">
              <a:defRPr sz="1800">
                <a:latin typeface="Europe" pitchFamily="2" charset="0"/>
              </a:defRPr>
            </a:lvl6pPr>
            <a:lvl7pPr algn="just">
              <a:defRPr sz="1800">
                <a:latin typeface="Europe" pitchFamily="2" charset="0"/>
              </a:defRPr>
            </a:lvl7pPr>
            <a:lvl8pPr algn="just">
              <a:defRPr sz="1800">
                <a:latin typeface="Europe" pitchFamily="2" charset="0"/>
              </a:defRPr>
            </a:lvl8pPr>
            <a:lvl9pPr algn="just">
              <a:defRPr sz="1800">
                <a:latin typeface="Europe" pitchFamily="2" charset="0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543" y="1129554"/>
            <a:ext cx="8188873" cy="42723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1" i="0" u="none" strike="noStrike" kern="1200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Europe" pitchFamily="2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6590" y="6423586"/>
            <a:ext cx="600208" cy="365125"/>
          </a:xfrm>
          <a:prstGeom prst="rect">
            <a:avLst/>
          </a:prstGeom>
        </p:spPr>
        <p:txBody>
          <a:bodyPr anchor="ctr"/>
          <a:lstStyle>
            <a:lvl1pPr algn="r">
              <a:defRPr lang="en-US" sz="11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62F1D00-BD13-4404-86B0-79703945A0A7}" type="slidenum">
              <a:rPr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4191" y="6423586"/>
            <a:ext cx="8227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lumMod val="65000"/>
                    <a:lumOff val="35000"/>
                  </a:prstClr>
                </a:solidFill>
              </a:rPr>
              <a:t>Противодействие корпоративному мошенничеству и этическим злоупотреблениям в деятельности предприятия нефтегазового сектора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8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5" y="1825625"/>
            <a:ext cx="421005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E00DB-D596-406B-90C0-796E961D3EE5}" type="datetime1">
              <a:rPr lang="ru-RU" smtClean="0"/>
              <a:t>06.12.2024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6774-4BCF-448B-992F-5D8492CF9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6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2D15A-65DE-402F-A7F2-904C66B69E09}" type="datetime1">
              <a:rPr lang="ru-RU" smtClean="0"/>
              <a:t>06.12.2024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6774-4BCF-448B-992F-5D8492CF9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405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6774-4BCF-448B-992F-5D8492CF968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136B6A-D400-B6CF-CBE5-5774DD14594B}"/>
              </a:ext>
            </a:extLst>
          </p:cNvPr>
          <p:cNvSpPr/>
          <p:nvPr userDrawn="1"/>
        </p:nvSpPr>
        <p:spPr>
          <a:xfrm>
            <a:off x="157942" y="598516"/>
            <a:ext cx="2086494" cy="556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687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4" y="987432"/>
            <a:ext cx="501491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9" indent="0">
              <a:buNone/>
              <a:defRPr sz="1400"/>
            </a:lvl2pPr>
            <a:lvl3pPr marL="914298" indent="0">
              <a:buNone/>
              <a:defRPr sz="1200"/>
            </a:lvl3pPr>
            <a:lvl4pPr marL="1371446" indent="0">
              <a:buNone/>
              <a:defRPr sz="1000"/>
            </a:lvl4pPr>
            <a:lvl5pPr marL="1828594" indent="0">
              <a:buNone/>
              <a:defRPr sz="1000"/>
            </a:lvl5pPr>
            <a:lvl6pPr marL="2285743" indent="0">
              <a:buNone/>
              <a:defRPr sz="1000"/>
            </a:lvl6pPr>
            <a:lvl7pPr marL="2742892" indent="0">
              <a:buNone/>
              <a:defRPr sz="1000"/>
            </a:lvl7pPr>
            <a:lvl8pPr marL="3200041" indent="0">
              <a:buNone/>
              <a:defRPr sz="1000"/>
            </a:lvl8pPr>
            <a:lvl9pPr marL="365718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DE545-0F96-4976-AC4C-C66CA85C7091}" type="datetime1">
              <a:rPr lang="ru-RU" smtClean="0"/>
              <a:t>06.12.2024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6774-4BCF-448B-992F-5D8492CF9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132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4" y="987432"/>
            <a:ext cx="501491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49" indent="0">
              <a:buNone/>
              <a:defRPr sz="2799"/>
            </a:lvl2pPr>
            <a:lvl3pPr marL="914298" indent="0">
              <a:buNone/>
              <a:defRPr sz="2401"/>
            </a:lvl3pPr>
            <a:lvl4pPr marL="1371446" indent="0">
              <a:buNone/>
              <a:defRPr sz="2000"/>
            </a:lvl4pPr>
            <a:lvl5pPr marL="1828594" indent="0">
              <a:buNone/>
              <a:defRPr sz="2000"/>
            </a:lvl5pPr>
            <a:lvl6pPr marL="2285743" indent="0">
              <a:buNone/>
              <a:defRPr sz="2000"/>
            </a:lvl6pPr>
            <a:lvl7pPr marL="2742892" indent="0">
              <a:buNone/>
              <a:defRPr sz="2000"/>
            </a:lvl7pPr>
            <a:lvl8pPr marL="3200041" indent="0">
              <a:buNone/>
              <a:defRPr sz="2000"/>
            </a:lvl8pPr>
            <a:lvl9pPr marL="3657188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9" indent="0">
              <a:buNone/>
              <a:defRPr sz="1400"/>
            </a:lvl2pPr>
            <a:lvl3pPr marL="914298" indent="0">
              <a:buNone/>
              <a:defRPr sz="1200"/>
            </a:lvl3pPr>
            <a:lvl4pPr marL="1371446" indent="0">
              <a:buNone/>
              <a:defRPr sz="1000"/>
            </a:lvl4pPr>
            <a:lvl5pPr marL="1828594" indent="0">
              <a:buNone/>
              <a:defRPr sz="1000"/>
            </a:lvl5pPr>
            <a:lvl6pPr marL="2285743" indent="0">
              <a:buNone/>
              <a:defRPr sz="1000"/>
            </a:lvl6pPr>
            <a:lvl7pPr marL="2742892" indent="0">
              <a:buNone/>
              <a:defRPr sz="1000"/>
            </a:lvl7pPr>
            <a:lvl8pPr marL="3200041" indent="0">
              <a:buNone/>
              <a:defRPr sz="1000"/>
            </a:lvl8pPr>
            <a:lvl9pPr marL="365718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6B7A-C98A-4F42-8395-8DEDD788D0B8}" type="datetime1">
              <a:rPr lang="ru-RU" smtClean="0"/>
              <a:t>06.12.2024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6774-4BCF-448B-992F-5D8492CF9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267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6E9C2-654C-46E3-8101-AAB35C886F16}" type="datetime1">
              <a:rPr lang="ru-RU" smtClean="0"/>
              <a:t>06.12.2024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6774-4BCF-448B-992F-5D8492CF9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6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4" y="365126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40" y="365126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A91D4-799B-47FF-B85C-717FB407A21F}" type="datetime1">
              <a:rPr lang="ru-RU" smtClean="0"/>
              <a:t>06.12.2024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6774-4BCF-448B-992F-5D8492CF9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62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9160" y="387613"/>
            <a:ext cx="8905808" cy="433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42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14238"/>
            <a:ext cx="2412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6312A-C3F6-4FD2-B1BF-CD27032C5BCC}" type="datetime1">
              <a:rPr lang="ru-RU" smtClean="0"/>
              <a:t>06.12.2024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7" y="6516377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BB2BCDC-1FF6-7823-12E2-888549540803}"/>
              </a:ext>
            </a:extLst>
          </p:cNvPr>
          <p:cNvCxnSpPr>
            <a:cxnSpLocks/>
          </p:cNvCxnSpPr>
          <p:nvPr userDrawn="1"/>
        </p:nvCxnSpPr>
        <p:spPr>
          <a:xfrm flipH="1">
            <a:off x="650240" y="6512561"/>
            <a:ext cx="8712628" cy="0"/>
          </a:xfrm>
          <a:prstGeom prst="line">
            <a:avLst/>
          </a:prstGeom>
          <a:ln w="19050">
            <a:solidFill>
              <a:srgbClr val="2667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E377321-091E-A958-1C1A-ED2CA9E1E16C}"/>
              </a:ext>
            </a:extLst>
          </p:cNvPr>
          <p:cNvSpPr/>
          <p:nvPr userDrawn="1"/>
        </p:nvSpPr>
        <p:spPr>
          <a:xfrm>
            <a:off x="7976236" y="6292215"/>
            <a:ext cx="731995" cy="33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0A9E2-CF3F-7B59-98E0-8268EBBBCF63}"/>
              </a:ext>
            </a:extLst>
          </p:cNvPr>
          <p:cNvSpPr txBox="1"/>
          <p:nvPr userDrawn="1"/>
        </p:nvSpPr>
        <p:spPr>
          <a:xfrm>
            <a:off x="7935778" y="6361980"/>
            <a:ext cx="818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6674F"/>
                </a:solidFill>
              </a:rPr>
              <a:t>fi.center</a:t>
            </a:r>
            <a:endParaRPr lang="ru-RU" sz="1200" dirty="0">
              <a:solidFill>
                <a:srgbClr val="26674F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A9439BF-D10F-6B61-640D-E8AC6B24A964}"/>
              </a:ext>
            </a:extLst>
          </p:cNvPr>
          <p:cNvSpPr/>
          <p:nvPr userDrawn="1"/>
        </p:nvSpPr>
        <p:spPr>
          <a:xfrm>
            <a:off x="1255456" y="6421993"/>
            <a:ext cx="181138" cy="181138"/>
          </a:xfrm>
          <a:prstGeom prst="ellipse">
            <a:avLst/>
          </a:prstGeom>
          <a:solidFill>
            <a:srgbClr val="266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D152D4-B09E-13DA-9FA4-DA5F295D13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99160" y="6222131"/>
            <a:ext cx="571500" cy="571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953" y="6327617"/>
            <a:ext cx="3910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1EB36774-4BCF-448B-992F-5D8492CF968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67F35A7-539A-B84A-F2BD-4A539F8C5DDF}"/>
              </a:ext>
            </a:extLst>
          </p:cNvPr>
          <p:cNvSpPr/>
          <p:nvPr userDrawn="1"/>
        </p:nvSpPr>
        <p:spPr>
          <a:xfrm>
            <a:off x="387740" y="798914"/>
            <a:ext cx="624059" cy="59807"/>
          </a:xfrm>
          <a:prstGeom prst="rect">
            <a:avLst/>
          </a:prstGeom>
          <a:solidFill>
            <a:srgbClr val="266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</p:spTree>
    <p:extLst>
      <p:ext uri="{BB962C8B-B14F-4D97-AF65-F5344CB8AC3E}">
        <p14:creationId xmlns:p14="http://schemas.microsoft.com/office/powerpoint/2010/main" val="155680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hdr="0" ftr="0" dt="0"/>
  <p:txStyles>
    <p:titleStyle>
      <a:lvl1pPr algn="l" defTabSz="914298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29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3" indent="-228575" algn="l" defTabSz="914298" rtl="0" eaLnBrk="1" latinLnBrk="0" hangingPunct="1">
        <a:lnSpc>
          <a:spcPct val="90000"/>
        </a:lnSpc>
        <a:spcBef>
          <a:spcPts val="500"/>
        </a:spcBef>
        <a:buFontTx/>
        <a:buBlip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1" indent="-228575" algn="l" defTabSz="9142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9" indent="-228575" algn="l" defTabSz="9142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69" indent="-228575" algn="l" defTabSz="9142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8" indent="-228575" algn="l" defTabSz="9142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6" indent="-228575" algn="l" defTabSz="9142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5" indent="-228575" algn="l" defTabSz="9142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4" indent="-228575" algn="l" defTabSz="9142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1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8BF38-7A34-499B-8C16-687F52D7B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26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mailto:Efimov@fi.center" TargetMode="External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hyperlink" Target="mailto:Efimov@fi.center" TargetMode="Externa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A1DC13-5F72-540D-F7C5-6811A0FC6BA7}"/>
              </a:ext>
            </a:extLst>
          </p:cNvPr>
          <p:cNvSpPr/>
          <p:nvPr/>
        </p:nvSpPr>
        <p:spPr>
          <a:xfrm>
            <a:off x="97655" y="415362"/>
            <a:ext cx="9456198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FC13D4-0861-DBC1-10DF-B930CBBB51D5}"/>
              </a:ext>
            </a:extLst>
          </p:cNvPr>
          <p:cNvSpPr/>
          <p:nvPr/>
        </p:nvSpPr>
        <p:spPr>
          <a:xfrm>
            <a:off x="255973" y="5903893"/>
            <a:ext cx="9456198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3373C6-02F2-CDEF-1C97-E1CF78F86B81}"/>
              </a:ext>
            </a:extLst>
          </p:cNvPr>
          <p:cNvSpPr txBox="1"/>
          <p:nvPr/>
        </p:nvSpPr>
        <p:spPr>
          <a:xfrm>
            <a:off x="557948" y="2487002"/>
            <a:ext cx="719457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26674F"/>
                </a:solidFill>
                <a:latin typeface="+mj-lt"/>
              </a:rPr>
              <a:t>Эффективные инструменты противодействия корпоративному мошенничеству</a:t>
            </a:r>
          </a:p>
          <a:p>
            <a:endParaRPr lang="ru-RU" dirty="0">
              <a:solidFill>
                <a:srgbClr val="26674F"/>
              </a:solidFill>
              <a:latin typeface="+mj-lt"/>
            </a:endParaRPr>
          </a:p>
          <a:p>
            <a:endParaRPr lang="ru-RU" sz="1600" dirty="0">
              <a:solidFill>
                <a:srgbClr val="26674F"/>
              </a:solidFill>
              <a:latin typeface="+mj-lt"/>
            </a:endParaRPr>
          </a:p>
          <a:p>
            <a:endParaRPr lang="ru-RU" sz="1600" dirty="0">
              <a:solidFill>
                <a:srgbClr val="26674F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DD0043-DD39-313F-D7F0-9313D5E993D9}"/>
              </a:ext>
            </a:extLst>
          </p:cNvPr>
          <p:cNvSpPr txBox="1"/>
          <p:nvPr/>
        </p:nvSpPr>
        <p:spPr>
          <a:xfrm>
            <a:off x="509405" y="6361425"/>
            <a:ext cx="1466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6674F"/>
                </a:solidFill>
              </a:rPr>
              <a:t>www.fi.center</a:t>
            </a:r>
            <a:endParaRPr lang="ru-RU" sz="1200" dirty="0">
              <a:solidFill>
                <a:srgbClr val="26674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3C1FB-F4D0-A454-07D6-31A84CCE2ECA}"/>
              </a:ext>
            </a:extLst>
          </p:cNvPr>
          <p:cNvSpPr txBox="1"/>
          <p:nvPr/>
        </p:nvSpPr>
        <p:spPr>
          <a:xfrm>
            <a:off x="1237945" y="391469"/>
            <a:ext cx="166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F3746"/>
                </a:solidFill>
              </a:rPr>
              <a:t>FI.CENTER</a:t>
            </a:r>
            <a:endParaRPr lang="ru-RU" dirty="0">
              <a:solidFill>
                <a:srgbClr val="3F374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B8235-5816-0AFE-6991-99B09ABFF52E}"/>
              </a:ext>
            </a:extLst>
          </p:cNvPr>
          <p:cNvSpPr txBox="1"/>
          <p:nvPr/>
        </p:nvSpPr>
        <p:spPr>
          <a:xfrm>
            <a:off x="1237945" y="760801"/>
            <a:ext cx="311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F3746"/>
                </a:solidFill>
                <a:latin typeface="Montserrat Light" panose="00000400000000000000" pitchFamily="2" charset="-52"/>
              </a:rPr>
              <a:t>Финансовые расследования и судебные экспертизы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5777D4-454B-337F-A00F-E872CD736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218" y="441576"/>
            <a:ext cx="485207" cy="593959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1328EF6-C7F5-40E0-AD80-48EF9D8D6333}"/>
              </a:ext>
            </a:extLst>
          </p:cNvPr>
          <p:cNvCxnSpPr>
            <a:cxnSpLocks/>
          </p:cNvCxnSpPr>
          <p:nvPr/>
        </p:nvCxnSpPr>
        <p:spPr>
          <a:xfrm>
            <a:off x="1344930" y="760801"/>
            <a:ext cx="1371600" cy="0"/>
          </a:xfrm>
          <a:prstGeom prst="line">
            <a:avLst/>
          </a:prstGeom>
          <a:ln w="19050">
            <a:solidFill>
              <a:srgbClr val="1E5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5820D77-62DF-D50F-116D-0BBE40B5C3E8}"/>
              </a:ext>
            </a:extLst>
          </p:cNvPr>
          <p:cNvCxnSpPr>
            <a:cxnSpLocks/>
          </p:cNvCxnSpPr>
          <p:nvPr/>
        </p:nvCxnSpPr>
        <p:spPr>
          <a:xfrm flipH="1">
            <a:off x="2112885" y="6512561"/>
            <a:ext cx="7249983" cy="0"/>
          </a:xfrm>
          <a:prstGeom prst="line">
            <a:avLst/>
          </a:prstGeom>
          <a:ln w="19050">
            <a:solidFill>
              <a:srgbClr val="2667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7751AA2-0D69-06BF-0CC7-F0A74683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6774-4BCF-448B-992F-5D8492CF968E}" type="slidenum">
              <a:rPr lang="ru-RU" smtClean="0"/>
              <a:t>1</a:t>
            </a:fld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F405C6-4FF5-4916-BD1B-DF56FE962C00}"/>
              </a:ext>
            </a:extLst>
          </p:cNvPr>
          <p:cNvSpPr txBox="1"/>
          <p:nvPr/>
        </p:nvSpPr>
        <p:spPr>
          <a:xfrm>
            <a:off x="557948" y="4258589"/>
            <a:ext cx="8995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Ефимов Сергей Владимирович, </a:t>
            </a:r>
          </a:p>
          <a:p>
            <a:r>
              <a:rPr lang="ru-RU" sz="1600" dirty="0"/>
              <a:t>к.э.н., доцент РЭУ имени Г.В. Плеханова</a:t>
            </a:r>
          </a:p>
          <a:p>
            <a:r>
              <a:rPr lang="ru-RU" sz="1600" dirty="0"/>
              <a:t>управляющий партнер </a:t>
            </a:r>
            <a:r>
              <a:rPr lang="en-US" sz="1600" dirty="0"/>
              <a:t>FI.CENTER</a:t>
            </a:r>
            <a:endParaRPr lang="ru-RU" sz="1600" dirty="0"/>
          </a:p>
          <a:p>
            <a:r>
              <a:rPr lang="en-GB" sz="1600" dirty="0" err="1">
                <a:hlinkClick r:id="rId4"/>
              </a:rPr>
              <a:t>Efimov@fi.center</a:t>
            </a:r>
            <a:r>
              <a:rPr lang="en-GB" sz="1600" dirty="0"/>
              <a:t> 89057925911</a:t>
            </a:r>
            <a:endParaRPr lang="ru-RU" sz="16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583D848-5D18-4533-AE30-885C9F73CA86}"/>
              </a:ext>
            </a:extLst>
          </p:cNvPr>
          <p:cNvGrpSpPr/>
          <p:nvPr/>
        </p:nvGrpSpPr>
        <p:grpSpPr>
          <a:xfrm>
            <a:off x="8163811" y="2538917"/>
            <a:ext cx="1429564" cy="2545374"/>
            <a:chOff x="8045902" y="2127821"/>
            <a:chExt cx="1164422" cy="207328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14DAC63-A450-4967-A4AB-DAC3863AB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57365" y="3745676"/>
              <a:ext cx="370911" cy="33991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1CFB26F-EB20-4C96-8DD2-D341C83B1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57365" y="3064843"/>
              <a:ext cx="370799" cy="281189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FF49BF7-BD3D-46DF-8EBE-50360E783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45902" y="2261989"/>
              <a:ext cx="329539" cy="31976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41DB0D6-004C-463A-B3A6-B8D310E06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5011" y="2127821"/>
              <a:ext cx="595313" cy="59531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847760A-6B5E-4CFF-A36B-8425AFA0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5011" y="2858066"/>
              <a:ext cx="595313" cy="59531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CDAA290-F3AC-41EC-B66B-BA4A27E22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5010" y="3605790"/>
              <a:ext cx="595313" cy="5953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8689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681042" y="1147156"/>
            <a:ext cx="5254245" cy="502980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.  </a:t>
            </a:r>
            <a:r>
              <a:rPr lang="ru-RU" b="1" dirty="0"/>
              <a:t>«</a:t>
            </a:r>
            <a:r>
              <a:rPr lang="ru-RU" b="1" dirty="0" err="1"/>
              <a:t>Форензик</a:t>
            </a:r>
            <a:r>
              <a:rPr lang="ru-RU" b="1" dirty="0"/>
              <a:t>» </a:t>
            </a:r>
            <a:r>
              <a:rPr lang="ru-RU" dirty="0"/>
              <a:t>— это сокращение от </a:t>
            </a:r>
            <a:r>
              <a:rPr lang="ru-RU" dirty="0" err="1"/>
              <a:t>Forensic</a:t>
            </a:r>
            <a:r>
              <a:rPr lang="ru-RU" dirty="0"/>
              <a:t> </a:t>
            </a:r>
            <a:r>
              <a:rPr lang="ru-RU" dirty="0" err="1"/>
              <a:t>science</a:t>
            </a:r>
            <a:r>
              <a:rPr lang="ru-RU" dirty="0"/>
              <a:t> — криминалистики и судебной экспертизы. То есть </a:t>
            </a:r>
            <a:r>
              <a:rPr lang="ru-RU" dirty="0" err="1"/>
              <a:t>форензик</a:t>
            </a:r>
            <a:r>
              <a:rPr lang="ru-RU" dirty="0"/>
              <a:t> -  сокращенное, практически «сленговое» словечко от сотрудников правоохранительных органов стран  англо-саксонского мира про экспертов - криминалистику и специальные знания.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Как услуга для бизнеса он прижился в сороковые годы 20 века в США. Ушедшие на пенсию агенты и прокуроры, открыв консалтинг по борьбе со злоупотреблениями в бизнесе, просто продолжали использовать понятную им лексику. И бизнес подхватил, ему это слово понравилось. Консалтинговая услуга зашла в линейку Big4, и слово в итоге </a:t>
            </a:r>
            <a:r>
              <a:rPr lang="ru-RU" dirty="0" err="1"/>
              <a:t>собезьяничали</a:t>
            </a:r>
            <a:r>
              <a:rPr lang="ru-RU" dirty="0"/>
              <a:t> по всему миру.      </a:t>
            </a:r>
            <a:endParaRPr lang="ru-RU" sz="1800" dirty="0"/>
          </a:p>
          <a:p>
            <a:pPr marL="0" indent="0" algn="just">
              <a:buNone/>
            </a:pPr>
            <a:endParaRPr lang="ru-RU" sz="18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F1D00-BD13-4404-86B0-79703945A0A7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ctr" defTabSz="4571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ru-RU" dirty="0"/>
              <a:t>Определение </a:t>
            </a:r>
            <a:r>
              <a:rPr lang="ru-RU" dirty="0" err="1"/>
              <a:t>форензика</a:t>
            </a:r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E86868-6510-4DD2-AB8B-3DC70634B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766" y="1827018"/>
            <a:ext cx="380423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46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681042" y="1413164"/>
            <a:ext cx="8543925" cy="476379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1️. </a:t>
            </a:r>
            <a:r>
              <a:rPr lang="ru-RU" b="1" dirty="0" err="1"/>
              <a:t>Forensic</a:t>
            </a:r>
            <a:r>
              <a:rPr lang="ru-RU" b="1" dirty="0"/>
              <a:t> </a:t>
            </a:r>
            <a:r>
              <a:rPr lang="ru-RU" b="1" dirty="0" err="1"/>
              <a:t>accounting</a:t>
            </a:r>
            <a:r>
              <a:rPr lang="ru-RU" b="1" dirty="0"/>
              <a:t>, </a:t>
            </a:r>
            <a:r>
              <a:rPr lang="ru-RU" b="1" dirty="0" err="1"/>
              <a:t>financial</a:t>
            </a:r>
            <a:r>
              <a:rPr lang="ru-RU" b="1" dirty="0"/>
              <a:t> </a:t>
            </a:r>
            <a:r>
              <a:rPr lang="ru-RU" b="1" dirty="0" err="1"/>
              <a:t>investigation</a:t>
            </a:r>
            <a:r>
              <a:rPr lang="ru-RU" b="1" dirty="0"/>
              <a:t> </a:t>
            </a:r>
            <a:r>
              <a:rPr lang="ru-RU" dirty="0"/>
              <a:t>(Судебная бухгалтерия и финансовые расследования) — сердце </a:t>
            </a:r>
            <a:r>
              <a:rPr lang="ru-RU" dirty="0" err="1"/>
              <a:t>форензика</a:t>
            </a:r>
            <a:r>
              <a:rPr lang="ru-RU" dirty="0"/>
              <a:t>, как использовать экономическую информацию, чтобы предотвращать, выявлять и расследовать мошенничество;</a:t>
            </a:r>
          </a:p>
          <a:p>
            <a:pPr marL="0" indent="0" algn="just">
              <a:buNone/>
            </a:pPr>
            <a:r>
              <a:rPr lang="ru-RU" dirty="0"/>
              <a:t>2. </a:t>
            </a:r>
            <a:r>
              <a:rPr lang="ru-RU" b="1" dirty="0" err="1"/>
              <a:t>Сorporate</a:t>
            </a:r>
            <a:r>
              <a:rPr lang="ru-RU" b="1" dirty="0"/>
              <a:t> </a:t>
            </a:r>
            <a:r>
              <a:rPr lang="ru-RU" b="1" dirty="0" err="1"/>
              <a:t>intelligence</a:t>
            </a:r>
            <a:r>
              <a:rPr lang="ru-RU" b="1" dirty="0"/>
              <a:t> </a:t>
            </a:r>
            <a:r>
              <a:rPr lang="ru-RU" dirty="0"/>
              <a:t>(Корпоративная разведка) — внешний  сбор информации и все методы от </a:t>
            </a:r>
            <a:r>
              <a:rPr lang="ru-RU" dirty="0" err="1"/>
              <a:t>OSINTа</a:t>
            </a:r>
            <a:r>
              <a:rPr lang="ru-RU" dirty="0"/>
              <a:t> до платных специальных баз; </a:t>
            </a:r>
          </a:p>
          <a:p>
            <a:pPr marL="0" indent="0" algn="just">
              <a:buNone/>
            </a:pPr>
            <a:r>
              <a:rPr lang="ru-RU" dirty="0"/>
              <a:t>3. </a:t>
            </a:r>
            <a:r>
              <a:rPr lang="ru-RU" b="1" dirty="0"/>
              <a:t>Asset </a:t>
            </a:r>
            <a:r>
              <a:rPr lang="ru-RU" b="1" dirty="0" err="1"/>
              <a:t>tracing</a:t>
            </a:r>
            <a:r>
              <a:rPr lang="ru-RU" dirty="0"/>
              <a:t> (Поиск активов) — отслеживание направлений расходования денежных средств или движения активов, анализ финансовых  и хозяйственных операций,  позволяющий найти скрытые активы, включает работу  детективов  (агентов влияния) по всему миру;</a:t>
            </a:r>
          </a:p>
          <a:p>
            <a:pPr marL="0" indent="0" algn="just">
              <a:buNone/>
            </a:pPr>
            <a:r>
              <a:rPr lang="ru-RU" dirty="0"/>
              <a:t>4. </a:t>
            </a:r>
            <a:r>
              <a:rPr lang="ru-RU" b="1" dirty="0"/>
              <a:t>Е-Discovery и Digital </a:t>
            </a:r>
            <a:r>
              <a:rPr lang="ru-RU" b="1" dirty="0" err="1"/>
              <a:t>forensic</a:t>
            </a:r>
            <a:r>
              <a:rPr lang="ru-RU" b="1" dirty="0"/>
              <a:t> </a:t>
            </a:r>
            <a:r>
              <a:rPr lang="ru-RU" dirty="0"/>
              <a:t>(Е-</a:t>
            </a:r>
            <a:r>
              <a:rPr lang="ru-RU" dirty="0" err="1"/>
              <a:t>дискавери</a:t>
            </a:r>
            <a:r>
              <a:rPr lang="ru-RU" dirty="0"/>
              <a:t> и цифровой </a:t>
            </a:r>
            <a:r>
              <a:rPr lang="ru-RU" dirty="0" err="1"/>
              <a:t>форензик</a:t>
            </a:r>
            <a:r>
              <a:rPr lang="ru-RU" dirty="0"/>
              <a:t>, в России - «</a:t>
            </a:r>
            <a:r>
              <a:rPr lang="ru-RU" dirty="0" err="1"/>
              <a:t>форензикА</a:t>
            </a:r>
            <a:r>
              <a:rPr lang="ru-RU" dirty="0"/>
              <a:t>») — изучение цифровых следов мошенничества.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F1D00-BD13-4404-86B0-79703945A0A7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ctr" defTabSz="4571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ru-RU" dirty="0"/>
              <a:t>Определение </a:t>
            </a:r>
            <a:r>
              <a:rPr lang="ru-RU" dirty="0" err="1"/>
              <a:t>форензика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494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8BF38-7A34-499B-8C16-687F52D7BE0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ctr" defTabSz="4571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AutoShape 12"/>
          <p:cNvSpPr txBox="1">
            <a:spLocks noChangeArrowheads="1"/>
          </p:cNvSpPr>
          <p:nvPr/>
        </p:nvSpPr>
        <p:spPr>
          <a:xfrm>
            <a:off x="838200" y="510821"/>
            <a:ext cx="8229600" cy="517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Как эффективно бороться</a:t>
            </a:r>
            <a:r>
              <a:rPr lang="ru-RU" sz="2400" b="1" dirty="0">
                <a:solidFill>
                  <a:srgbClr val="3E374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мошенничеством?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77E35-D7D1-4772-845D-67EA703CF468}"/>
              </a:ext>
            </a:extLst>
          </p:cNvPr>
          <p:cNvSpPr txBox="1"/>
          <p:nvPr/>
        </p:nvSpPr>
        <p:spPr>
          <a:xfrm>
            <a:off x="1298171" y="1102813"/>
            <a:ext cx="7715200" cy="5329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Ключевые зоны устранения возможностей мошенничества: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(1) наличие хорошего внутреннего контроля (СВА),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(2) предотвращение конфликта интересов и сговора между сотрудниками и клиентами или поставщиками (СБ),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(3) мониторинг сотрудников и организация горячей линии (системы информирования) (СБ,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HR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),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(4) создание ожидания наказания (СБ,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HR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ЮрДеп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),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(5) отладка системы выявления мошенничества на основе индикаторов (СВА, СБ, линейные подразделения,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ФинСлужба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)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3E374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71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8BF38-7A34-499B-8C16-687F52D7BE0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ctr" defTabSz="4571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AutoShape 12"/>
          <p:cNvSpPr txBox="1">
            <a:spLocks noChangeArrowheads="1"/>
          </p:cNvSpPr>
          <p:nvPr/>
        </p:nvSpPr>
        <p:spPr>
          <a:xfrm>
            <a:off x="838200" y="510821"/>
            <a:ext cx="8229600" cy="517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противодействия мошенничеству: влияние комплекса мер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52B2F4-ABAA-4278-8142-9FDA980BC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31" y="1357745"/>
            <a:ext cx="7331825" cy="496987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D4B224-E1C8-48E8-B25D-F0DD89902765}"/>
              </a:ext>
            </a:extLst>
          </p:cNvPr>
          <p:cNvSpPr/>
          <p:nvPr/>
        </p:nvSpPr>
        <p:spPr>
          <a:xfrm>
            <a:off x="238630" y="778171"/>
            <a:ext cx="913323" cy="118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1E97BE-DA0E-4436-8D9B-B23492BBAA82}"/>
              </a:ext>
            </a:extLst>
          </p:cNvPr>
          <p:cNvSpPr/>
          <p:nvPr/>
        </p:nvSpPr>
        <p:spPr>
          <a:xfrm>
            <a:off x="890840" y="1351635"/>
            <a:ext cx="913323" cy="73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341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9324F-4EBA-277A-051D-CD180679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59" y="356105"/>
            <a:ext cx="8619794" cy="44543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3F3746"/>
                </a:solidFill>
              </a:rPr>
              <a:t>Анализ эффективности основных инструментов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F59E3-12CA-BAD4-65EB-3D9A181F72F6}"/>
              </a:ext>
            </a:extLst>
          </p:cNvPr>
          <p:cNvSpPr txBox="1"/>
          <p:nvPr/>
        </p:nvSpPr>
        <p:spPr>
          <a:xfrm>
            <a:off x="1011799" y="686662"/>
            <a:ext cx="76971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</a:rPr>
              <a:t>Где есть резервы для борьбы с мошенничеством?</a:t>
            </a:r>
          </a:p>
          <a:p>
            <a:endParaRPr lang="ru-RU" sz="1200" dirty="0"/>
          </a:p>
        </p:txBody>
      </p:sp>
      <p:graphicFrame>
        <p:nvGraphicFramePr>
          <p:cNvPr id="45" name="Диаграмма 44">
            <a:extLst>
              <a:ext uri="{FF2B5EF4-FFF2-40B4-BE49-F238E27FC236}">
                <a16:creationId xmlns:a16="http://schemas.microsoft.com/office/drawing/2014/main" id="{C2F550BB-EAD4-4A71-B84D-BDF32A291026}"/>
              </a:ext>
            </a:extLst>
          </p:cNvPr>
          <p:cNvGraphicFramePr>
            <a:graphicFrameLocks/>
          </p:cNvGraphicFramePr>
          <p:nvPr/>
        </p:nvGraphicFramePr>
        <p:xfrm>
          <a:off x="376845" y="1033397"/>
          <a:ext cx="7088667" cy="5041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7F740DE-B117-458C-8D05-B17C91CAFE20}"/>
              </a:ext>
            </a:extLst>
          </p:cNvPr>
          <p:cNvSpPr txBox="1"/>
          <p:nvPr/>
        </p:nvSpPr>
        <p:spPr>
          <a:xfrm>
            <a:off x="7653402" y="1171869"/>
            <a:ext cx="2173265" cy="2049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FF0000"/>
                </a:solidFill>
              </a:rPr>
              <a:t>Внедрение риск-индикаторов в ключевые бизнес -процессы</a:t>
            </a:r>
            <a:endParaRPr lang="en-GB" sz="2000" dirty="0">
              <a:solidFill>
                <a:srgbClr val="3F37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38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9324F-4EBA-277A-051D-CD180679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68" y="197508"/>
            <a:ext cx="8619794" cy="445433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3F3746"/>
                </a:solidFill>
              </a:rPr>
              <a:t>Алгоритм повышения  эффективности основных инструментов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90A6C-7DFF-4B36-8F27-7F31B607C2B2}"/>
              </a:ext>
            </a:extLst>
          </p:cNvPr>
          <p:cNvSpPr txBox="1"/>
          <p:nvPr/>
        </p:nvSpPr>
        <p:spPr>
          <a:xfrm>
            <a:off x="876485" y="1393781"/>
            <a:ext cx="4303483" cy="423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Диагностика рисков мошенничества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закупках, логистике, хранении, производстве, работе финансового блока,  в продажах,  вспомогательных процессах. 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</a:t>
            </a: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проверки  сотрудников и контрагентов</a:t>
            </a: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</a:t>
            </a: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протоколов реагирования на мошенничество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методик выявления и документировани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 с учетом судебной перспективы.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Обучение сотрудников.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</a:t>
            </a: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 автоматизации  с использованием модуля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Фрод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Радар</a:t>
            </a: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DLP</a:t>
            </a:r>
            <a:r>
              <a: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-решений</a:t>
            </a:r>
            <a:r>
              <a:rPr lang="ru-RU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D32F58-2E41-46FE-9051-B5A7A0905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297" y="3829547"/>
            <a:ext cx="4135568" cy="21196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CEFD0-7BC1-423F-BE20-9FBC28AF1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292" y="1393781"/>
            <a:ext cx="4035076" cy="23536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FDDDEB-1ED3-4B87-9C23-7B638A016B31}"/>
              </a:ext>
            </a:extLst>
          </p:cNvPr>
          <p:cNvSpPr txBox="1"/>
          <p:nvPr/>
        </p:nvSpPr>
        <p:spPr>
          <a:xfrm>
            <a:off x="5531636" y="744743"/>
            <a:ext cx="41355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идея безопасности проверять</a:t>
            </a:r>
          </a:p>
          <a:p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контрагентов на плохих и хороших и искать конфликт интересов дает сбои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15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8BF38-7A34-499B-8C16-687F52D7BE0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ctr" defTabSz="4571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AutoShape 12"/>
          <p:cNvSpPr txBox="1">
            <a:spLocks noChangeArrowheads="1"/>
          </p:cNvSpPr>
          <p:nvPr/>
        </p:nvSpPr>
        <p:spPr>
          <a:xfrm>
            <a:off x="337868" y="519446"/>
            <a:ext cx="8229600" cy="517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противодействия мошенничеству: настройка «раннего» выявления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ACB1-34A2-472A-AB60-F4AA695260D5}"/>
              </a:ext>
            </a:extLst>
          </p:cNvPr>
          <p:cNvSpPr txBox="1"/>
          <p:nvPr/>
        </p:nvSpPr>
        <p:spPr>
          <a:xfrm>
            <a:off x="1352600" y="1484785"/>
            <a:ext cx="6400800" cy="4223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Мошенничество - это преступление, которое редко наблюдается «онлайн». Если обнаружено тело и человек явно был убит , нет никаких сомнений в том, было ли совершено преступление . Мертвое тело можно потрогать и увидеть.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При мошенничестве длящемся или законченном обычно не очевидно, что было совершено или совершается преступление. Наблюдаются только симптомы мошенничества, красные флажки или индикаторы.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E374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Симптомы мошенничества, «красные флажки»: </a:t>
            </a:r>
          </a:p>
          <a:p>
            <a:pPr marL="342900" marR="0" lvl="0" indent="-34290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Симптомы преодоления внутреннего контроля , </a:t>
            </a:r>
          </a:p>
          <a:p>
            <a:pPr marL="342900" marR="0" lvl="0" indent="-34290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Отражение в аномалий учетной информации, </a:t>
            </a:r>
          </a:p>
          <a:p>
            <a:pPr marL="342900" marR="0" lvl="0" indent="-34290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Аналитические аномалии, </a:t>
            </a:r>
          </a:p>
          <a:p>
            <a:pPr marL="342900" marR="0" lvl="0" indent="-34290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Аномалии в жизни сотрудников и контрагентов.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E374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B04B23-0C36-41B5-A17C-51141344E622}"/>
              </a:ext>
            </a:extLst>
          </p:cNvPr>
          <p:cNvSpPr/>
          <p:nvPr/>
        </p:nvSpPr>
        <p:spPr>
          <a:xfrm>
            <a:off x="238630" y="778171"/>
            <a:ext cx="913323" cy="118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EDEBBF-4599-49F3-A60D-633850C095A8}"/>
              </a:ext>
            </a:extLst>
          </p:cNvPr>
          <p:cNvSpPr/>
          <p:nvPr/>
        </p:nvSpPr>
        <p:spPr>
          <a:xfrm>
            <a:off x="470139" y="1244696"/>
            <a:ext cx="940279" cy="62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10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8BF38-7A34-499B-8C16-687F52D7BE0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ctr" defTabSz="4571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AutoShape 12"/>
          <p:cNvSpPr txBox="1">
            <a:spLocks noChangeArrowheads="1"/>
          </p:cNvSpPr>
          <p:nvPr/>
        </p:nvSpPr>
        <p:spPr>
          <a:xfrm>
            <a:off x="438200" y="515750"/>
            <a:ext cx="8229600" cy="517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противодействия мошенничеству: настройка «раннего» выявления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ACB1-34A2-472A-AB60-F4AA695260D5}"/>
              </a:ext>
            </a:extLst>
          </p:cNvPr>
          <p:cNvSpPr txBox="1"/>
          <p:nvPr/>
        </p:nvSpPr>
        <p:spPr>
          <a:xfrm>
            <a:off x="1352600" y="1484785"/>
            <a:ext cx="6400800" cy="3857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Симптомы преодоления внутреннего контроля: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Чтобы обнаружить мошенничество, менеджеры, аудиторы, сотрудники и эксперты должны распознать эти признаки мошенничества или симптомы. Отлаженный внутренний контроль не дает свободной реализации значительного количества известных схем, в связи с изложенным фигурантами реализуется вполне понятный комплекс мер по преодолению контроля: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разбиваются закупки,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в ТЗ вносятся закладки,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контролеры отправляются в принудительный отпуск,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измерительная аппаратура отправляется на ремонт,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 имитируется форс-мажор для незамедлительного действия и т.д. 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E374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B720E0-1D45-4A13-9850-DB3846858712}"/>
              </a:ext>
            </a:extLst>
          </p:cNvPr>
          <p:cNvSpPr/>
          <p:nvPr/>
        </p:nvSpPr>
        <p:spPr>
          <a:xfrm>
            <a:off x="238630" y="778171"/>
            <a:ext cx="913323" cy="118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057A78-5A0C-4770-8212-7DF275152545}"/>
              </a:ext>
            </a:extLst>
          </p:cNvPr>
          <p:cNvSpPr/>
          <p:nvPr/>
        </p:nvSpPr>
        <p:spPr>
          <a:xfrm>
            <a:off x="517585" y="1222364"/>
            <a:ext cx="913323" cy="73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016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8BF38-7A34-499B-8C16-687F52D7BE0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ctr" defTabSz="4571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AutoShape 12"/>
          <p:cNvSpPr txBox="1">
            <a:spLocks noChangeArrowheads="1"/>
          </p:cNvSpPr>
          <p:nvPr/>
        </p:nvSpPr>
        <p:spPr>
          <a:xfrm>
            <a:off x="438200" y="515750"/>
            <a:ext cx="8229600" cy="517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противодействия мошенничеству: настройка «раннего» выявления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ACB1-34A2-472A-AB60-F4AA695260D5}"/>
              </a:ext>
            </a:extLst>
          </p:cNvPr>
          <p:cNvSpPr txBox="1"/>
          <p:nvPr/>
        </p:nvSpPr>
        <p:spPr>
          <a:xfrm>
            <a:off x="1352600" y="1484785"/>
            <a:ext cx="6400800" cy="4795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(2) Учетные аномалии: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изъяны и несостыковки 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первичных учетных документах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(электронными или бумажными) такими как УПД, чеки, счета-фактуры, заказы на покупку, заявки на покупку, акты об оприходовании, отчеты о получении: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• Недостающие документы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• Устаревшие позиции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• Чрезмерные пустоты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• Распространенные имена или адреса получателей платежей или клиентов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• Увеличение количества просроченных счетов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• Увеличение количества позиций для выверки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• Изменения в документах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• Повторяющиеся платеж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E374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E80D51-BCDC-4B06-834D-3E41EB41B4C8}"/>
              </a:ext>
            </a:extLst>
          </p:cNvPr>
          <p:cNvSpPr/>
          <p:nvPr/>
        </p:nvSpPr>
        <p:spPr>
          <a:xfrm>
            <a:off x="238630" y="778171"/>
            <a:ext cx="913323" cy="118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5458CEB-2D90-4B5A-8ADA-92081D88F1B5}"/>
              </a:ext>
            </a:extLst>
          </p:cNvPr>
          <p:cNvSpPr/>
          <p:nvPr/>
        </p:nvSpPr>
        <p:spPr>
          <a:xfrm>
            <a:off x="517585" y="1222364"/>
            <a:ext cx="913323" cy="73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803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8BF38-7A34-499B-8C16-687F52D7BE0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ctr" defTabSz="4571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AutoShape 12"/>
          <p:cNvSpPr txBox="1">
            <a:spLocks noChangeArrowheads="1"/>
          </p:cNvSpPr>
          <p:nvPr/>
        </p:nvSpPr>
        <p:spPr>
          <a:xfrm>
            <a:off x="438200" y="515750"/>
            <a:ext cx="8229600" cy="517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противодействия мошенничеству: настройка «раннего» выявления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ACB1-34A2-472A-AB60-F4AA695260D5}"/>
              </a:ext>
            </a:extLst>
          </p:cNvPr>
          <p:cNvSpPr txBox="1"/>
          <p:nvPr/>
        </p:nvSpPr>
        <p:spPr>
          <a:xfrm>
            <a:off x="1352600" y="1484785"/>
            <a:ext cx="6400800" cy="2817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(2) Учетные аномалии: несоответствия и искажения в учете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При хищениях уменьшаются активы, недостача которых будет выявлена при ближайшем использовании или инвентаризации, поэтому часто происходит их либо фиктивное списание, либо иные корректировочные записи, которые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будут аномальными при правильном рассмотрении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.   Фигуранты, которые манипулируют бухгалтерскими записями, чтобы скрыть свои махинации, обычно пытаются сбалансировать бухгалтерское уравнение за счет увеличения расходов. Чтобы скрыть хищение необходимо уменьшить либо обязательства, либо капитал организации-жертвы.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E374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6BAF6E-F159-4ECE-8633-7C0151FAA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756" y="4291516"/>
            <a:ext cx="7184945" cy="205073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AA1C193-CF65-419B-85EC-F5F1E066A298}"/>
              </a:ext>
            </a:extLst>
          </p:cNvPr>
          <p:cNvSpPr/>
          <p:nvPr/>
        </p:nvSpPr>
        <p:spPr>
          <a:xfrm>
            <a:off x="517585" y="1222364"/>
            <a:ext cx="913323" cy="73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BE5675D-FE0E-42AA-82FA-73E201DD502B}"/>
              </a:ext>
            </a:extLst>
          </p:cNvPr>
          <p:cNvSpPr/>
          <p:nvPr/>
        </p:nvSpPr>
        <p:spPr>
          <a:xfrm>
            <a:off x="238630" y="778171"/>
            <a:ext cx="913323" cy="118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960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9324F-4EBA-277A-051D-CD180679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59" y="356105"/>
            <a:ext cx="7887291" cy="44543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3F3746"/>
                </a:solidFill>
              </a:rPr>
              <a:t>Уязвимые точки компании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AC3650-9AA6-BA0B-5D5C-331C0EFE041E}"/>
              </a:ext>
            </a:extLst>
          </p:cNvPr>
          <p:cNvSpPr/>
          <p:nvPr/>
        </p:nvSpPr>
        <p:spPr>
          <a:xfrm>
            <a:off x="387740" y="798914"/>
            <a:ext cx="624059" cy="59807"/>
          </a:xfrm>
          <a:prstGeom prst="rect">
            <a:avLst/>
          </a:prstGeom>
          <a:solidFill>
            <a:srgbClr val="266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B22547-887E-06BA-10B6-50423969D0D7}"/>
              </a:ext>
            </a:extLst>
          </p:cNvPr>
          <p:cNvSpPr txBox="1"/>
          <p:nvPr/>
        </p:nvSpPr>
        <p:spPr>
          <a:xfrm>
            <a:off x="4021583" y="1481130"/>
            <a:ext cx="577074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3F3746"/>
                </a:solidFill>
              </a:rPr>
              <a:t>Неоднозначное нормативное регулирование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3F3746"/>
                </a:solidFill>
              </a:rPr>
              <a:t>Свои и чужие «плохие» контрагенты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3F3746"/>
                </a:solidFill>
              </a:rPr>
              <a:t>Высокая доля наличных в обороте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3F3746"/>
                </a:solidFill>
              </a:rPr>
              <a:t>Неэквивалентные сделки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3F3746"/>
                </a:solidFill>
              </a:rPr>
              <a:t>Коррумпированность многих решений в бизнесе</a:t>
            </a:r>
          </a:p>
          <a:p>
            <a:endParaRPr lang="ru-RU" sz="1000" dirty="0">
              <a:solidFill>
                <a:srgbClr val="3F3746"/>
              </a:solidFill>
            </a:endParaRPr>
          </a:p>
          <a:p>
            <a:r>
              <a:rPr lang="ru-RU" sz="1000" b="1" dirty="0">
                <a:solidFill>
                  <a:srgbClr val="3F3746"/>
                </a:solidFill>
              </a:rPr>
              <a:t>Растущий объем экономических злоупотреблений и конфликтных ситуаций</a:t>
            </a:r>
          </a:p>
          <a:p>
            <a:endParaRPr lang="ru-RU" sz="1000" dirty="0">
              <a:solidFill>
                <a:srgbClr val="3F3746"/>
              </a:solidFill>
            </a:endParaRPr>
          </a:p>
          <a:p>
            <a:r>
              <a:rPr lang="ru-RU" sz="1400" dirty="0">
                <a:solidFill>
                  <a:srgbClr val="FF0000"/>
                </a:solidFill>
              </a:rPr>
              <a:t>Высокий спрос на повышение эффективности управления </a:t>
            </a:r>
          </a:p>
          <a:p>
            <a:r>
              <a:rPr lang="ru-RU" sz="1400" dirty="0">
                <a:solidFill>
                  <a:srgbClr val="FF0000"/>
                </a:solidFill>
              </a:rPr>
              <a:t>правовым риском в бизнесе</a:t>
            </a:r>
          </a:p>
          <a:p>
            <a:pPr algn="just"/>
            <a:endParaRPr lang="ru-RU" sz="1000" dirty="0">
              <a:solidFill>
                <a:srgbClr val="3F3746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91516D-7BA3-A7EC-3D8E-2EF6E49B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F59E3-12CA-BAD4-65EB-3D9A181F72F6}"/>
              </a:ext>
            </a:extLst>
          </p:cNvPr>
          <p:cNvSpPr txBox="1"/>
          <p:nvPr/>
        </p:nvSpPr>
        <p:spPr>
          <a:xfrm>
            <a:off x="1011799" y="686662"/>
            <a:ext cx="577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3F3746"/>
                </a:solidFill>
              </a:rPr>
              <a:t>как повысить эффективность управления правовым риском в бизнесе через применение риск-индикаторов? </a:t>
            </a:r>
            <a:endParaRPr lang="ru-RU" sz="1200" dirty="0"/>
          </a:p>
        </p:txBody>
      </p:sp>
      <p:graphicFrame>
        <p:nvGraphicFramePr>
          <p:cNvPr id="10" name="Chart 6">
            <a:extLst>
              <a:ext uri="{FF2B5EF4-FFF2-40B4-BE49-F238E27FC236}">
                <a16:creationId xmlns:a16="http://schemas.microsoft.com/office/drawing/2014/main" id="{17EF8CDC-0256-4727-89C9-6B825B74E2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0194832"/>
              </p:ext>
            </p:extLst>
          </p:nvPr>
        </p:nvGraphicFramePr>
        <p:xfrm>
          <a:off x="319159" y="2541991"/>
          <a:ext cx="4909789" cy="4131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4852F2A3-A047-9DF6-2E6C-C13C9DF4675C}"/>
              </a:ext>
            </a:extLst>
          </p:cNvPr>
          <p:cNvSpPr txBox="1"/>
          <p:nvPr/>
        </p:nvSpPr>
        <p:spPr>
          <a:xfrm>
            <a:off x="906261" y="1840166"/>
            <a:ext cx="31153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150"/>
              </a:spcAft>
            </a:pPr>
            <a:r>
              <a:rPr lang="ru-RU" sz="1400" dirty="0">
                <a:solidFill>
                  <a:srgbClr val="26674F"/>
                </a:solidFill>
                <a:latin typeface="+mj-lt"/>
              </a:rPr>
              <a:t>Хозяйствующие субъекты ведут деятельность в условиях токсичной среды</a:t>
            </a:r>
          </a:p>
        </p:txBody>
      </p:sp>
      <p:graphicFrame>
        <p:nvGraphicFramePr>
          <p:cNvPr id="16" name="Chart 11">
            <a:extLst>
              <a:ext uri="{FF2B5EF4-FFF2-40B4-BE49-F238E27FC236}">
                <a16:creationId xmlns:a16="http://schemas.microsoft.com/office/drawing/2014/main" id="{09CBF640-C509-4140-90CB-46DB250850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1528070"/>
              </p:ext>
            </p:extLst>
          </p:nvPr>
        </p:nvGraphicFramePr>
        <p:xfrm>
          <a:off x="4622438" y="3320248"/>
          <a:ext cx="5104661" cy="3057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84CAB51-705E-39F9-35BA-87236F41BEA2}"/>
              </a:ext>
            </a:extLst>
          </p:cNvPr>
          <p:cNvCxnSpPr/>
          <p:nvPr/>
        </p:nvCxnSpPr>
        <p:spPr>
          <a:xfrm>
            <a:off x="4021583" y="1507764"/>
            <a:ext cx="0" cy="13863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893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8BF38-7A34-499B-8C16-687F52D7BE0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ctr" defTabSz="4571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AutoShape 12"/>
          <p:cNvSpPr txBox="1">
            <a:spLocks noChangeArrowheads="1"/>
          </p:cNvSpPr>
          <p:nvPr/>
        </p:nvSpPr>
        <p:spPr>
          <a:xfrm>
            <a:off x="438200" y="542306"/>
            <a:ext cx="8229600" cy="517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противодействия мошенничеству: настройка «раннего» выявления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ACB1-34A2-472A-AB60-F4AA695260D5}"/>
              </a:ext>
            </a:extLst>
          </p:cNvPr>
          <p:cNvSpPr txBox="1"/>
          <p:nvPr/>
        </p:nvSpPr>
        <p:spPr>
          <a:xfrm>
            <a:off x="1352600" y="1484784"/>
            <a:ext cx="6400800" cy="4662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(3) Аналитические аномалии: несоответствия операций экономической и простой логике, историческим данным, рыночным значениям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Аналитика – главный инструмент раннего выявления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– надо настроить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специальную компьютерную  программу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так, чтобы она на основе имеющей экономической информации исследовала процедуры или отношения, которые являются необычными или слишком нереалистичными, чтобы в них можно было поверить. Это могут быть транзакции или события, которые происходят в необычное время или в необычных местах; которые выполняются людьми, которые обычно не участвуют, или с их участием; или которые включают необычные процедуры, политику или практику. Они также включают транзакции и суммы, которые слишком велики или слишком малы, которые выполняются или происходят слишком часто или слишком редко, которые слишком высоки или слишком низки, или которые приводят к слишком большому или слишком малому количеству чего-либо.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0F5EFA-1B47-4FBC-A475-D8BA65F8BB68}"/>
              </a:ext>
            </a:extLst>
          </p:cNvPr>
          <p:cNvSpPr/>
          <p:nvPr/>
        </p:nvSpPr>
        <p:spPr>
          <a:xfrm>
            <a:off x="238630" y="778171"/>
            <a:ext cx="913323" cy="118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03A8C41-3600-4CD0-BEA2-17070B0E9F7B}"/>
              </a:ext>
            </a:extLst>
          </p:cNvPr>
          <p:cNvSpPr/>
          <p:nvPr/>
        </p:nvSpPr>
        <p:spPr>
          <a:xfrm>
            <a:off x="517585" y="1222364"/>
            <a:ext cx="913323" cy="73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683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8BF38-7A34-499B-8C16-687F52D7BE0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ctr" defTabSz="4571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AutoShape 12"/>
          <p:cNvSpPr txBox="1">
            <a:spLocks noChangeArrowheads="1"/>
          </p:cNvSpPr>
          <p:nvPr/>
        </p:nvSpPr>
        <p:spPr>
          <a:xfrm>
            <a:off x="438200" y="515750"/>
            <a:ext cx="8229600" cy="517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противодействия мошенничеству: настройка «раннего» выявления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ACB1-34A2-472A-AB60-F4AA695260D5}"/>
              </a:ext>
            </a:extLst>
          </p:cNvPr>
          <p:cNvSpPr txBox="1"/>
          <p:nvPr/>
        </p:nvSpPr>
        <p:spPr>
          <a:xfrm>
            <a:off x="1352600" y="1484785"/>
            <a:ext cx="6400800" cy="4353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(3) Аналитические аномалии: несоответствия операций экономической и простой логике, историческим данным, рыночным значениям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Распространенные примеры аналитических симптомов включают следующее: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• Необъяснимая нехватка или корректировки запасов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• Отклонения от спецификаций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• Увеличение количества брака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• Сверхнормативные закупки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• Значительное увеличение или уменьшение остатков на счетах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соотношения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9E7B517-AFC1-4465-A96C-2879D4B29C0F}"/>
              </a:ext>
            </a:extLst>
          </p:cNvPr>
          <p:cNvSpPr/>
          <p:nvPr/>
        </p:nvSpPr>
        <p:spPr>
          <a:xfrm>
            <a:off x="517585" y="1222364"/>
            <a:ext cx="913323" cy="73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7FEF63D-8B51-4DC7-B491-67D511617F91}"/>
              </a:ext>
            </a:extLst>
          </p:cNvPr>
          <p:cNvSpPr/>
          <p:nvPr/>
        </p:nvSpPr>
        <p:spPr>
          <a:xfrm>
            <a:off x="238630" y="778171"/>
            <a:ext cx="913323" cy="118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682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8BF38-7A34-499B-8C16-687F52D7BE09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ctr" defTabSz="4571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AutoShape 12"/>
          <p:cNvSpPr txBox="1">
            <a:spLocks noChangeArrowheads="1"/>
          </p:cNvSpPr>
          <p:nvPr/>
        </p:nvSpPr>
        <p:spPr>
          <a:xfrm>
            <a:off x="438200" y="515751"/>
            <a:ext cx="8229600" cy="517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противодействия мошенничеству: настройка «раннего» выявления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ACB1-34A2-472A-AB60-F4AA695260D5}"/>
              </a:ext>
            </a:extLst>
          </p:cNvPr>
          <p:cNvSpPr txBox="1"/>
          <p:nvPr/>
        </p:nvSpPr>
        <p:spPr>
          <a:xfrm>
            <a:off x="1352600" y="1484784"/>
            <a:ext cx="6400800" cy="4045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(3) Аналитические аномалии: несоответствия операций экономической и простой логике, историческим данным, рыночным значениям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Увеличение выручки при уменьшении запасов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Увеличение выручки при уменьшении дебиторской задолженности Увеличение выручки при уменьшении денежных потоков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Увеличение запасов при уменьшении кредиторской задолженности Увеличение объема при увеличении себестоимости единицы продукции Увеличение объема при уменьшении отходов </a:t>
            </a:r>
          </a:p>
          <a:p>
            <a:pPr marL="0" marR="0" lvl="0" indent="0" algn="l" defTabSz="45718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E37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Увеличение запасов при снижении затрат на хранение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354800-8807-408A-88A5-43A02083D68E}"/>
              </a:ext>
            </a:extLst>
          </p:cNvPr>
          <p:cNvSpPr/>
          <p:nvPr/>
        </p:nvSpPr>
        <p:spPr>
          <a:xfrm>
            <a:off x="238630" y="778171"/>
            <a:ext cx="913323" cy="118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134D688-C303-4DBB-8BCE-73942F881F1A}"/>
              </a:ext>
            </a:extLst>
          </p:cNvPr>
          <p:cNvSpPr/>
          <p:nvPr/>
        </p:nvSpPr>
        <p:spPr>
          <a:xfrm>
            <a:off x="517585" y="1222364"/>
            <a:ext cx="913323" cy="73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292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9324F-4EBA-277A-051D-CD180679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60" y="284358"/>
            <a:ext cx="8619794" cy="44543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3F3746"/>
                </a:solidFill>
              </a:rPr>
              <a:t>Риск-индикаторы в ключевых бизнес-процессах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C6899B-D5F3-4089-877E-0210307BA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43" y="847899"/>
            <a:ext cx="9431828" cy="550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99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9324F-4EBA-277A-051D-CD180679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59" y="353481"/>
            <a:ext cx="7887291" cy="445433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3F3746"/>
                </a:solidFill>
              </a:rPr>
              <a:t>Поиск аномалий в ключевых бизнес-процессах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AC3650-9AA6-BA0B-5D5C-331C0EFE041E}"/>
              </a:ext>
            </a:extLst>
          </p:cNvPr>
          <p:cNvSpPr/>
          <p:nvPr/>
        </p:nvSpPr>
        <p:spPr>
          <a:xfrm>
            <a:off x="387740" y="798914"/>
            <a:ext cx="624059" cy="59807"/>
          </a:xfrm>
          <a:prstGeom prst="rect">
            <a:avLst/>
          </a:prstGeom>
          <a:solidFill>
            <a:srgbClr val="266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F59E3-12CA-BAD4-65EB-3D9A181F72F6}"/>
              </a:ext>
            </a:extLst>
          </p:cNvPr>
          <p:cNvSpPr txBox="1"/>
          <p:nvPr/>
        </p:nvSpPr>
        <p:spPr>
          <a:xfrm>
            <a:off x="1011799" y="686662"/>
            <a:ext cx="5770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Как добраться до мошенников в момент мошенничества?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43972-A34B-4338-A7BE-D98AFEE3E9B7}"/>
              </a:ext>
            </a:extLst>
          </p:cNvPr>
          <p:cNvSpPr txBox="1"/>
          <p:nvPr/>
        </p:nvSpPr>
        <p:spPr>
          <a:xfrm>
            <a:off x="720436" y="1036243"/>
            <a:ext cx="4954386" cy="5318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F3746"/>
                </a:solidFill>
              </a:rPr>
              <a:t>- Понимание, </a:t>
            </a:r>
            <a:r>
              <a:rPr lang="ru-RU" b="1" dirty="0">
                <a:solidFill>
                  <a:srgbClr val="3F3746"/>
                </a:solidFill>
              </a:rPr>
              <a:t>как реализация схемы отражается в учетной и иной экономической информации</a:t>
            </a:r>
            <a:r>
              <a:rPr lang="ru-RU" dirty="0">
                <a:solidFill>
                  <a:srgbClr val="3F3746"/>
                </a:solidFill>
              </a:rPr>
              <a:t> позволяет создать протоколы реагирования на первичную информацию.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F3746"/>
                </a:solidFill>
              </a:rPr>
              <a:t>- Чем быстрее вы выявите подозрительную аномалию, чем ближе на временной оси вы будете к факту совершения мошенничества, тем </a:t>
            </a:r>
            <a:r>
              <a:rPr lang="ru-RU" b="1" dirty="0">
                <a:solidFill>
                  <a:srgbClr val="3F3746"/>
                </a:solidFill>
              </a:rPr>
              <a:t>выше будет эффективность работы системы борьбы с </a:t>
            </a:r>
            <a:r>
              <a:rPr lang="ru-RU" b="1" dirty="0" err="1">
                <a:solidFill>
                  <a:srgbClr val="3F3746"/>
                </a:solidFill>
              </a:rPr>
              <a:t>фродом</a:t>
            </a:r>
            <a:r>
              <a:rPr lang="ru-RU" b="1" dirty="0">
                <a:solidFill>
                  <a:srgbClr val="3F3746"/>
                </a:solidFill>
              </a:rPr>
              <a:t> в целом</a:t>
            </a:r>
            <a:r>
              <a:rPr lang="ru-RU" dirty="0">
                <a:solidFill>
                  <a:srgbClr val="3F3746"/>
                </a:solidFill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3F3746"/>
                </a:solidFill>
              </a:rPr>
              <a:t>- Все истории длительного безнаказанного масштабного мошенничества, в первую очередь, </a:t>
            </a:r>
            <a:r>
              <a:rPr lang="ru-RU" b="1" dirty="0">
                <a:solidFill>
                  <a:srgbClr val="FF0000"/>
                </a:solidFill>
              </a:rPr>
              <a:t>основаны на отсутствии быстрого реагирования </a:t>
            </a:r>
            <a:r>
              <a:rPr lang="ru-RU" dirty="0">
                <a:solidFill>
                  <a:srgbClr val="3F3746"/>
                </a:solidFill>
              </a:rPr>
              <a:t>на такие аномалии. </a:t>
            </a:r>
            <a:endParaRPr lang="en-GB" dirty="0">
              <a:solidFill>
                <a:srgbClr val="3F3746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96E26F-C02C-4569-A0F8-1BD755E5C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582" y="1956139"/>
            <a:ext cx="2840982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32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9324F-4EBA-277A-051D-CD180679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59" y="356105"/>
            <a:ext cx="7887291" cy="44543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3F3746"/>
                </a:solidFill>
              </a:rPr>
              <a:t>ПРИМЕРЫ риск-индикаторов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AC3650-9AA6-BA0B-5D5C-331C0EFE041E}"/>
              </a:ext>
            </a:extLst>
          </p:cNvPr>
          <p:cNvSpPr/>
          <p:nvPr/>
        </p:nvSpPr>
        <p:spPr>
          <a:xfrm>
            <a:off x="387740" y="798914"/>
            <a:ext cx="624059" cy="59807"/>
          </a:xfrm>
          <a:prstGeom prst="rect">
            <a:avLst/>
          </a:prstGeom>
          <a:solidFill>
            <a:srgbClr val="266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F59E3-12CA-BAD4-65EB-3D9A181F72F6}"/>
              </a:ext>
            </a:extLst>
          </p:cNvPr>
          <p:cNvSpPr txBox="1"/>
          <p:nvPr/>
        </p:nvSpPr>
        <p:spPr>
          <a:xfrm>
            <a:off x="1011799" y="686662"/>
            <a:ext cx="577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Выставление и оплата счетов за несуществующие товары, работы и услуги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43972-A34B-4338-A7BE-D98AFEE3E9B7}"/>
              </a:ext>
            </a:extLst>
          </p:cNvPr>
          <p:cNvSpPr txBox="1"/>
          <p:nvPr/>
        </p:nvSpPr>
        <p:spPr>
          <a:xfrm>
            <a:off x="6350924" y="1032509"/>
            <a:ext cx="3325091" cy="5131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3F3746"/>
                </a:solidFill>
              </a:rPr>
              <a:t>Бестоварная поставка - </a:t>
            </a:r>
            <a:r>
              <a:rPr lang="ru-RU" sz="1200" dirty="0">
                <a:solidFill>
                  <a:srgbClr val="3F3746"/>
                </a:solidFill>
              </a:rPr>
              <a:t>товары не поставляются, однако денежные средства либо какие-то иные активы из компании уходят и «покупается» воздух.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3F3746"/>
                </a:solidFill>
              </a:rPr>
              <a:t>Индикаторы:</a:t>
            </a:r>
            <a:r>
              <a:rPr lang="ru-RU" sz="1200" dirty="0">
                <a:solidFill>
                  <a:srgbClr val="3F3746"/>
                </a:solidFill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3F3746"/>
                </a:solidFill>
              </a:rPr>
              <a:t>- Долгое время чтобы производить определенный объем готовой продукции компания закупала конкретный объем номенклатуры, материалов, полуфабрикатов и какой-то момент происходит некая аномалия – </a:t>
            </a:r>
            <a:r>
              <a:rPr lang="ru-RU" sz="1200" b="1" dirty="0">
                <a:solidFill>
                  <a:srgbClr val="3F3746"/>
                </a:solidFill>
              </a:rPr>
              <a:t>увеличивается объем 2-3 номенклатур, а вместе </a:t>
            </a:r>
            <a:r>
              <a:rPr lang="ru-RU" sz="1200" dirty="0">
                <a:solidFill>
                  <a:srgbClr val="3F3746"/>
                </a:solidFill>
              </a:rPr>
              <a:t>с тем объем готовой продукции не меняется.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3F3746"/>
                </a:solidFill>
              </a:rPr>
              <a:t>- Если не поменялась технологическая карта, рецептура производства или же как раз имеет то есть признаки  бестоварной поставки. Особенно данный красный флажок срабатывает, </a:t>
            </a:r>
            <a:r>
              <a:rPr lang="ru-RU" sz="1200" b="1" dirty="0">
                <a:solidFill>
                  <a:srgbClr val="3F3746"/>
                </a:solidFill>
              </a:rPr>
              <a:t>когда у компании поменялись контрагенты </a:t>
            </a:r>
            <a:r>
              <a:rPr lang="ru-RU" sz="1200" dirty="0">
                <a:solidFill>
                  <a:srgbClr val="3F3746"/>
                </a:solidFill>
              </a:rPr>
              <a:t>и после проверенных крупных рыночных контрагентов появились более сомнительные.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83F29F-8339-4433-AC71-040850413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" y="1301530"/>
            <a:ext cx="6051664" cy="441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9324F-4EBA-277A-051D-CD180679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59" y="356105"/>
            <a:ext cx="7887291" cy="445433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3F3746"/>
                </a:solidFill>
              </a:rPr>
              <a:t>ПРИМЕРЫ </a:t>
            </a:r>
            <a:r>
              <a:rPr lang="ru-RU" dirty="0">
                <a:solidFill>
                  <a:srgbClr val="3F3746"/>
                </a:solidFill>
              </a:rPr>
              <a:t>риск-индикаторов</a:t>
            </a:r>
            <a:endParaRPr lang="ru-RU" sz="1600" dirty="0">
              <a:solidFill>
                <a:srgbClr val="3F3746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AC3650-9AA6-BA0B-5D5C-331C0EFE041E}"/>
              </a:ext>
            </a:extLst>
          </p:cNvPr>
          <p:cNvSpPr/>
          <p:nvPr/>
        </p:nvSpPr>
        <p:spPr>
          <a:xfrm>
            <a:off x="387740" y="798914"/>
            <a:ext cx="624059" cy="59807"/>
          </a:xfrm>
          <a:prstGeom prst="rect">
            <a:avLst/>
          </a:prstGeom>
          <a:solidFill>
            <a:srgbClr val="266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F59E3-12CA-BAD4-65EB-3D9A181F72F6}"/>
              </a:ext>
            </a:extLst>
          </p:cNvPr>
          <p:cNvSpPr txBox="1"/>
          <p:nvPr/>
        </p:nvSpPr>
        <p:spPr>
          <a:xfrm>
            <a:off x="1011799" y="686662"/>
            <a:ext cx="57707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Завышение цен на закупках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43972-A34B-4338-A7BE-D98AFEE3E9B7}"/>
              </a:ext>
            </a:extLst>
          </p:cNvPr>
          <p:cNvSpPr txBox="1"/>
          <p:nvPr/>
        </p:nvSpPr>
        <p:spPr>
          <a:xfrm>
            <a:off x="6068291" y="885815"/>
            <a:ext cx="3617808" cy="4933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3F3746"/>
                </a:solidFill>
              </a:rPr>
              <a:t>Компания покупает реальные материалы, товары или услуги </a:t>
            </a:r>
            <a:r>
              <a:rPr lang="ru-RU" sz="1200" b="1" dirty="0">
                <a:solidFill>
                  <a:srgbClr val="3F3746"/>
                </a:solidFill>
              </a:rPr>
              <a:t>по завышенной цене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3F3746"/>
                </a:solidFill>
              </a:rPr>
              <a:t>Аномалия выявляется через анализ </a:t>
            </a:r>
            <a:r>
              <a:rPr lang="ru-RU" sz="1200" b="1" dirty="0">
                <a:solidFill>
                  <a:srgbClr val="3F3746"/>
                </a:solidFill>
              </a:rPr>
              <a:t>внутригрупповых и внутрифирменных цен у проверенных поставщиков – они сравниваются с ценой конкретных текущих закупок.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3F3746"/>
                </a:solidFill>
              </a:rPr>
              <a:t>Сравнение с внутрифирменной ценой за определенный исторический период, какого поставщика стоит проанализировать, чем будет объяснятся та или иная закупка, как использовались закупленные товары/услуги/ материалы. В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solidFill>
                  <a:srgbClr val="3F3746"/>
                </a:solidFill>
              </a:rPr>
              <a:t>Если собирается материал на возбуждение уголовного дела, неплохо подкрепиться не только внутрифирменной фактурой (цена отличается), но и </a:t>
            </a:r>
            <a:r>
              <a:rPr lang="ru-RU" sz="1200" b="1" dirty="0">
                <a:solidFill>
                  <a:srgbClr val="3F3746"/>
                </a:solidFill>
              </a:rPr>
              <a:t>внешним анализом рынка, </a:t>
            </a:r>
            <a:r>
              <a:rPr lang="ru-RU" sz="1200" dirty="0">
                <a:solidFill>
                  <a:srgbClr val="3F3746"/>
                </a:solidFill>
              </a:rPr>
              <a:t>показать, что если бы закупка проводилась у третьих лиц, то цена могла быть существенно ниже (</a:t>
            </a:r>
            <a:r>
              <a:rPr lang="ru-RU" sz="1200" b="1" dirty="0">
                <a:solidFill>
                  <a:srgbClr val="3F3746"/>
                </a:solidFill>
              </a:rPr>
              <a:t>для судебной перспективы желателен диапазон завышения не менее 25-30%).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701057-B43A-49D2-A733-814CA8826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01" y="1008640"/>
            <a:ext cx="5715386" cy="484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41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9324F-4EBA-277A-051D-CD180679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08" y="432599"/>
            <a:ext cx="7690958" cy="434345"/>
          </a:xfrm>
        </p:spPr>
        <p:txBody>
          <a:bodyPr>
            <a:normAutofit/>
          </a:bodyPr>
          <a:lstStyle/>
          <a:p>
            <a:r>
              <a:rPr lang="ru-RU" sz="1559" dirty="0">
                <a:solidFill>
                  <a:srgbClr val="3F3746"/>
                </a:solidFill>
              </a:rPr>
              <a:t>РАСШИРЕНИЕ «ФРОД РАДАР» В ИНТЕРФЕЙСЕ 1С ПРЕДПРИЯТИЕ 8.3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EDAAAC-E1E7-3B73-9F00-1AE5BAEEE50E}"/>
              </a:ext>
            </a:extLst>
          </p:cNvPr>
          <p:cNvSpPr txBox="1"/>
          <p:nvPr/>
        </p:nvSpPr>
        <p:spPr>
          <a:xfrm>
            <a:off x="501381" y="1234863"/>
            <a:ext cx="3772059" cy="58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73" dirty="0"/>
              <a:t>Комплекс по выявлению красных флажков в учетных данных реализован в виде расширения конфигураций 1С Предприятие 8.</a:t>
            </a:r>
            <a:r>
              <a:rPr lang="en-US" sz="1073" dirty="0"/>
              <a:t>3</a:t>
            </a:r>
            <a:endParaRPr lang="ru-RU" sz="1073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62C20E1-15CA-B0BE-6F98-7D338A3B1787}"/>
              </a:ext>
            </a:extLst>
          </p:cNvPr>
          <p:cNvCxnSpPr>
            <a:cxnSpLocks/>
          </p:cNvCxnSpPr>
          <p:nvPr/>
        </p:nvCxnSpPr>
        <p:spPr>
          <a:xfrm flipH="1">
            <a:off x="608893" y="1900973"/>
            <a:ext cx="3507937" cy="0"/>
          </a:xfrm>
          <a:prstGeom prst="line">
            <a:avLst/>
          </a:prstGeom>
          <a:ln w="19050">
            <a:solidFill>
              <a:srgbClr val="2667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910741D-F462-4ECA-94A6-2548046DD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97" y="2180866"/>
            <a:ext cx="7083261" cy="387365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D0402D3-456A-4BDD-8345-2C66B24FD109}"/>
              </a:ext>
            </a:extLst>
          </p:cNvPr>
          <p:cNvSpPr/>
          <p:nvPr/>
        </p:nvSpPr>
        <p:spPr>
          <a:xfrm>
            <a:off x="1271761" y="5429122"/>
            <a:ext cx="913554" cy="261016"/>
          </a:xfrm>
          <a:prstGeom prst="rect">
            <a:avLst/>
          </a:prstGeom>
          <a:noFill/>
          <a:ln w="38100">
            <a:solidFill>
              <a:srgbClr val="335C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AACA1D-3458-4F84-BA69-2D98648130C8}"/>
              </a:ext>
            </a:extLst>
          </p:cNvPr>
          <p:cNvSpPr txBox="1"/>
          <p:nvPr/>
        </p:nvSpPr>
        <p:spPr>
          <a:xfrm>
            <a:off x="3622311" y="5710145"/>
            <a:ext cx="3371450" cy="477695"/>
          </a:xfrm>
          <a:prstGeom prst="rect">
            <a:avLst/>
          </a:prstGeom>
          <a:solidFill>
            <a:srgbClr val="F7F8F8"/>
          </a:solidFill>
          <a:ln w="38100">
            <a:solidFill>
              <a:srgbClr val="335C5B"/>
            </a:solidFill>
          </a:ln>
        </p:spPr>
        <p:txBody>
          <a:bodyPr wrap="square">
            <a:spAutoFit/>
          </a:bodyPr>
          <a:lstStyle/>
          <a:p>
            <a:r>
              <a:rPr lang="ru-RU" sz="1252" dirty="0">
                <a:solidFill>
                  <a:srgbClr val="3F3746"/>
                </a:solidFill>
              </a:rPr>
              <a:t>Расширение «</a:t>
            </a:r>
            <a:r>
              <a:rPr lang="ru-RU" sz="1252" dirty="0" err="1">
                <a:solidFill>
                  <a:srgbClr val="3F3746"/>
                </a:solidFill>
              </a:rPr>
              <a:t>Фрод</a:t>
            </a:r>
            <a:r>
              <a:rPr lang="ru-RU" sz="1252" dirty="0">
                <a:solidFill>
                  <a:srgbClr val="3F3746"/>
                </a:solidFill>
              </a:rPr>
              <a:t> Радар» в интерфейсе 1С Предприятие 8.</a:t>
            </a:r>
            <a:r>
              <a:rPr lang="en-US" sz="1252" dirty="0">
                <a:solidFill>
                  <a:srgbClr val="3F3746"/>
                </a:solidFill>
              </a:rPr>
              <a:t>3</a:t>
            </a:r>
            <a:endParaRPr lang="ru-RU" sz="1252" dirty="0">
              <a:solidFill>
                <a:srgbClr val="3F3746"/>
              </a:solidFill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AA9CE79-FCF9-4666-83C1-D34C73ACCD8C}"/>
              </a:ext>
            </a:extLst>
          </p:cNvPr>
          <p:cNvCxnSpPr>
            <a:stCxn id="24" idx="1"/>
          </p:cNvCxnSpPr>
          <p:nvPr/>
        </p:nvCxnSpPr>
        <p:spPr>
          <a:xfrm flipH="1" flipV="1">
            <a:off x="2185315" y="5629234"/>
            <a:ext cx="1436996" cy="319759"/>
          </a:xfrm>
          <a:prstGeom prst="straightConnector1">
            <a:avLst/>
          </a:prstGeom>
          <a:ln w="38100">
            <a:solidFill>
              <a:srgbClr val="335C5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064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9324F-4EBA-277A-051D-CD180679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08" y="432599"/>
            <a:ext cx="7690958" cy="434345"/>
          </a:xfrm>
        </p:spPr>
        <p:txBody>
          <a:bodyPr>
            <a:normAutofit/>
          </a:bodyPr>
          <a:lstStyle/>
          <a:p>
            <a:r>
              <a:rPr lang="ru-RU" sz="1559" dirty="0">
                <a:solidFill>
                  <a:srgbClr val="3F3746"/>
                </a:solidFill>
              </a:rPr>
              <a:t>КОМПЛЕКСНАЯ ПРОВЕРКА ПО ИНДИКАТОРАМ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691964-F0A5-4C7C-AD32-6055696EF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70" y="1092923"/>
            <a:ext cx="4785360" cy="48768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44852C7-5BFD-4E17-8C3E-C266057A0C76}"/>
              </a:ext>
            </a:extLst>
          </p:cNvPr>
          <p:cNvCxnSpPr>
            <a:cxnSpLocks/>
          </p:cNvCxnSpPr>
          <p:nvPr/>
        </p:nvCxnSpPr>
        <p:spPr>
          <a:xfrm flipH="1" flipV="1">
            <a:off x="6004843" y="1952184"/>
            <a:ext cx="1041517" cy="457860"/>
          </a:xfrm>
          <a:prstGeom prst="straightConnector1">
            <a:avLst/>
          </a:prstGeom>
          <a:ln w="22225">
            <a:solidFill>
              <a:srgbClr val="C10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0EF498C-5234-40BC-91BA-07A28F5F1E29}"/>
              </a:ext>
            </a:extLst>
          </p:cNvPr>
          <p:cNvSpPr/>
          <p:nvPr/>
        </p:nvSpPr>
        <p:spPr>
          <a:xfrm>
            <a:off x="3118421" y="1835633"/>
            <a:ext cx="1285526" cy="233099"/>
          </a:xfrm>
          <a:prstGeom prst="rect">
            <a:avLst/>
          </a:prstGeom>
          <a:noFill/>
          <a:ln w="25400">
            <a:solidFill>
              <a:srgbClr val="C00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E5EFD20-33FB-4122-8DF7-BB3B8EBFA41B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2461625" y="2112689"/>
            <a:ext cx="656797" cy="464826"/>
          </a:xfrm>
          <a:prstGeom prst="straightConnector1">
            <a:avLst/>
          </a:prstGeom>
          <a:ln w="22225">
            <a:solidFill>
              <a:srgbClr val="C10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5FB5179-ED57-4F70-9CDF-5218DFC3BF5D}"/>
              </a:ext>
            </a:extLst>
          </p:cNvPr>
          <p:cNvSpPr txBox="1"/>
          <p:nvPr/>
        </p:nvSpPr>
        <p:spPr>
          <a:xfrm>
            <a:off x="953715" y="2338667"/>
            <a:ext cx="1507910" cy="4776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52" dirty="0">
                <a:solidFill>
                  <a:srgbClr val="3F3746"/>
                </a:solidFill>
              </a:rPr>
              <a:t>Выбор периода</a:t>
            </a:r>
          </a:p>
          <a:p>
            <a:pPr algn="ctr"/>
            <a:r>
              <a:rPr lang="ru-RU" sz="1252" dirty="0">
                <a:solidFill>
                  <a:srgbClr val="3F3746"/>
                </a:solidFill>
              </a:rPr>
              <a:t>проверки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E7594-3356-4AAD-829A-5D3212F18207}"/>
              </a:ext>
            </a:extLst>
          </p:cNvPr>
          <p:cNvSpPr txBox="1"/>
          <p:nvPr/>
        </p:nvSpPr>
        <p:spPr>
          <a:xfrm>
            <a:off x="7046360" y="2331492"/>
            <a:ext cx="1437215" cy="4776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52" dirty="0"/>
              <a:t>Выбор организации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BDCC62-B486-41C6-AF17-2F07F6C804CB}"/>
              </a:ext>
            </a:extLst>
          </p:cNvPr>
          <p:cNvSpPr txBox="1"/>
          <p:nvPr/>
        </p:nvSpPr>
        <p:spPr>
          <a:xfrm>
            <a:off x="2790023" y="4009673"/>
            <a:ext cx="2312495" cy="53271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31" dirty="0">
                <a:solidFill>
                  <a:srgbClr val="3F3746"/>
                </a:solidFill>
              </a:rPr>
              <a:t>Возможность выбора индикаторов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4B01EA-9087-4B41-ACB4-F15AF4AD2A6D}"/>
              </a:ext>
            </a:extLst>
          </p:cNvPr>
          <p:cNvSpPr txBox="1"/>
          <p:nvPr/>
        </p:nvSpPr>
        <p:spPr>
          <a:xfrm>
            <a:off x="6540981" y="3531323"/>
            <a:ext cx="2872045" cy="1578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3345" indent="-153345">
              <a:buFont typeface="Arial" panose="020B0604020202020204" pitchFamily="34" charset="0"/>
              <a:buChar char="•"/>
            </a:pPr>
            <a:r>
              <a:rPr lang="ru-RU" sz="1073" dirty="0"/>
              <a:t>Возможность выбора индикаторов, периода проверки, организации(если в одной базе данных ведется учет нескольких организаций)</a:t>
            </a:r>
          </a:p>
          <a:p>
            <a:pPr marL="153345" indent="-153345">
              <a:buFont typeface="Arial" panose="020B0604020202020204" pitchFamily="34" charset="0"/>
              <a:buChar char="•"/>
            </a:pPr>
            <a:r>
              <a:rPr lang="ru-RU" sz="1073" dirty="0"/>
              <a:t>Возможность настройки фиксированных параметров (для регулировки чувствительности срабатывания индикаторов)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2500DFD-DE43-4ED5-A392-3E454557A29B}"/>
              </a:ext>
            </a:extLst>
          </p:cNvPr>
          <p:cNvCxnSpPr>
            <a:cxnSpLocks/>
          </p:cNvCxnSpPr>
          <p:nvPr/>
        </p:nvCxnSpPr>
        <p:spPr>
          <a:xfrm flipH="1">
            <a:off x="6775895" y="5258188"/>
            <a:ext cx="2427443" cy="0"/>
          </a:xfrm>
          <a:prstGeom prst="line">
            <a:avLst/>
          </a:prstGeom>
          <a:ln w="19050">
            <a:solidFill>
              <a:srgbClr val="2667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782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9324F-4EBA-277A-051D-CD180679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08" y="432599"/>
            <a:ext cx="7690958" cy="434345"/>
          </a:xfrm>
        </p:spPr>
        <p:txBody>
          <a:bodyPr>
            <a:normAutofit/>
          </a:bodyPr>
          <a:lstStyle/>
          <a:p>
            <a:r>
              <a:rPr lang="ru-RU" sz="1559" dirty="0">
                <a:solidFill>
                  <a:srgbClr val="3F3746"/>
                </a:solidFill>
              </a:rPr>
              <a:t>РЕЗУЛЬТАТЫ ПРОВЕРКИ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4B01EA-9087-4B41-ACB4-F15AF4AD2A6D}"/>
              </a:ext>
            </a:extLst>
          </p:cNvPr>
          <p:cNvSpPr txBox="1"/>
          <p:nvPr/>
        </p:nvSpPr>
        <p:spPr>
          <a:xfrm>
            <a:off x="881149" y="1260722"/>
            <a:ext cx="2872045" cy="208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3345" indent="-153345">
              <a:spcAft>
                <a:spcPts val="537"/>
              </a:spcAft>
              <a:buFont typeface="Arial" panose="020B0604020202020204" pitchFamily="34" charset="0"/>
              <a:buChar char="•"/>
            </a:pPr>
            <a:r>
              <a:rPr lang="ru-RU" sz="1252" dirty="0"/>
              <a:t>Отображает результаты проведенной проверки и отмечает красным цветом индикаторы, расчет которых выявил учетные аномалии</a:t>
            </a:r>
          </a:p>
          <a:p>
            <a:pPr marL="153345" indent="-153345">
              <a:spcAft>
                <a:spcPts val="537"/>
              </a:spcAft>
              <a:buFont typeface="Arial" panose="020B0604020202020204" pitchFamily="34" charset="0"/>
              <a:buChar char="•"/>
            </a:pPr>
            <a:r>
              <a:rPr lang="ru-RU" sz="1252" dirty="0"/>
              <a:t>По каждому индикатору можно открыть аналитический отчет для подробного анализа причин появления аномалий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2500DFD-DE43-4ED5-A392-3E454557A29B}"/>
              </a:ext>
            </a:extLst>
          </p:cNvPr>
          <p:cNvCxnSpPr>
            <a:cxnSpLocks/>
          </p:cNvCxnSpPr>
          <p:nvPr/>
        </p:nvCxnSpPr>
        <p:spPr>
          <a:xfrm flipH="1">
            <a:off x="1116063" y="3457415"/>
            <a:ext cx="2427443" cy="0"/>
          </a:xfrm>
          <a:prstGeom prst="line">
            <a:avLst/>
          </a:prstGeom>
          <a:ln w="19050">
            <a:solidFill>
              <a:srgbClr val="2667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737558-D1F6-42AD-A7B7-A89A85C45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8"/>
          <a:stretch/>
        </p:blipFill>
        <p:spPr>
          <a:xfrm>
            <a:off x="4013450" y="666432"/>
            <a:ext cx="4793500" cy="314337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F21AFD9-1775-43DE-A44A-5B66AF8E51C3}"/>
              </a:ext>
            </a:extLst>
          </p:cNvPr>
          <p:cNvSpPr txBox="1"/>
          <p:nvPr/>
        </p:nvSpPr>
        <p:spPr>
          <a:xfrm>
            <a:off x="1196543" y="3964557"/>
            <a:ext cx="2301964" cy="75277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softEdge rad="17717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073" dirty="0"/>
              <a:t>Результаты проверки с возможностью просмотра отчета по каждому индикатору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AC8434F-7548-4C5B-9229-01B197A3E0F9}"/>
              </a:ext>
            </a:extLst>
          </p:cNvPr>
          <p:cNvSpPr/>
          <p:nvPr/>
        </p:nvSpPr>
        <p:spPr>
          <a:xfrm>
            <a:off x="4971393" y="1516251"/>
            <a:ext cx="1181336" cy="207644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A89648-C18C-4457-9A21-DDAB95396FA2}"/>
              </a:ext>
            </a:extLst>
          </p:cNvPr>
          <p:cNvSpPr txBox="1"/>
          <p:nvPr/>
        </p:nvSpPr>
        <p:spPr>
          <a:xfrm>
            <a:off x="3050213" y="4946222"/>
            <a:ext cx="3842360" cy="25744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softEdge rad="17717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073" dirty="0"/>
              <a:t>Состояние индикаторов по результатам проверки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8B00F8D-CCE0-4897-85E1-F935D6D88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2" t="95365" b="-1"/>
          <a:stretch/>
        </p:blipFill>
        <p:spPr>
          <a:xfrm>
            <a:off x="1147797" y="5516220"/>
            <a:ext cx="7610407" cy="438889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EE2DA0B-E740-42A7-82BC-09745EE510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0" b="212"/>
          <a:stretch/>
        </p:blipFill>
        <p:spPr>
          <a:xfrm>
            <a:off x="4013450" y="3809804"/>
            <a:ext cx="4793500" cy="65069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FD5A7CAF-1AB4-4BBC-9F40-558B5408278E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498507" y="3566244"/>
            <a:ext cx="1454493" cy="774698"/>
          </a:xfrm>
          <a:prstGeom prst="straightConnector1">
            <a:avLst/>
          </a:prstGeom>
          <a:ln w="38100">
            <a:solidFill>
              <a:srgbClr val="C10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4A43E4E-3399-44F4-822B-158F340A2EEA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4971393" y="4532244"/>
            <a:ext cx="152702" cy="413978"/>
          </a:xfrm>
          <a:prstGeom prst="straightConnector1">
            <a:avLst/>
          </a:prstGeom>
          <a:ln w="38100">
            <a:solidFill>
              <a:srgbClr val="C10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2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F1C9C50-113F-4DCE-8345-F71676A02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"/>
          <a:stretch/>
        </p:blipFill>
        <p:spPr>
          <a:xfrm>
            <a:off x="4207329" y="11"/>
            <a:ext cx="5320771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" y="-4"/>
            <a:ext cx="3954066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669990" y="700862"/>
            <a:ext cx="2240925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1E872-12F3-43C6-AD16-DC88583D4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68" y="2887229"/>
            <a:ext cx="1512168" cy="97730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br>
              <a:rPr lang="ru-RU" dirty="0">
                <a:solidFill>
                  <a:srgbClr val="FFFFFF"/>
                </a:solidFill>
              </a:rPr>
            </a:br>
            <a:br>
              <a:rPr lang="ru-RU" dirty="0">
                <a:solidFill>
                  <a:srgbClr val="FFFFFF"/>
                </a:solidFill>
              </a:rPr>
            </a:b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Что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почитать?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890" y="4626634"/>
            <a:ext cx="36897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6949" y="5011563"/>
            <a:ext cx="54866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760C7F-1037-429E-9FC2-115F101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8950" y="6356351"/>
            <a:ext cx="20574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fld id="{A088BF38-7A34-499B-8C16-687F52D7BE0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60E97B-726D-4657-A170-EBE15720D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689" y="-11"/>
            <a:ext cx="8257825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B65D93-7217-4E3C-84BB-4FAC9B33EC13}"/>
              </a:ext>
            </a:extLst>
          </p:cNvPr>
          <p:cNvSpPr/>
          <p:nvPr/>
        </p:nvSpPr>
        <p:spPr>
          <a:xfrm>
            <a:off x="1143331" y="4214783"/>
            <a:ext cx="533179" cy="1315662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446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F78CC87-11A5-44D6-8043-31ECF96F51E7}"/>
              </a:ext>
            </a:extLst>
          </p:cNvPr>
          <p:cNvGrpSpPr/>
          <p:nvPr/>
        </p:nvGrpSpPr>
        <p:grpSpPr>
          <a:xfrm>
            <a:off x="1479202" y="1229138"/>
            <a:ext cx="7547660" cy="3832162"/>
            <a:chOff x="4373481" y="1250419"/>
            <a:chExt cx="8438703" cy="428457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536A764-7681-4C50-BC46-F4C2CD8FE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3481" y="1250419"/>
              <a:ext cx="8438703" cy="4284570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9F2DD6C4-505A-4B8F-9E50-B4525A611643}"/>
                </a:ext>
              </a:extLst>
            </p:cNvPr>
            <p:cNvSpPr/>
            <p:nvPr/>
          </p:nvSpPr>
          <p:spPr>
            <a:xfrm>
              <a:off x="5834063" y="2514600"/>
              <a:ext cx="357187" cy="80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1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9324F-4EBA-277A-051D-CD180679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08" y="432599"/>
            <a:ext cx="7690958" cy="434345"/>
          </a:xfrm>
        </p:spPr>
        <p:txBody>
          <a:bodyPr>
            <a:normAutofit/>
          </a:bodyPr>
          <a:lstStyle/>
          <a:p>
            <a:r>
              <a:rPr lang="ru-RU" sz="1559" dirty="0">
                <a:solidFill>
                  <a:srgbClr val="3F3746"/>
                </a:solidFill>
              </a:rPr>
              <a:t>ПРИМЕР ОТЧЕТА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F542A1A-F73B-44E6-AC1A-4A849B9A9287}"/>
              </a:ext>
            </a:extLst>
          </p:cNvPr>
          <p:cNvSpPr/>
          <p:nvPr/>
        </p:nvSpPr>
        <p:spPr>
          <a:xfrm>
            <a:off x="2607128" y="2541015"/>
            <a:ext cx="1128328" cy="239296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0" dirty="0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4A744FF-96AC-44B3-BFAE-F41BE8E381D7}"/>
              </a:ext>
            </a:extLst>
          </p:cNvPr>
          <p:cNvCxnSpPr>
            <a:cxnSpLocks/>
          </p:cNvCxnSpPr>
          <p:nvPr/>
        </p:nvCxnSpPr>
        <p:spPr>
          <a:xfrm flipV="1">
            <a:off x="2485966" y="4933978"/>
            <a:ext cx="189316" cy="636104"/>
          </a:xfrm>
          <a:prstGeom prst="straightConnector1">
            <a:avLst/>
          </a:prstGeom>
          <a:ln w="38100">
            <a:solidFill>
              <a:srgbClr val="C10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260859D-B280-451F-8506-834C098074C2}"/>
              </a:ext>
            </a:extLst>
          </p:cNvPr>
          <p:cNvSpPr txBox="1"/>
          <p:nvPr/>
        </p:nvSpPr>
        <p:spPr>
          <a:xfrm>
            <a:off x="1914232" y="5547618"/>
            <a:ext cx="1026095" cy="42255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7717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073" dirty="0"/>
              <a:t>Вид аномалии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FBBB7CB-AB00-4710-A2F5-36826DFAE61E}"/>
              </a:ext>
            </a:extLst>
          </p:cNvPr>
          <p:cNvSpPr/>
          <p:nvPr/>
        </p:nvSpPr>
        <p:spPr>
          <a:xfrm>
            <a:off x="4250676" y="2541015"/>
            <a:ext cx="4728925" cy="23929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0" dirty="0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728A4183-D4A2-440B-BB3F-0717E676ADE6}"/>
              </a:ext>
            </a:extLst>
          </p:cNvPr>
          <p:cNvCxnSpPr>
            <a:cxnSpLocks/>
          </p:cNvCxnSpPr>
          <p:nvPr/>
        </p:nvCxnSpPr>
        <p:spPr>
          <a:xfrm flipV="1">
            <a:off x="6472409" y="4945663"/>
            <a:ext cx="0" cy="800210"/>
          </a:xfrm>
          <a:prstGeom prst="straightConnector1">
            <a:avLst/>
          </a:prstGeom>
          <a:ln w="38100">
            <a:solidFill>
              <a:srgbClr val="C10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D57B511-9582-4754-8A62-933EE8712D3E}"/>
              </a:ext>
            </a:extLst>
          </p:cNvPr>
          <p:cNvSpPr txBox="1"/>
          <p:nvPr/>
        </p:nvSpPr>
        <p:spPr>
          <a:xfrm>
            <a:off x="5908728" y="5515435"/>
            <a:ext cx="1412818" cy="42255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7717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073" dirty="0"/>
              <a:t>Расчетные данные</a:t>
            </a: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8833A8B3-3F76-4A27-82AC-88BF4F9EB6B8}"/>
              </a:ext>
            </a:extLst>
          </p:cNvPr>
          <p:cNvCxnSpPr>
            <a:cxnSpLocks/>
          </p:cNvCxnSpPr>
          <p:nvPr/>
        </p:nvCxnSpPr>
        <p:spPr>
          <a:xfrm flipH="1">
            <a:off x="4462430" y="1611540"/>
            <a:ext cx="420203" cy="274243"/>
          </a:xfrm>
          <a:prstGeom prst="straightConnector1">
            <a:avLst/>
          </a:prstGeom>
          <a:ln w="38100">
            <a:solidFill>
              <a:srgbClr val="C10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DF654CE-FF77-4EC0-A51A-93FBFD72E6E2}"/>
              </a:ext>
            </a:extLst>
          </p:cNvPr>
          <p:cNvSpPr txBox="1"/>
          <p:nvPr/>
        </p:nvSpPr>
        <p:spPr>
          <a:xfrm>
            <a:off x="4882633" y="1033454"/>
            <a:ext cx="1985128" cy="58766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7717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073" dirty="0"/>
              <a:t>Возможность сохранить в формате </a:t>
            </a:r>
            <a:r>
              <a:rPr lang="en-US" sz="1073" dirty="0"/>
              <a:t>MS Excel </a:t>
            </a:r>
            <a:r>
              <a:rPr lang="ru-RU" sz="1073" dirty="0"/>
              <a:t>или </a:t>
            </a:r>
            <a:r>
              <a:rPr lang="en-US" sz="1073" dirty="0"/>
              <a:t>PDF</a:t>
            </a:r>
            <a:endParaRPr lang="ru-RU" sz="1073" dirty="0"/>
          </a:p>
        </p:txBody>
      </p:sp>
    </p:spTree>
    <p:extLst>
      <p:ext uri="{BB962C8B-B14F-4D97-AF65-F5344CB8AC3E}">
        <p14:creationId xmlns:p14="http://schemas.microsoft.com/office/powerpoint/2010/main" val="2990986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9324F-4EBA-277A-051D-CD180679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08" y="432599"/>
            <a:ext cx="7690958" cy="434345"/>
          </a:xfrm>
        </p:spPr>
        <p:txBody>
          <a:bodyPr>
            <a:normAutofit/>
          </a:bodyPr>
          <a:lstStyle/>
          <a:p>
            <a:r>
              <a:rPr lang="ru-RU" sz="1559" dirty="0">
                <a:solidFill>
                  <a:srgbClr val="3F3746"/>
                </a:solidFill>
              </a:rPr>
              <a:t>КОМПЛЕКСНАЯ ПРОВЕРКА ПО ИНДИКАТОРАМ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691964-F0A5-4C7C-AD32-6055696EF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70" y="1092923"/>
            <a:ext cx="4785360" cy="48768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44852C7-5BFD-4E17-8C3E-C266057A0C76}"/>
              </a:ext>
            </a:extLst>
          </p:cNvPr>
          <p:cNvCxnSpPr>
            <a:cxnSpLocks/>
          </p:cNvCxnSpPr>
          <p:nvPr/>
        </p:nvCxnSpPr>
        <p:spPr>
          <a:xfrm flipH="1" flipV="1">
            <a:off x="6004843" y="1952184"/>
            <a:ext cx="1041517" cy="457860"/>
          </a:xfrm>
          <a:prstGeom prst="straightConnector1">
            <a:avLst/>
          </a:prstGeom>
          <a:ln w="22225">
            <a:solidFill>
              <a:srgbClr val="C10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0EF498C-5234-40BC-91BA-07A28F5F1E29}"/>
              </a:ext>
            </a:extLst>
          </p:cNvPr>
          <p:cNvSpPr/>
          <p:nvPr/>
        </p:nvSpPr>
        <p:spPr>
          <a:xfrm>
            <a:off x="3118421" y="1835633"/>
            <a:ext cx="1285526" cy="233099"/>
          </a:xfrm>
          <a:prstGeom prst="rect">
            <a:avLst/>
          </a:prstGeom>
          <a:noFill/>
          <a:ln w="25400">
            <a:solidFill>
              <a:srgbClr val="C00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1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E5EFD20-33FB-4122-8DF7-BB3B8EBFA41B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2461625" y="2112689"/>
            <a:ext cx="656797" cy="464826"/>
          </a:xfrm>
          <a:prstGeom prst="straightConnector1">
            <a:avLst/>
          </a:prstGeom>
          <a:ln w="22225">
            <a:solidFill>
              <a:srgbClr val="C10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5FB5179-ED57-4F70-9CDF-5218DFC3BF5D}"/>
              </a:ext>
            </a:extLst>
          </p:cNvPr>
          <p:cNvSpPr txBox="1"/>
          <p:nvPr/>
        </p:nvSpPr>
        <p:spPr>
          <a:xfrm>
            <a:off x="953715" y="2338667"/>
            <a:ext cx="1507910" cy="4776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52" dirty="0">
                <a:solidFill>
                  <a:srgbClr val="3F3746"/>
                </a:solidFill>
              </a:rPr>
              <a:t>Выбор периода</a:t>
            </a:r>
          </a:p>
          <a:p>
            <a:pPr algn="ctr"/>
            <a:r>
              <a:rPr lang="ru-RU" sz="1252" dirty="0">
                <a:solidFill>
                  <a:srgbClr val="3F3746"/>
                </a:solidFill>
              </a:rPr>
              <a:t>проверки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E7594-3356-4AAD-829A-5D3212F18207}"/>
              </a:ext>
            </a:extLst>
          </p:cNvPr>
          <p:cNvSpPr txBox="1"/>
          <p:nvPr/>
        </p:nvSpPr>
        <p:spPr>
          <a:xfrm>
            <a:off x="7046360" y="2331492"/>
            <a:ext cx="1437215" cy="4776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52" dirty="0"/>
              <a:t>Выбор организации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BDCC62-B486-41C6-AF17-2F07F6C804CB}"/>
              </a:ext>
            </a:extLst>
          </p:cNvPr>
          <p:cNvSpPr txBox="1"/>
          <p:nvPr/>
        </p:nvSpPr>
        <p:spPr>
          <a:xfrm>
            <a:off x="2790023" y="4009673"/>
            <a:ext cx="2312495" cy="53271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31" dirty="0">
                <a:solidFill>
                  <a:srgbClr val="3F3746"/>
                </a:solidFill>
              </a:rPr>
              <a:t>Возможность выбора индикаторов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4B01EA-9087-4B41-ACB4-F15AF4AD2A6D}"/>
              </a:ext>
            </a:extLst>
          </p:cNvPr>
          <p:cNvSpPr txBox="1"/>
          <p:nvPr/>
        </p:nvSpPr>
        <p:spPr>
          <a:xfrm>
            <a:off x="6540981" y="3531323"/>
            <a:ext cx="2872045" cy="1578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3345" indent="-153345">
              <a:buFont typeface="Arial" panose="020B0604020202020204" pitchFamily="34" charset="0"/>
              <a:buChar char="•"/>
            </a:pPr>
            <a:r>
              <a:rPr lang="ru-RU" sz="1073" dirty="0"/>
              <a:t>Возможность выбора индикаторов, периода проверки, организации(если в одной базе данных ведется учет нескольких организаций)</a:t>
            </a:r>
          </a:p>
          <a:p>
            <a:pPr marL="153345" indent="-153345">
              <a:buFont typeface="Arial" panose="020B0604020202020204" pitchFamily="34" charset="0"/>
              <a:buChar char="•"/>
            </a:pPr>
            <a:r>
              <a:rPr lang="ru-RU" sz="1073" dirty="0"/>
              <a:t>Возможность настройки фиксированных параметров (для регулировки чувствительности срабатывания индикаторов)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2500DFD-DE43-4ED5-A392-3E454557A29B}"/>
              </a:ext>
            </a:extLst>
          </p:cNvPr>
          <p:cNvCxnSpPr>
            <a:cxnSpLocks/>
          </p:cNvCxnSpPr>
          <p:nvPr/>
        </p:nvCxnSpPr>
        <p:spPr>
          <a:xfrm flipH="1">
            <a:off x="6775895" y="5258188"/>
            <a:ext cx="2427443" cy="0"/>
          </a:xfrm>
          <a:prstGeom prst="line">
            <a:avLst/>
          </a:prstGeom>
          <a:ln w="19050">
            <a:solidFill>
              <a:srgbClr val="2667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032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A1DC13-5F72-540D-F7C5-6811A0FC6BA7}"/>
              </a:ext>
            </a:extLst>
          </p:cNvPr>
          <p:cNvSpPr/>
          <p:nvPr/>
        </p:nvSpPr>
        <p:spPr>
          <a:xfrm>
            <a:off x="97655" y="415362"/>
            <a:ext cx="9456198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FC13D4-0861-DBC1-10DF-B930CBBB51D5}"/>
              </a:ext>
            </a:extLst>
          </p:cNvPr>
          <p:cNvSpPr/>
          <p:nvPr/>
        </p:nvSpPr>
        <p:spPr>
          <a:xfrm>
            <a:off x="255973" y="5903893"/>
            <a:ext cx="9456198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3373C6-02F2-CDEF-1C97-E1CF78F86B81}"/>
              </a:ext>
            </a:extLst>
          </p:cNvPr>
          <p:cNvSpPr txBox="1"/>
          <p:nvPr/>
        </p:nvSpPr>
        <p:spPr>
          <a:xfrm>
            <a:off x="557948" y="2487002"/>
            <a:ext cx="719457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26674F"/>
                </a:solidFill>
                <a:latin typeface="+mj-lt"/>
              </a:rPr>
              <a:t>Эффективные инструменты противодействия корпоративному мошенничеству</a:t>
            </a:r>
          </a:p>
          <a:p>
            <a:endParaRPr lang="ru-RU" dirty="0">
              <a:solidFill>
                <a:srgbClr val="26674F"/>
              </a:solidFill>
              <a:latin typeface="+mj-lt"/>
            </a:endParaRPr>
          </a:p>
          <a:p>
            <a:endParaRPr lang="ru-RU" sz="1600" dirty="0">
              <a:solidFill>
                <a:srgbClr val="26674F"/>
              </a:solidFill>
              <a:latin typeface="+mj-lt"/>
            </a:endParaRPr>
          </a:p>
          <a:p>
            <a:endParaRPr lang="ru-RU" sz="1600" dirty="0">
              <a:solidFill>
                <a:srgbClr val="26674F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DD0043-DD39-313F-D7F0-9313D5E993D9}"/>
              </a:ext>
            </a:extLst>
          </p:cNvPr>
          <p:cNvSpPr txBox="1"/>
          <p:nvPr/>
        </p:nvSpPr>
        <p:spPr>
          <a:xfrm>
            <a:off x="509405" y="6361425"/>
            <a:ext cx="1466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26674F"/>
                </a:solidFill>
              </a:rPr>
              <a:t>www.fi.center</a:t>
            </a:r>
            <a:endParaRPr lang="ru-RU" sz="1200" dirty="0">
              <a:solidFill>
                <a:srgbClr val="26674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3C1FB-F4D0-A454-07D6-31A84CCE2ECA}"/>
              </a:ext>
            </a:extLst>
          </p:cNvPr>
          <p:cNvSpPr txBox="1"/>
          <p:nvPr/>
        </p:nvSpPr>
        <p:spPr>
          <a:xfrm>
            <a:off x="1237945" y="391469"/>
            <a:ext cx="166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F3746"/>
                </a:solidFill>
              </a:rPr>
              <a:t>FI.CENTER</a:t>
            </a:r>
            <a:endParaRPr lang="ru-RU" dirty="0">
              <a:solidFill>
                <a:srgbClr val="3F374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B8235-5816-0AFE-6991-99B09ABFF52E}"/>
              </a:ext>
            </a:extLst>
          </p:cNvPr>
          <p:cNvSpPr txBox="1"/>
          <p:nvPr/>
        </p:nvSpPr>
        <p:spPr>
          <a:xfrm>
            <a:off x="1237945" y="760801"/>
            <a:ext cx="311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3F3746"/>
                </a:solidFill>
                <a:latin typeface="Montserrat Light" panose="00000400000000000000" pitchFamily="2" charset="-52"/>
              </a:rPr>
              <a:t>Финансовые расследования и судебные экспертизы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5777D4-454B-337F-A00F-E872CD736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218" y="441576"/>
            <a:ext cx="485207" cy="593959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1328EF6-C7F5-40E0-AD80-48EF9D8D6333}"/>
              </a:ext>
            </a:extLst>
          </p:cNvPr>
          <p:cNvCxnSpPr>
            <a:cxnSpLocks/>
          </p:cNvCxnSpPr>
          <p:nvPr/>
        </p:nvCxnSpPr>
        <p:spPr>
          <a:xfrm>
            <a:off x="1344930" y="760801"/>
            <a:ext cx="1371600" cy="0"/>
          </a:xfrm>
          <a:prstGeom prst="line">
            <a:avLst/>
          </a:prstGeom>
          <a:ln w="19050">
            <a:solidFill>
              <a:srgbClr val="1E5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5820D77-62DF-D50F-116D-0BBE40B5C3E8}"/>
              </a:ext>
            </a:extLst>
          </p:cNvPr>
          <p:cNvCxnSpPr>
            <a:cxnSpLocks/>
          </p:cNvCxnSpPr>
          <p:nvPr/>
        </p:nvCxnSpPr>
        <p:spPr>
          <a:xfrm flipH="1">
            <a:off x="2112885" y="6512561"/>
            <a:ext cx="7249983" cy="0"/>
          </a:xfrm>
          <a:prstGeom prst="line">
            <a:avLst/>
          </a:prstGeom>
          <a:ln w="19050">
            <a:solidFill>
              <a:srgbClr val="2667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E7751AA2-0D69-06BF-0CC7-F0A74683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6774-4BCF-448B-992F-5D8492CF968E}" type="slidenum">
              <a:rPr lang="ru-RU" smtClean="0"/>
              <a:t>32</a:t>
            </a:fld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F405C6-4FF5-4916-BD1B-DF56FE962C00}"/>
              </a:ext>
            </a:extLst>
          </p:cNvPr>
          <p:cNvSpPr txBox="1"/>
          <p:nvPr/>
        </p:nvSpPr>
        <p:spPr>
          <a:xfrm>
            <a:off x="557948" y="4258589"/>
            <a:ext cx="8995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Ефимов Сергей Владимирович, </a:t>
            </a:r>
          </a:p>
          <a:p>
            <a:r>
              <a:rPr lang="ru-RU" sz="1600" dirty="0"/>
              <a:t>к.э.н., доцент РЭУ имени Г.В. Плеханова</a:t>
            </a:r>
          </a:p>
          <a:p>
            <a:r>
              <a:rPr lang="ru-RU" sz="1600" dirty="0"/>
              <a:t>управляющий партнер </a:t>
            </a:r>
            <a:r>
              <a:rPr lang="en-US" sz="1600" dirty="0"/>
              <a:t>FI.CENTER</a:t>
            </a:r>
            <a:endParaRPr lang="ru-RU" sz="1600" dirty="0"/>
          </a:p>
          <a:p>
            <a:r>
              <a:rPr lang="en-GB" sz="1600" dirty="0" err="1">
                <a:hlinkClick r:id="rId4"/>
              </a:rPr>
              <a:t>Efimov@fi.center</a:t>
            </a:r>
            <a:r>
              <a:rPr lang="en-GB" sz="1600" dirty="0"/>
              <a:t> 89057925911</a:t>
            </a:r>
            <a:endParaRPr lang="ru-RU" sz="16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583D848-5D18-4533-AE30-885C9F73CA86}"/>
              </a:ext>
            </a:extLst>
          </p:cNvPr>
          <p:cNvGrpSpPr/>
          <p:nvPr/>
        </p:nvGrpSpPr>
        <p:grpSpPr>
          <a:xfrm>
            <a:off x="8163811" y="2538917"/>
            <a:ext cx="1429564" cy="2545374"/>
            <a:chOff x="8045902" y="2127821"/>
            <a:chExt cx="1164422" cy="207328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14DAC63-A450-4967-A4AB-DAC3863AB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57365" y="3745676"/>
              <a:ext cx="370911" cy="33991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1CFB26F-EB20-4C96-8DD2-D341C83B1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57365" y="3064843"/>
              <a:ext cx="370799" cy="281189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FF49BF7-BD3D-46DF-8EBE-50360E783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045902" y="2261989"/>
              <a:ext cx="329539" cy="31976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341DB0D6-004C-463A-B3A6-B8D310E06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5011" y="2127821"/>
              <a:ext cx="595313" cy="59531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847760A-6B5E-4CFF-A36B-8425AFA0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5011" y="2858066"/>
              <a:ext cx="595313" cy="59531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CDAA290-F3AC-41EC-B66B-BA4A27E22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5010" y="3605790"/>
              <a:ext cx="595313" cy="5953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2981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" y="-4"/>
            <a:ext cx="3954066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669990" y="700862"/>
            <a:ext cx="2240925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1E872-12F3-43C6-AD16-DC88583D4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795509"/>
            <a:ext cx="3069394" cy="27986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800" dirty="0">
                <a:solidFill>
                  <a:srgbClr val="FFFFFF"/>
                </a:solidFill>
              </a:rPr>
              <a:t>Одна </a:t>
            </a:r>
            <a:r>
              <a:rPr lang="en-US" sz="3800" dirty="0" err="1">
                <a:solidFill>
                  <a:srgbClr val="FFFFFF"/>
                </a:solidFill>
              </a:rPr>
              <a:t>из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первых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ru-RU" sz="3800" dirty="0">
                <a:solidFill>
                  <a:srgbClr val="FFFFFF"/>
                </a:solidFill>
              </a:rPr>
              <a:t>переведенных </a:t>
            </a:r>
            <a:r>
              <a:rPr lang="en-US" sz="3800" dirty="0">
                <a:solidFill>
                  <a:srgbClr val="FFFFFF"/>
                </a:solidFill>
              </a:rPr>
              <a:t>и </a:t>
            </a:r>
            <a:r>
              <a:rPr lang="en-US" sz="3800" dirty="0" err="1">
                <a:solidFill>
                  <a:srgbClr val="FFFFFF"/>
                </a:solidFill>
              </a:rPr>
              <a:t>лучших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работ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по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фроду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890" y="4626634"/>
            <a:ext cx="36897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6949" y="5011563"/>
            <a:ext cx="54866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760C7F-1037-429E-9FC2-115F101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8950" y="6356351"/>
            <a:ext cx="20574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fld id="{A088BF38-7A34-499B-8C16-687F52D7BE0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F3D1ACE-CC75-43F1-9E7D-978DEC7EC4B7}"/>
              </a:ext>
            </a:extLst>
          </p:cNvPr>
          <p:cNvSpPr/>
          <p:nvPr/>
        </p:nvSpPr>
        <p:spPr>
          <a:xfrm>
            <a:off x="1143331" y="4214783"/>
            <a:ext cx="533179" cy="1315662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009EC7-3FB4-4C0F-A0C8-8B65B49D4323}"/>
              </a:ext>
            </a:extLst>
          </p:cNvPr>
          <p:cNvSpPr/>
          <p:nvPr/>
        </p:nvSpPr>
        <p:spPr>
          <a:xfrm rot="5246662">
            <a:off x="2435483" y="20557"/>
            <a:ext cx="714322" cy="1563225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EA63F94-9C15-4475-9200-9D7FCCBE05F8}"/>
              </a:ext>
            </a:extLst>
          </p:cNvPr>
          <p:cNvSpPr/>
          <p:nvPr/>
        </p:nvSpPr>
        <p:spPr>
          <a:xfrm>
            <a:off x="3631777" y="629737"/>
            <a:ext cx="533179" cy="1315662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F7E4469-CCA0-4487-A9A9-50B8FD8F6CBF}"/>
              </a:ext>
            </a:extLst>
          </p:cNvPr>
          <p:cNvSpPr/>
          <p:nvPr/>
        </p:nvSpPr>
        <p:spPr>
          <a:xfrm>
            <a:off x="3801887" y="2079687"/>
            <a:ext cx="533179" cy="299962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F1C9C50-113F-4DCE-8345-F71676A02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"/>
          <a:stretch/>
        </p:blipFill>
        <p:spPr>
          <a:xfrm>
            <a:off x="4335066" y="-4"/>
            <a:ext cx="5320771" cy="685798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1B6D4D7-0ADD-4043-AEAE-64E46CA84CCD}"/>
              </a:ext>
            </a:extLst>
          </p:cNvPr>
          <p:cNvSpPr/>
          <p:nvPr/>
        </p:nvSpPr>
        <p:spPr>
          <a:xfrm>
            <a:off x="3804328" y="4772575"/>
            <a:ext cx="533179" cy="1315662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296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F1C9C50-113F-4DCE-8345-F71676A02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"/>
          <a:stretch/>
        </p:blipFill>
        <p:spPr>
          <a:xfrm>
            <a:off x="4207329" y="11"/>
            <a:ext cx="5320771" cy="68579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" y="-4"/>
            <a:ext cx="3954066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669990" y="700862"/>
            <a:ext cx="2240925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1E872-12F3-43C6-AD16-DC88583D4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795509"/>
            <a:ext cx="3069394" cy="279860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800" dirty="0">
                <a:solidFill>
                  <a:srgbClr val="FFFFFF"/>
                </a:solidFill>
              </a:rPr>
              <a:t>Рекомендуем найти 6-е издание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890" y="4626634"/>
            <a:ext cx="36897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6949" y="5011563"/>
            <a:ext cx="54866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760C7F-1037-429E-9FC2-115F1017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8950" y="6356351"/>
            <a:ext cx="20574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fld id="{A088BF38-7A34-499B-8C16-687F52D7BE0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97F967-CA81-4F3E-BA9C-648A9F186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435" y="0"/>
            <a:ext cx="5276218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80E9BA9-BF6C-4E2E-B2B8-DC36F2A89E5F}"/>
              </a:ext>
            </a:extLst>
          </p:cNvPr>
          <p:cNvSpPr/>
          <p:nvPr/>
        </p:nvSpPr>
        <p:spPr>
          <a:xfrm>
            <a:off x="1143331" y="4214783"/>
            <a:ext cx="533179" cy="1315662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82E9ECD-A7AB-49C0-9C86-381AF522FDB1}"/>
              </a:ext>
            </a:extLst>
          </p:cNvPr>
          <p:cNvSpPr/>
          <p:nvPr/>
        </p:nvSpPr>
        <p:spPr>
          <a:xfrm>
            <a:off x="3796476" y="4609823"/>
            <a:ext cx="533179" cy="1315662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5C69C6A-BAE9-4F17-B11C-AE64C24C29E8}"/>
              </a:ext>
            </a:extLst>
          </p:cNvPr>
          <p:cNvSpPr/>
          <p:nvPr/>
        </p:nvSpPr>
        <p:spPr>
          <a:xfrm rot="5825194">
            <a:off x="2412301" y="-109926"/>
            <a:ext cx="721606" cy="1878869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29B0E60-44D1-42D9-9978-2D99BB851BFE}"/>
              </a:ext>
            </a:extLst>
          </p:cNvPr>
          <p:cNvSpPr/>
          <p:nvPr/>
        </p:nvSpPr>
        <p:spPr>
          <a:xfrm>
            <a:off x="3589523" y="492308"/>
            <a:ext cx="533179" cy="1315662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C34A355-99EA-4BA8-A5D0-F4F58103C4F7}"/>
              </a:ext>
            </a:extLst>
          </p:cNvPr>
          <p:cNvSpPr/>
          <p:nvPr/>
        </p:nvSpPr>
        <p:spPr>
          <a:xfrm rot="5584797">
            <a:off x="3721153" y="2000849"/>
            <a:ext cx="533179" cy="282709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31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" y="-4"/>
            <a:ext cx="3954066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669990" y="700862"/>
            <a:ext cx="2240925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4AB8F-733C-44A5-B20B-738940B1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795509"/>
            <a:ext cx="3069394" cy="279860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 err="1">
                <a:solidFill>
                  <a:srgbClr val="FFFFFF"/>
                </a:solidFill>
              </a:rPr>
              <a:t>Джозеф</a:t>
            </a:r>
            <a:r>
              <a:rPr lang="en-US" sz="3800" dirty="0">
                <a:solidFill>
                  <a:srgbClr val="FFFFFF"/>
                </a:solidFill>
              </a:rPr>
              <a:t> </a:t>
            </a:r>
            <a:r>
              <a:rPr lang="en-US" sz="3800" dirty="0" err="1">
                <a:solidFill>
                  <a:srgbClr val="FFFFFF"/>
                </a:solidFill>
              </a:rPr>
              <a:t>Уэллс</a:t>
            </a:r>
            <a:r>
              <a:rPr lang="en-US" sz="3800" dirty="0">
                <a:solidFill>
                  <a:srgbClr val="FFFFFF"/>
                </a:solidFill>
              </a:rPr>
              <a:t> в </a:t>
            </a:r>
            <a:r>
              <a:rPr lang="en-US" sz="3800" dirty="0" err="1">
                <a:solidFill>
                  <a:srgbClr val="FFFFFF"/>
                </a:solidFill>
              </a:rPr>
              <a:t>переводе</a:t>
            </a:r>
            <a:r>
              <a:rPr lang="en-US" sz="3800" dirty="0">
                <a:solidFill>
                  <a:srgbClr val="FFFFFF"/>
                </a:solidFill>
              </a:rPr>
              <a:t> EY</a:t>
            </a:r>
            <a:br>
              <a:rPr lang="en-US" sz="3800" dirty="0">
                <a:solidFill>
                  <a:srgbClr val="FFFFFF"/>
                </a:solidFill>
              </a:rPr>
            </a:br>
            <a:r>
              <a:rPr lang="ru-RU" sz="3800" dirty="0">
                <a:solidFill>
                  <a:srgbClr val="FFFFFF"/>
                </a:solidFill>
              </a:rPr>
              <a:t>2008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1890" y="4626634"/>
            <a:ext cx="36897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6949" y="5011563"/>
            <a:ext cx="54866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5594C5-9A3A-4B4C-96BC-AB1D50C2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8950" y="6356351"/>
            <a:ext cx="20574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fld id="{A088BF38-7A34-499B-8C16-687F52D7BE09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Объект 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04E78758-4478-482D-8267-D02BE0A05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 r="-2" b="3815"/>
          <a:stretch/>
        </p:blipFill>
        <p:spPr>
          <a:xfrm>
            <a:off x="4204229" y="11"/>
            <a:ext cx="5320771" cy="685798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7E1EC0A-0542-47C5-B50D-CCC6B10781A0}"/>
              </a:ext>
            </a:extLst>
          </p:cNvPr>
          <p:cNvSpPr/>
          <p:nvPr/>
        </p:nvSpPr>
        <p:spPr>
          <a:xfrm>
            <a:off x="1143331" y="4214783"/>
            <a:ext cx="533179" cy="1315662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1A2EEB6-4459-4F01-B0DB-529396084443}"/>
              </a:ext>
            </a:extLst>
          </p:cNvPr>
          <p:cNvSpPr/>
          <p:nvPr/>
        </p:nvSpPr>
        <p:spPr>
          <a:xfrm>
            <a:off x="3680573" y="4903505"/>
            <a:ext cx="533179" cy="1315662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E07D6E6-44E6-4589-A819-F88F2F9C4A43}"/>
              </a:ext>
            </a:extLst>
          </p:cNvPr>
          <p:cNvSpPr/>
          <p:nvPr/>
        </p:nvSpPr>
        <p:spPr>
          <a:xfrm rot="5400000">
            <a:off x="2600125" y="216786"/>
            <a:ext cx="533179" cy="1315662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2A5A82A-5B33-40B5-8291-99FC7841C64B}"/>
              </a:ext>
            </a:extLst>
          </p:cNvPr>
          <p:cNvSpPr/>
          <p:nvPr/>
        </p:nvSpPr>
        <p:spPr>
          <a:xfrm>
            <a:off x="3504897" y="1044332"/>
            <a:ext cx="533179" cy="1315662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994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20082" y="1498658"/>
            <a:ext cx="8543925" cy="4351338"/>
          </a:xfrm>
        </p:spPr>
        <p:txBody>
          <a:bodyPr>
            <a:noAutofit/>
          </a:bodyPr>
          <a:lstStyle/>
          <a:p>
            <a:pPr lvl="1"/>
            <a:r>
              <a:rPr lang="ru-RU" sz="2500" dirty="0"/>
              <a:t> 5-7 % от оборота – вред мошенничества;</a:t>
            </a:r>
          </a:p>
          <a:p>
            <a:pPr lvl="1"/>
            <a:r>
              <a:rPr lang="ru-RU" sz="2500" dirty="0"/>
              <a:t> Чем дольше тянется схема, тем больше потери;</a:t>
            </a:r>
          </a:p>
          <a:p>
            <a:pPr lvl="1"/>
            <a:r>
              <a:rPr lang="ru-RU" sz="2500" dirty="0"/>
              <a:t> </a:t>
            </a:r>
            <a:r>
              <a:rPr lang="ru-RU" sz="2500" dirty="0" err="1"/>
              <a:t>Антифрод</a:t>
            </a:r>
            <a:r>
              <a:rPr lang="ru-RU" sz="2500" dirty="0"/>
              <a:t> системы затрудняют, но не мешают;</a:t>
            </a:r>
          </a:p>
          <a:p>
            <a:pPr lvl="1"/>
            <a:r>
              <a:rPr lang="ru-RU" sz="2500" dirty="0"/>
              <a:t> Искажение учета все чаще сопутствует хищениям для их сокрытия;</a:t>
            </a:r>
          </a:p>
          <a:p>
            <a:pPr lvl="1"/>
            <a:r>
              <a:rPr lang="ru-RU" sz="2500" dirty="0"/>
              <a:t> Крайне важна компьютерная обработка данных при выявлении;</a:t>
            </a:r>
          </a:p>
          <a:p>
            <a:pPr lvl="1"/>
            <a:r>
              <a:rPr lang="ru-RU" sz="2500" dirty="0"/>
              <a:t> Растет эффективность «горячей линии»</a:t>
            </a:r>
          </a:p>
          <a:p>
            <a:pPr marL="457148" lvl="1" indent="0">
              <a:buNone/>
            </a:pPr>
            <a:r>
              <a:rPr lang="ru-RU" sz="2500" dirty="0"/>
              <a:t> </a:t>
            </a:r>
          </a:p>
          <a:p>
            <a:pPr marL="228600" lvl="1" indent="0">
              <a:buNone/>
            </a:pPr>
            <a:r>
              <a:rPr lang="ru-RU" sz="1600" dirty="0"/>
              <a:t>* </a:t>
            </a:r>
            <a:r>
              <a:rPr lang="en-US" sz="1600" dirty="0"/>
              <a:t>ACFE Report to the Nations 20</a:t>
            </a:r>
            <a:r>
              <a:rPr lang="ru-RU" sz="1600" dirty="0"/>
              <a:t>24</a:t>
            </a:r>
            <a:endParaRPr lang="en-US" sz="1600" dirty="0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Корпоративное мошенничество: основные тенденции </a:t>
            </a:r>
            <a:endParaRPr lang="en-US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62F1D00-BD13-4404-86B0-79703945A0A7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r"/>
              <a:t>7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4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2962EDC-AC1C-47B7-930F-4178C8E33785}"/>
              </a:ext>
            </a:extLst>
          </p:cNvPr>
          <p:cNvSpPr txBox="1"/>
          <p:nvPr/>
        </p:nvSpPr>
        <p:spPr>
          <a:xfrm>
            <a:off x="1884219" y="429339"/>
            <a:ext cx="7178922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Зачем тратить деньги на борьбу с </a:t>
            </a:r>
            <a:r>
              <a:rPr lang="ru-RU" sz="2400" b="1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фродом</a:t>
            </a:r>
            <a:r>
              <a:rPr lang="en-GB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в тяжелые времена?</a:t>
            </a:r>
            <a:endParaRPr lang="en-US" sz="24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7665" y="2211969"/>
            <a:ext cx="4491508" cy="33534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br>
              <a:rPr lang="en-US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- </a:t>
            </a:r>
            <a:r>
              <a:rPr lang="en-US" dirty="0" err="1">
                <a:solidFill>
                  <a:schemeClr val="tx2"/>
                </a:solidFill>
              </a:rPr>
              <a:t>ущерб</a:t>
            </a:r>
            <a:r>
              <a:rPr lang="en-US" dirty="0">
                <a:solidFill>
                  <a:schemeClr val="tx2"/>
                </a:solidFill>
              </a:rPr>
              <a:t> в </a:t>
            </a:r>
            <a:r>
              <a:rPr lang="en-US" dirty="0" err="1">
                <a:solidFill>
                  <a:schemeClr val="tx2"/>
                </a:solidFill>
              </a:rPr>
              <a:t>виде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финансовых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потерь</a:t>
            </a:r>
            <a:r>
              <a:rPr lang="en-US" dirty="0">
                <a:solidFill>
                  <a:schemeClr val="tx2"/>
                </a:solidFill>
              </a:rPr>
              <a:t>; </a:t>
            </a: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- </a:t>
            </a:r>
            <a:r>
              <a:rPr lang="en-US" dirty="0" err="1">
                <a:solidFill>
                  <a:schemeClr val="tx2"/>
                </a:solidFill>
              </a:rPr>
              <a:t>ухудшение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психологического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климата</a:t>
            </a:r>
            <a:r>
              <a:rPr lang="en-US" dirty="0">
                <a:solidFill>
                  <a:schemeClr val="tx2"/>
                </a:solidFill>
              </a:rPr>
              <a:t> в </a:t>
            </a:r>
            <a:r>
              <a:rPr lang="en-US" dirty="0" err="1">
                <a:solidFill>
                  <a:schemeClr val="tx2"/>
                </a:solidFill>
              </a:rPr>
              <a:t>коллективе</a:t>
            </a:r>
            <a:r>
              <a:rPr lang="en-US" dirty="0">
                <a:solidFill>
                  <a:schemeClr val="tx2"/>
                </a:solidFill>
              </a:rPr>
              <a:t>; </a:t>
            </a: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- </a:t>
            </a:r>
            <a:r>
              <a:rPr lang="en-US" dirty="0" err="1">
                <a:solidFill>
                  <a:schemeClr val="tx2"/>
                </a:solidFill>
              </a:rPr>
              <a:t>снижение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управляемости</a:t>
            </a:r>
            <a:r>
              <a:rPr lang="en-US" dirty="0">
                <a:solidFill>
                  <a:schemeClr val="tx2"/>
                </a:solidFill>
              </a:rPr>
              <a:t> и </a:t>
            </a:r>
            <a:r>
              <a:rPr lang="en-US" dirty="0" err="1">
                <a:solidFill>
                  <a:schemeClr val="tx2"/>
                </a:solidFill>
              </a:rPr>
              <a:t>общей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эффективности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компании</a:t>
            </a:r>
            <a:r>
              <a:rPr lang="en-US" dirty="0">
                <a:solidFill>
                  <a:schemeClr val="tx2"/>
                </a:solidFill>
              </a:rPr>
              <a:t>; </a:t>
            </a: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- </a:t>
            </a:r>
            <a:r>
              <a:rPr lang="en-US" dirty="0" err="1">
                <a:solidFill>
                  <a:schemeClr val="tx2"/>
                </a:solidFill>
              </a:rPr>
              <a:t>проблемы</a:t>
            </a:r>
            <a:r>
              <a:rPr lang="en-US" dirty="0">
                <a:solidFill>
                  <a:schemeClr val="tx2"/>
                </a:solidFill>
              </a:rPr>
              <a:t> с </a:t>
            </a:r>
            <a:r>
              <a:rPr lang="en-US" dirty="0" err="1">
                <a:solidFill>
                  <a:schemeClr val="tx2"/>
                </a:solidFill>
              </a:rPr>
              <a:t>партнерскими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отношениями</a:t>
            </a:r>
            <a:r>
              <a:rPr lang="en-US" dirty="0">
                <a:solidFill>
                  <a:schemeClr val="tx2"/>
                </a:solidFill>
              </a:rPr>
              <a:t>. </a:t>
            </a: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8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088BF38-7A34-499B-8C16-687F52D7BE09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8</a:t>
            </a:fld>
            <a:endParaRPr lang="en-US">
              <a:latin typeface="+mn-lt"/>
            </a:endParaRPr>
          </a:p>
        </p:txBody>
      </p:sp>
      <p:sp>
        <p:nvSpPr>
          <p:cNvPr id="6" name="AutoShape 12"/>
          <p:cNvSpPr txBox="1">
            <a:spLocks noChangeArrowheads="1"/>
          </p:cNvSpPr>
          <p:nvPr/>
        </p:nvSpPr>
        <p:spPr>
          <a:xfrm>
            <a:off x="4802222" y="479494"/>
            <a:ext cx="4094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28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07A2C9-AFFD-4C1C-912B-EB364D606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86" y="2342407"/>
            <a:ext cx="3801852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25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2962EDC-AC1C-47B7-930F-4178C8E33785}"/>
              </a:ext>
            </a:extLst>
          </p:cNvPr>
          <p:cNvSpPr txBox="1"/>
          <p:nvPr/>
        </p:nvSpPr>
        <p:spPr>
          <a:xfrm>
            <a:off x="4174982" y="520323"/>
            <a:ext cx="3574747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Задачи компании</a:t>
            </a:r>
            <a:r>
              <a:rPr lang="en-US" sz="2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1506" y="1813222"/>
            <a:ext cx="5095550" cy="33534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br>
              <a:rPr lang="en-US" sz="1800" dirty="0">
                <a:solidFill>
                  <a:schemeClr val="tx2"/>
                </a:solidFill>
              </a:rPr>
            </a:br>
            <a:r>
              <a:rPr lang="ru-RU" sz="1800" dirty="0">
                <a:solidFill>
                  <a:schemeClr val="tx2"/>
                </a:solidFill>
              </a:rPr>
              <a:t>- </a:t>
            </a:r>
            <a:r>
              <a:rPr lang="ru-RU" sz="1800" b="1" dirty="0">
                <a:solidFill>
                  <a:schemeClr val="tx2"/>
                </a:solidFill>
              </a:rPr>
              <a:t>возмещение вреда </a:t>
            </a:r>
            <a:r>
              <a:rPr lang="ru-RU" sz="1800" dirty="0">
                <a:solidFill>
                  <a:schemeClr val="tx2"/>
                </a:solidFill>
              </a:rPr>
              <a:t>через поиск и возврат активов, добровольное или принудительное возмещение ущерба мошенниками</a:t>
            </a:r>
            <a:r>
              <a:rPr lang="en-US" sz="1800" dirty="0">
                <a:solidFill>
                  <a:schemeClr val="tx2"/>
                </a:solidFill>
              </a:rPr>
              <a:t>; </a:t>
            </a:r>
            <a:br>
              <a:rPr lang="en-US" sz="1800" dirty="0">
                <a:solidFill>
                  <a:schemeClr val="tx2"/>
                </a:solidFill>
              </a:rPr>
            </a:br>
            <a:br>
              <a:rPr lang="en-US" sz="1800" dirty="0">
                <a:solidFill>
                  <a:schemeClr val="tx2"/>
                </a:solidFill>
              </a:rPr>
            </a:br>
            <a:r>
              <a:rPr lang="ru-RU" sz="1800" dirty="0">
                <a:solidFill>
                  <a:schemeClr val="tx2"/>
                </a:solidFill>
              </a:rPr>
              <a:t>- </a:t>
            </a:r>
            <a:r>
              <a:rPr lang="ru-RU" sz="1800" b="1" dirty="0">
                <a:solidFill>
                  <a:schemeClr val="tx2"/>
                </a:solidFill>
              </a:rPr>
              <a:t>увольнение злодеев</a:t>
            </a:r>
            <a:r>
              <a:rPr lang="ru-RU" sz="1800" dirty="0">
                <a:solidFill>
                  <a:schemeClr val="tx2"/>
                </a:solidFill>
              </a:rPr>
              <a:t>, их </a:t>
            </a:r>
            <a:r>
              <a:rPr lang="ru-RU" sz="1800" b="1" dirty="0">
                <a:solidFill>
                  <a:schemeClr val="tx2"/>
                </a:solidFill>
              </a:rPr>
              <a:t>привлечение к различным видам ответственности</a:t>
            </a:r>
            <a:r>
              <a:rPr lang="ru-RU" sz="1800" dirty="0">
                <a:solidFill>
                  <a:schemeClr val="tx2"/>
                </a:solidFill>
              </a:rPr>
              <a:t>;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endParaRPr lang="ru-RU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br>
              <a:rPr lang="en-US" sz="1800" dirty="0">
                <a:solidFill>
                  <a:schemeClr val="tx2"/>
                </a:solidFill>
              </a:rPr>
            </a:br>
            <a:r>
              <a:rPr lang="ru-RU" sz="1800" dirty="0">
                <a:solidFill>
                  <a:schemeClr val="tx2"/>
                </a:solidFill>
              </a:rPr>
              <a:t>- улучшение </a:t>
            </a:r>
            <a:r>
              <a:rPr lang="ru-RU" sz="1800" b="1" dirty="0">
                <a:solidFill>
                  <a:schemeClr val="tx2"/>
                </a:solidFill>
              </a:rPr>
              <a:t>психологического климата </a:t>
            </a:r>
            <a:r>
              <a:rPr lang="ru-RU" sz="1800" dirty="0">
                <a:solidFill>
                  <a:schemeClr val="tx2"/>
                </a:solidFill>
              </a:rPr>
              <a:t>в коллективе;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/>
                </a:solidFill>
              </a:rPr>
              <a:t>- наведение </a:t>
            </a:r>
            <a:r>
              <a:rPr lang="ru-RU" sz="1800" b="1" dirty="0">
                <a:solidFill>
                  <a:schemeClr val="tx2"/>
                </a:solidFill>
              </a:rPr>
              <a:t>порядка в отношениях с контрагентами и общей управляемости компании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8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088BF38-7A34-499B-8C16-687F52D7BE09}" type="slidenum">
              <a:rPr lang="en-US" smtClean="0">
                <a:latin typeface="+mn-lt"/>
              </a:rPr>
              <a:pPr>
                <a:spcAft>
                  <a:spcPts val="600"/>
                </a:spcAft>
              </a:pPr>
              <a:t>9</a:t>
            </a:fld>
            <a:endParaRPr lang="en-US">
              <a:latin typeface="+mn-lt"/>
            </a:endParaRPr>
          </a:p>
        </p:txBody>
      </p:sp>
      <p:sp>
        <p:nvSpPr>
          <p:cNvPr id="6" name="AutoShape 12"/>
          <p:cNvSpPr txBox="1">
            <a:spLocks noChangeArrowheads="1"/>
          </p:cNvSpPr>
          <p:nvPr/>
        </p:nvSpPr>
        <p:spPr>
          <a:xfrm>
            <a:off x="4033221" y="762004"/>
            <a:ext cx="40941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endParaRPr lang="en-US" sz="28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1E6CED-7AAE-4D05-AF43-3CA39DF82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34" y="2072517"/>
            <a:ext cx="2840982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766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fi.center">
      <a:dk1>
        <a:srgbClr val="3E3746"/>
      </a:dk1>
      <a:lt1>
        <a:srgbClr val="FFFFFF"/>
      </a:lt1>
      <a:dk2>
        <a:srgbClr val="3E3746"/>
      </a:dk2>
      <a:lt2>
        <a:srgbClr val="FFFFFF"/>
      </a:lt2>
      <a:accent1>
        <a:srgbClr val="24664D"/>
      </a:accent1>
      <a:accent2>
        <a:srgbClr val="24664D"/>
      </a:accent2>
      <a:accent3>
        <a:srgbClr val="24664D"/>
      </a:accent3>
      <a:accent4>
        <a:srgbClr val="24664D"/>
      </a:accent4>
      <a:accent5>
        <a:srgbClr val="24664D"/>
      </a:accent5>
      <a:accent6>
        <a:srgbClr val="24664D"/>
      </a:accent6>
      <a:hlink>
        <a:srgbClr val="24664D"/>
      </a:hlink>
      <a:folHlink>
        <a:srgbClr val="CD5334"/>
      </a:folHlink>
    </a:clrScheme>
    <a:fontScheme name="fi.center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</TotalTime>
  <Words>2305</Words>
  <Application>Microsoft Office PowerPoint</Application>
  <PresentationFormat>Лист A4 (210x297 мм)</PresentationFormat>
  <Paragraphs>224</Paragraphs>
  <Slides>32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Europe</vt:lpstr>
      <vt:lpstr>Montserrat</vt:lpstr>
      <vt:lpstr>Montserrat ExtraBold</vt:lpstr>
      <vt:lpstr>Montserrat Light</vt:lpstr>
      <vt:lpstr>Tahoma</vt:lpstr>
      <vt:lpstr>Тема Office</vt:lpstr>
      <vt:lpstr>Office Theme</vt:lpstr>
      <vt:lpstr>Презентация PowerPoint</vt:lpstr>
      <vt:lpstr>Уязвимые точки компании</vt:lpstr>
      <vt:lpstr>   Что почитать?</vt:lpstr>
      <vt:lpstr>Одна из первых переведенных и лучших работ по фроду</vt:lpstr>
      <vt:lpstr>Рекомендуем найти 6-е издание</vt:lpstr>
      <vt:lpstr>Джозеф Уэллс в переводе EY 2008</vt:lpstr>
      <vt:lpstr>Корпоративное мошенничество: основные тенденции </vt:lpstr>
      <vt:lpstr>Презентация PowerPoint</vt:lpstr>
      <vt:lpstr>Презентация PowerPoint</vt:lpstr>
      <vt:lpstr>Определение форензика</vt:lpstr>
      <vt:lpstr>Определение форензика</vt:lpstr>
      <vt:lpstr>Презентация PowerPoint</vt:lpstr>
      <vt:lpstr>Презентация PowerPoint</vt:lpstr>
      <vt:lpstr>Анализ эффективности основных инструментов</vt:lpstr>
      <vt:lpstr>Алгоритм повышения  эффективности основных инструментов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Риск-индикаторы в ключевых бизнес-процессах</vt:lpstr>
      <vt:lpstr>Поиск аномалий в ключевых бизнес-процессах</vt:lpstr>
      <vt:lpstr>ПРИМЕРЫ риск-индикаторов</vt:lpstr>
      <vt:lpstr>ПРИМЕРЫ риск-индикаторов</vt:lpstr>
      <vt:lpstr>РАСШИРЕНИЕ «ФРОД РАДАР» В ИНТЕРФЕЙСЕ 1С ПРЕДПРИЯТИЕ 8.3</vt:lpstr>
      <vt:lpstr>КОМПЛЕКСНАЯ ПРОВЕРКА ПО ИНДИКАТОРАМ</vt:lpstr>
      <vt:lpstr>РЕЗУЛЬТАТЫ ПРОВЕРКИ </vt:lpstr>
      <vt:lpstr>ПРИМЕР ОТЧЕТА</vt:lpstr>
      <vt:lpstr>КОМПЛЕКСНАЯ ПРОВЕРКА ПО ИНДИКАТОРАМ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Финансовые расследования и судебные экспертизы</dc:title>
  <dc:creator>Илья Таш</dc:creator>
  <cp:lastModifiedBy>efimov</cp:lastModifiedBy>
  <cp:revision>129</cp:revision>
  <dcterms:created xsi:type="dcterms:W3CDTF">2023-03-20T08:27:18Z</dcterms:created>
  <dcterms:modified xsi:type="dcterms:W3CDTF">2024-12-06T02:51:52Z</dcterms:modified>
</cp:coreProperties>
</file>