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7" r:id="rId8"/>
    <p:sldId id="263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6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B0D288-ECF6-4E9F-980A-C1BEEA9133F8}" type="doc">
      <dgm:prSet loTypeId="urn:microsoft.com/office/officeart/2005/8/layout/cycle6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88929D-AF25-46FA-B835-54992004BD13}">
      <dgm:prSet phldrT="[Текст]"/>
      <dgm:spPr/>
      <dgm:t>
        <a:bodyPr/>
        <a:lstStyle/>
        <a:p>
          <a:r>
            <a:rPr lang="ru-RU" dirty="0"/>
            <a:t>Товароведческие экспертизы</a:t>
          </a:r>
        </a:p>
      </dgm:t>
    </dgm:pt>
    <dgm:pt modelId="{E2AA1575-A818-4842-B8D7-071E01E19042}" type="parTrans" cxnId="{8694560B-4802-4476-B993-3AC57610C71D}">
      <dgm:prSet/>
      <dgm:spPr/>
      <dgm:t>
        <a:bodyPr/>
        <a:lstStyle/>
        <a:p>
          <a:endParaRPr lang="ru-RU"/>
        </a:p>
      </dgm:t>
    </dgm:pt>
    <dgm:pt modelId="{CD1C6556-2FDD-4804-9BE1-99C075235816}" type="sibTrans" cxnId="{8694560B-4802-4476-B993-3AC57610C71D}">
      <dgm:prSet/>
      <dgm:spPr/>
      <dgm:t>
        <a:bodyPr/>
        <a:lstStyle/>
        <a:p>
          <a:endParaRPr lang="ru-RU"/>
        </a:p>
      </dgm:t>
    </dgm:pt>
    <dgm:pt modelId="{87F419BB-199C-416E-BA69-93C5F2F94CB4}">
      <dgm:prSet phldrT="[Текст]"/>
      <dgm:spPr/>
      <dgm:t>
        <a:bodyPr/>
        <a:lstStyle/>
        <a:p>
          <a:r>
            <a:rPr lang="ru-RU" dirty="0"/>
            <a:t>Общая теория судебной экспертизы</a:t>
          </a:r>
        </a:p>
      </dgm:t>
    </dgm:pt>
    <dgm:pt modelId="{312BC50D-1486-40C9-B9BB-B9011E329956}" type="parTrans" cxnId="{1758A66A-0E51-4D9E-ACAE-96F43C9AB1FD}">
      <dgm:prSet/>
      <dgm:spPr/>
      <dgm:t>
        <a:bodyPr/>
        <a:lstStyle/>
        <a:p>
          <a:endParaRPr lang="ru-RU"/>
        </a:p>
      </dgm:t>
    </dgm:pt>
    <dgm:pt modelId="{4B41185F-4C5A-45A0-B746-89628356B286}" type="sibTrans" cxnId="{1758A66A-0E51-4D9E-ACAE-96F43C9AB1FD}">
      <dgm:prSet/>
      <dgm:spPr/>
      <dgm:t>
        <a:bodyPr/>
        <a:lstStyle/>
        <a:p>
          <a:endParaRPr lang="ru-RU"/>
        </a:p>
      </dgm:t>
    </dgm:pt>
    <dgm:pt modelId="{B264EEE1-38E0-408F-A5A9-0F57805B47CE}">
      <dgm:prSet phldrT="[Текст]"/>
      <dgm:spPr/>
      <dgm:t>
        <a:bodyPr/>
        <a:lstStyle/>
        <a:p>
          <a:r>
            <a:rPr lang="ru-RU" dirty="0"/>
            <a:t>Экспертная  практика</a:t>
          </a:r>
        </a:p>
      </dgm:t>
    </dgm:pt>
    <dgm:pt modelId="{4F7B305B-B187-4C56-9950-C38617265F80}" type="parTrans" cxnId="{5CAD9367-2919-46A4-813D-89E5365AE943}">
      <dgm:prSet/>
      <dgm:spPr/>
      <dgm:t>
        <a:bodyPr/>
        <a:lstStyle/>
        <a:p>
          <a:endParaRPr lang="ru-RU"/>
        </a:p>
      </dgm:t>
    </dgm:pt>
    <dgm:pt modelId="{90504D59-0F25-4748-93D2-8C97630FB052}" type="sibTrans" cxnId="{5CAD9367-2919-46A4-813D-89E5365AE943}">
      <dgm:prSet/>
      <dgm:spPr/>
      <dgm:t>
        <a:bodyPr/>
        <a:lstStyle/>
        <a:p>
          <a:endParaRPr lang="ru-RU"/>
        </a:p>
      </dgm:t>
    </dgm:pt>
    <dgm:pt modelId="{50AD41D0-79E7-41BC-8922-682EA3618FC5}">
      <dgm:prSet phldrT="[Текст]"/>
      <dgm:spPr/>
      <dgm:t>
        <a:bodyPr/>
        <a:lstStyle/>
        <a:p>
          <a:r>
            <a:rPr lang="ru-RU" dirty="0"/>
            <a:t>Строительно-технические экспертизы</a:t>
          </a:r>
        </a:p>
      </dgm:t>
    </dgm:pt>
    <dgm:pt modelId="{36D860CF-E98A-42C2-946B-117D13A2CDDA}" type="parTrans" cxnId="{9F6E2908-0066-4DF9-8B3A-6EC8D25A8A68}">
      <dgm:prSet/>
      <dgm:spPr/>
      <dgm:t>
        <a:bodyPr/>
        <a:lstStyle/>
        <a:p>
          <a:endParaRPr lang="ru-RU"/>
        </a:p>
      </dgm:t>
    </dgm:pt>
    <dgm:pt modelId="{F8E0787A-3EF4-4785-9F9B-82DBAF521240}" type="sibTrans" cxnId="{9F6E2908-0066-4DF9-8B3A-6EC8D25A8A68}">
      <dgm:prSet/>
      <dgm:spPr/>
      <dgm:t>
        <a:bodyPr/>
        <a:lstStyle/>
        <a:p>
          <a:endParaRPr lang="ru-RU"/>
        </a:p>
      </dgm:t>
    </dgm:pt>
    <dgm:pt modelId="{DA832F03-8807-4953-B3F5-C427E3827310}">
      <dgm:prSet phldrT="[Текст]"/>
      <dgm:spPr/>
      <dgm:t>
        <a:bodyPr/>
        <a:lstStyle/>
        <a:p>
          <a:r>
            <a:rPr lang="ru-RU" dirty="0"/>
            <a:t>Финансово-экономические экспертизы</a:t>
          </a:r>
        </a:p>
      </dgm:t>
    </dgm:pt>
    <dgm:pt modelId="{ECD54D67-041E-4553-A145-ABBD6F57C373}" type="parTrans" cxnId="{D93001D4-D88C-4E47-9CC9-6AED915847AB}">
      <dgm:prSet/>
      <dgm:spPr/>
      <dgm:t>
        <a:bodyPr/>
        <a:lstStyle/>
        <a:p>
          <a:endParaRPr lang="ru-RU"/>
        </a:p>
      </dgm:t>
    </dgm:pt>
    <dgm:pt modelId="{726FDF7F-09E7-443A-92FA-358721F206E5}" type="sibTrans" cxnId="{D93001D4-D88C-4E47-9CC9-6AED915847AB}">
      <dgm:prSet/>
      <dgm:spPr/>
      <dgm:t>
        <a:bodyPr/>
        <a:lstStyle/>
        <a:p>
          <a:endParaRPr lang="ru-RU"/>
        </a:p>
      </dgm:t>
    </dgm:pt>
    <dgm:pt modelId="{F49349E8-77E9-49CA-9DA0-13DEDD5D1871}" type="pres">
      <dgm:prSet presAssocID="{49B0D288-ECF6-4E9F-980A-C1BEEA9133F8}" presName="cycle" presStyleCnt="0">
        <dgm:presLayoutVars>
          <dgm:dir/>
          <dgm:resizeHandles val="exact"/>
        </dgm:presLayoutVars>
      </dgm:prSet>
      <dgm:spPr/>
    </dgm:pt>
    <dgm:pt modelId="{0F1F7CB9-BF8F-4B5A-9A2D-7E8FD18FF96E}" type="pres">
      <dgm:prSet presAssocID="{9188929D-AF25-46FA-B835-54992004BD13}" presName="node" presStyleLbl="node1" presStyleIdx="0" presStyleCnt="5">
        <dgm:presLayoutVars>
          <dgm:bulletEnabled val="1"/>
        </dgm:presLayoutVars>
      </dgm:prSet>
      <dgm:spPr/>
    </dgm:pt>
    <dgm:pt modelId="{EE885260-7D48-4F22-B0EF-3A6D4934FBD0}" type="pres">
      <dgm:prSet presAssocID="{9188929D-AF25-46FA-B835-54992004BD13}" presName="spNode" presStyleCnt="0"/>
      <dgm:spPr/>
    </dgm:pt>
    <dgm:pt modelId="{B1279946-ABEA-4AFF-A37B-C485C5EDD6FF}" type="pres">
      <dgm:prSet presAssocID="{CD1C6556-2FDD-4804-9BE1-99C075235816}" presName="sibTrans" presStyleLbl="sibTrans1D1" presStyleIdx="0" presStyleCnt="5"/>
      <dgm:spPr/>
    </dgm:pt>
    <dgm:pt modelId="{A307EB1E-58BB-46B1-A98D-C43A0895352A}" type="pres">
      <dgm:prSet presAssocID="{87F419BB-199C-416E-BA69-93C5F2F94CB4}" presName="node" presStyleLbl="node1" presStyleIdx="1" presStyleCnt="5">
        <dgm:presLayoutVars>
          <dgm:bulletEnabled val="1"/>
        </dgm:presLayoutVars>
      </dgm:prSet>
      <dgm:spPr/>
    </dgm:pt>
    <dgm:pt modelId="{ABEF87D1-1411-4F1F-A83B-3F1F5DAAFFAC}" type="pres">
      <dgm:prSet presAssocID="{87F419BB-199C-416E-BA69-93C5F2F94CB4}" presName="spNode" presStyleCnt="0"/>
      <dgm:spPr/>
    </dgm:pt>
    <dgm:pt modelId="{6FEF6B0F-8D56-4FA6-AD3B-7A86609E56C7}" type="pres">
      <dgm:prSet presAssocID="{4B41185F-4C5A-45A0-B746-89628356B286}" presName="sibTrans" presStyleLbl="sibTrans1D1" presStyleIdx="1" presStyleCnt="5"/>
      <dgm:spPr/>
    </dgm:pt>
    <dgm:pt modelId="{DF1A3B37-E4B8-499E-9409-D3AF1BC0EC1D}" type="pres">
      <dgm:prSet presAssocID="{B264EEE1-38E0-408F-A5A9-0F57805B47CE}" presName="node" presStyleLbl="node1" presStyleIdx="2" presStyleCnt="5">
        <dgm:presLayoutVars>
          <dgm:bulletEnabled val="1"/>
        </dgm:presLayoutVars>
      </dgm:prSet>
      <dgm:spPr/>
    </dgm:pt>
    <dgm:pt modelId="{69F344B1-2250-4452-9B1F-8D7A9E45299C}" type="pres">
      <dgm:prSet presAssocID="{B264EEE1-38E0-408F-A5A9-0F57805B47CE}" presName="spNode" presStyleCnt="0"/>
      <dgm:spPr/>
    </dgm:pt>
    <dgm:pt modelId="{5F0CF0ED-BA48-4C11-933B-47A33E22FD7D}" type="pres">
      <dgm:prSet presAssocID="{90504D59-0F25-4748-93D2-8C97630FB052}" presName="sibTrans" presStyleLbl="sibTrans1D1" presStyleIdx="2" presStyleCnt="5"/>
      <dgm:spPr/>
    </dgm:pt>
    <dgm:pt modelId="{14E6E8AC-75E9-4B02-8D1F-469900BE6F3B}" type="pres">
      <dgm:prSet presAssocID="{50AD41D0-79E7-41BC-8922-682EA3618FC5}" presName="node" presStyleLbl="node1" presStyleIdx="3" presStyleCnt="5">
        <dgm:presLayoutVars>
          <dgm:bulletEnabled val="1"/>
        </dgm:presLayoutVars>
      </dgm:prSet>
      <dgm:spPr/>
    </dgm:pt>
    <dgm:pt modelId="{23AE4551-75FA-4DA9-A943-05E8B643F66D}" type="pres">
      <dgm:prSet presAssocID="{50AD41D0-79E7-41BC-8922-682EA3618FC5}" presName="spNode" presStyleCnt="0"/>
      <dgm:spPr/>
    </dgm:pt>
    <dgm:pt modelId="{5EC0D2B2-135F-45CB-9CA1-8A1598C43E6D}" type="pres">
      <dgm:prSet presAssocID="{F8E0787A-3EF4-4785-9F9B-82DBAF521240}" presName="sibTrans" presStyleLbl="sibTrans1D1" presStyleIdx="3" presStyleCnt="5"/>
      <dgm:spPr/>
    </dgm:pt>
    <dgm:pt modelId="{9804E65D-EA43-45DF-B847-E960B7988512}" type="pres">
      <dgm:prSet presAssocID="{DA832F03-8807-4953-B3F5-C427E3827310}" presName="node" presStyleLbl="node1" presStyleIdx="4" presStyleCnt="5">
        <dgm:presLayoutVars>
          <dgm:bulletEnabled val="1"/>
        </dgm:presLayoutVars>
      </dgm:prSet>
      <dgm:spPr/>
    </dgm:pt>
    <dgm:pt modelId="{F0FA9A64-3541-4702-AEEE-431FAB0AAED3}" type="pres">
      <dgm:prSet presAssocID="{DA832F03-8807-4953-B3F5-C427E3827310}" presName="spNode" presStyleCnt="0"/>
      <dgm:spPr/>
    </dgm:pt>
    <dgm:pt modelId="{7EEDDA56-5315-412B-9E08-7DFDB7E10E82}" type="pres">
      <dgm:prSet presAssocID="{726FDF7F-09E7-443A-92FA-358721F206E5}" presName="sibTrans" presStyleLbl="sibTrans1D1" presStyleIdx="4" presStyleCnt="5"/>
      <dgm:spPr/>
    </dgm:pt>
  </dgm:ptLst>
  <dgm:cxnLst>
    <dgm:cxn modelId="{9F6E2908-0066-4DF9-8B3A-6EC8D25A8A68}" srcId="{49B0D288-ECF6-4E9F-980A-C1BEEA9133F8}" destId="{50AD41D0-79E7-41BC-8922-682EA3618FC5}" srcOrd="3" destOrd="0" parTransId="{36D860CF-E98A-42C2-946B-117D13A2CDDA}" sibTransId="{F8E0787A-3EF4-4785-9F9B-82DBAF521240}"/>
    <dgm:cxn modelId="{8694560B-4802-4476-B993-3AC57610C71D}" srcId="{49B0D288-ECF6-4E9F-980A-C1BEEA9133F8}" destId="{9188929D-AF25-46FA-B835-54992004BD13}" srcOrd="0" destOrd="0" parTransId="{E2AA1575-A818-4842-B8D7-071E01E19042}" sibTransId="{CD1C6556-2FDD-4804-9BE1-99C075235816}"/>
    <dgm:cxn modelId="{27440E27-5492-4F08-8E60-3DBE5AEB8090}" type="presOf" srcId="{4B41185F-4C5A-45A0-B746-89628356B286}" destId="{6FEF6B0F-8D56-4FA6-AD3B-7A86609E56C7}" srcOrd="0" destOrd="0" presId="urn:microsoft.com/office/officeart/2005/8/layout/cycle6"/>
    <dgm:cxn modelId="{11A0835F-2178-4028-844D-BF0C80A8CF34}" type="presOf" srcId="{CD1C6556-2FDD-4804-9BE1-99C075235816}" destId="{B1279946-ABEA-4AFF-A37B-C485C5EDD6FF}" srcOrd="0" destOrd="0" presId="urn:microsoft.com/office/officeart/2005/8/layout/cycle6"/>
    <dgm:cxn modelId="{5CAD9367-2919-46A4-813D-89E5365AE943}" srcId="{49B0D288-ECF6-4E9F-980A-C1BEEA9133F8}" destId="{B264EEE1-38E0-408F-A5A9-0F57805B47CE}" srcOrd="2" destOrd="0" parTransId="{4F7B305B-B187-4C56-9950-C38617265F80}" sibTransId="{90504D59-0F25-4748-93D2-8C97630FB052}"/>
    <dgm:cxn modelId="{1758A66A-0E51-4D9E-ACAE-96F43C9AB1FD}" srcId="{49B0D288-ECF6-4E9F-980A-C1BEEA9133F8}" destId="{87F419BB-199C-416E-BA69-93C5F2F94CB4}" srcOrd="1" destOrd="0" parTransId="{312BC50D-1486-40C9-B9BB-B9011E329956}" sibTransId="{4B41185F-4C5A-45A0-B746-89628356B286}"/>
    <dgm:cxn modelId="{CC34E053-B27C-42CE-8309-F01D7EE00121}" type="presOf" srcId="{DA832F03-8807-4953-B3F5-C427E3827310}" destId="{9804E65D-EA43-45DF-B847-E960B7988512}" srcOrd="0" destOrd="0" presId="urn:microsoft.com/office/officeart/2005/8/layout/cycle6"/>
    <dgm:cxn modelId="{B7894B8E-7730-469B-B90C-24BB028CB03C}" type="presOf" srcId="{9188929D-AF25-46FA-B835-54992004BD13}" destId="{0F1F7CB9-BF8F-4B5A-9A2D-7E8FD18FF96E}" srcOrd="0" destOrd="0" presId="urn:microsoft.com/office/officeart/2005/8/layout/cycle6"/>
    <dgm:cxn modelId="{6EB35FB9-10FF-4C58-B2D8-F47F20203AFA}" type="presOf" srcId="{50AD41D0-79E7-41BC-8922-682EA3618FC5}" destId="{14E6E8AC-75E9-4B02-8D1F-469900BE6F3B}" srcOrd="0" destOrd="0" presId="urn:microsoft.com/office/officeart/2005/8/layout/cycle6"/>
    <dgm:cxn modelId="{04E95EC5-F93D-45C9-BB13-57112F08A560}" type="presOf" srcId="{726FDF7F-09E7-443A-92FA-358721F206E5}" destId="{7EEDDA56-5315-412B-9E08-7DFDB7E10E82}" srcOrd="0" destOrd="0" presId="urn:microsoft.com/office/officeart/2005/8/layout/cycle6"/>
    <dgm:cxn modelId="{D93001D4-D88C-4E47-9CC9-6AED915847AB}" srcId="{49B0D288-ECF6-4E9F-980A-C1BEEA9133F8}" destId="{DA832F03-8807-4953-B3F5-C427E3827310}" srcOrd="4" destOrd="0" parTransId="{ECD54D67-041E-4553-A145-ABBD6F57C373}" sibTransId="{726FDF7F-09E7-443A-92FA-358721F206E5}"/>
    <dgm:cxn modelId="{27E318DB-1534-4C3E-B5ED-ECA3C9621DFE}" type="presOf" srcId="{B264EEE1-38E0-408F-A5A9-0F57805B47CE}" destId="{DF1A3B37-E4B8-499E-9409-D3AF1BC0EC1D}" srcOrd="0" destOrd="0" presId="urn:microsoft.com/office/officeart/2005/8/layout/cycle6"/>
    <dgm:cxn modelId="{77A70CE4-BC55-47D9-BFD8-DC9A2E86E379}" type="presOf" srcId="{F8E0787A-3EF4-4785-9F9B-82DBAF521240}" destId="{5EC0D2B2-135F-45CB-9CA1-8A1598C43E6D}" srcOrd="0" destOrd="0" presId="urn:microsoft.com/office/officeart/2005/8/layout/cycle6"/>
    <dgm:cxn modelId="{A4063DE6-65E3-43F6-880F-19363722DE6C}" type="presOf" srcId="{87F419BB-199C-416E-BA69-93C5F2F94CB4}" destId="{A307EB1E-58BB-46B1-A98D-C43A0895352A}" srcOrd="0" destOrd="0" presId="urn:microsoft.com/office/officeart/2005/8/layout/cycle6"/>
    <dgm:cxn modelId="{998765E7-8288-408B-99B0-FDB1C4D97091}" type="presOf" srcId="{90504D59-0F25-4748-93D2-8C97630FB052}" destId="{5F0CF0ED-BA48-4C11-933B-47A33E22FD7D}" srcOrd="0" destOrd="0" presId="urn:microsoft.com/office/officeart/2005/8/layout/cycle6"/>
    <dgm:cxn modelId="{F8B23CF4-8A74-4C88-AC71-69A6841F719F}" type="presOf" srcId="{49B0D288-ECF6-4E9F-980A-C1BEEA9133F8}" destId="{F49349E8-77E9-49CA-9DA0-13DEDD5D1871}" srcOrd="0" destOrd="0" presId="urn:microsoft.com/office/officeart/2005/8/layout/cycle6"/>
    <dgm:cxn modelId="{F6E8BF58-A7F8-4A57-B760-B99B73005FCA}" type="presParOf" srcId="{F49349E8-77E9-49CA-9DA0-13DEDD5D1871}" destId="{0F1F7CB9-BF8F-4B5A-9A2D-7E8FD18FF96E}" srcOrd="0" destOrd="0" presId="urn:microsoft.com/office/officeart/2005/8/layout/cycle6"/>
    <dgm:cxn modelId="{B108D5FD-B0A3-442A-8B23-BB2824E38267}" type="presParOf" srcId="{F49349E8-77E9-49CA-9DA0-13DEDD5D1871}" destId="{EE885260-7D48-4F22-B0EF-3A6D4934FBD0}" srcOrd="1" destOrd="0" presId="urn:microsoft.com/office/officeart/2005/8/layout/cycle6"/>
    <dgm:cxn modelId="{7F6C0AA8-9309-4683-A3EF-3F9603AF89BF}" type="presParOf" srcId="{F49349E8-77E9-49CA-9DA0-13DEDD5D1871}" destId="{B1279946-ABEA-4AFF-A37B-C485C5EDD6FF}" srcOrd="2" destOrd="0" presId="urn:microsoft.com/office/officeart/2005/8/layout/cycle6"/>
    <dgm:cxn modelId="{97FA004F-8636-4305-BE67-57A80E5613B1}" type="presParOf" srcId="{F49349E8-77E9-49CA-9DA0-13DEDD5D1871}" destId="{A307EB1E-58BB-46B1-A98D-C43A0895352A}" srcOrd="3" destOrd="0" presId="urn:microsoft.com/office/officeart/2005/8/layout/cycle6"/>
    <dgm:cxn modelId="{3FB63084-C747-41B1-B468-8D88C627B144}" type="presParOf" srcId="{F49349E8-77E9-49CA-9DA0-13DEDD5D1871}" destId="{ABEF87D1-1411-4F1F-A83B-3F1F5DAAFFAC}" srcOrd="4" destOrd="0" presId="urn:microsoft.com/office/officeart/2005/8/layout/cycle6"/>
    <dgm:cxn modelId="{29C83E5F-AD57-4102-9EDE-4F9B29E69593}" type="presParOf" srcId="{F49349E8-77E9-49CA-9DA0-13DEDD5D1871}" destId="{6FEF6B0F-8D56-4FA6-AD3B-7A86609E56C7}" srcOrd="5" destOrd="0" presId="urn:microsoft.com/office/officeart/2005/8/layout/cycle6"/>
    <dgm:cxn modelId="{26DFD197-9306-43AA-A561-B4A662DBE34C}" type="presParOf" srcId="{F49349E8-77E9-49CA-9DA0-13DEDD5D1871}" destId="{DF1A3B37-E4B8-499E-9409-D3AF1BC0EC1D}" srcOrd="6" destOrd="0" presId="urn:microsoft.com/office/officeart/2005/8/layout/cycle6"/>
    <dgm:cxn modelId="{E9994E06-753D-4862-8E5F-C49437729EF3}" type="presParOf" srcId="{F49349E8-77E9-49CA-9DA0-13DEDD5D1871}" destId="{69F344B1-2250-4452-9B1F-8D7A9E45299C}" srcOrd="7" destOrd="0" presId="urn:microsoft.com/office/officeart/2005/8/layout/cycle6"/>
    <dgm:cxn modelId="{CC9430AF-350B-4E1D-A41A-F99AA5256870}" type="presParOf" srcId="{F49349E8-77E9-49CA-9DA0-13DEDD5D1871}" destId="{5F0CF0ED-BA48-4C11-933B-47A33E22FD7D}" srcOrd="8" destOrd="0" presId="urn:microsoft.com/office/officeart/2005/8/layout/cycle6"/>
    <dgm:cxn modelId="{047C9B4F-E644-4655-8F7D-57D39C62A8BB}" type="presParOf" srcId="{F49349E8-77E9-49CA-9DA0-13DEDD5D1871}" destId="{14E6E8AC-75E9-4B02-8D1F-469900BE6F3B}" srcOrd="9" destOrd="0" presId="urn:microsoft.com/office/officeart/2005/8/layout/cycle6"/>
    <dgm:cxn modelId="{10FDE3E2-C726-4734-9D44-13834373C6A4}" type="presParOf" srcId="{F49349E8-77E9-49CA-9DA0-13DEDD5D1871}" destId="{23AE4551-75FA-4DA9-A943-05E8B643F66D}" srcOrd="10" destOrd="0" presId="urn:microsoft.com/office/officeart/2005/8/layout/cycle6"/>
    <dgm:cxn modelId="{343A3957-9B83-4466-8948-E3B99345514D}" type="presParOf" srcId="{F49349E8-77E9-49CA-9DA0-13DEDD5D1871}" destId="{5EC0D2B2-135F-45CB-9CA1-8A1598C43E6D}" srcOrd="11" destOrd="0" presId="urn:microsoft.com/office/officeart/2005/8/layout/cycle6"/>
    <dgm:cxn modelId="{34744B38-3F25-4B69-96D3-230ED167B228}" type="presParOf" srcId="{F49349E8-77E9-49CA-9DA0-13DEDD5D1871}" destId="{9804E65D-EA43-45DF-B847-E960B7988512}" srcOrd="12" destOrd="0" presId="urn:microsoft.com/office/officeart/2005/8/layout/cycle6"/>
    <dgm:cxn modelId="{D95029F2-BA5E-456E-B9BF-C27CD43DB03F}" type="presParOf" srcId="{F49349E8-77E9-49CA-9DA0-13DEDD5D1871}" destId="{F0FA9A64-3541-4702-AEEE-431FAB0AAED3}" srcOrd="13" destOrd="0" presId="urn:microsoft.com/office/officeart/2005/8/layout/cycle6"/>
    <dgm:cxn modelId="{C3C73596-072D-404C-9EB9-E62E353BF29A}" type="presParOf" srcId="{F49349E8-77E9-49CA-9DA0-13DEDD5D1871}" destId="{7EEDDA56-5315-412B-9E08-7DFDB7E10E8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C9AC35-9417-4C22-A3BB-CF45F7792E99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BD3FF4-E192-4875-A763-695BE8437C44}">
      <dgm:prSet phldrT="[Текст]"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Поставленного </a:t>
          </a:r>
          <a:r>
            <a: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товара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– товароведческая экспертиза</a:t>
          </a:r>
        </a:p>
      </dgm:t>
    </dgm:pt>
    <dgm:pt modelId="{79BA1A88-A0DE-41B2-B49D-D69FB3E8AD19}" type="parTrans" cxnId="{3783BB3E-CF7A-4F78-8DF2-F7FB6E9D54C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E94901-B19B-48EC-A086-A0A0EB5406A3}" type="sibTrans" cxnId="{3783BB3E-CF7A-4F78-8DF2-F7FB6E9D54C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24DB52-D005-43FE-92A9-8277CFE41AC8}">
      <dgm:prSet phldrT="[Текст]" custT="1"/>
      <dgm:spPr/>
      <dgm:t>
        <a:bodyPr/>
        <a:lstStyle/>
        <a:p>
          <a:r>
            <a: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Заявки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Поставщика – финансово-экономическая экспертиза</a:t>
          </a:r>
        </a:p>
      </dgm:t>
    </dgm:pt>
    <dgm:pt modelId="{D5EE115A-4E4F-46A7-AE42-2A6959585786}" type="parTrans" cxnId="{5A73F6BF-BE16-483B-8257-5621994D3C9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682507-DC2B-4C7C-A9F7-499BA81C0305}" type="sibTrans" cxnId="{5A73F6BF-BE16-483B-8257-5621994D3C9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BD889D-24C9-47E0-B9CA-DFC2DFA2B0E4}">
      <dgm:prSet phldrT="[Текст]" custT="1"/>
      <dgm:spPr/>
      <dgm:t>
        <a:bodyPr/>
        <a:lstStyle/>
        <a:p>
          <a:r>
            <a: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Отчетности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компании-Поставщика – бухгалтерская экспертиза</a:t>
          </a:r>
        </a:p>
      </dgm:t>
    </dgm:pt>
    <dgm:pt modelId="{8D40D001-3CE4-4F89-A2B5-4D5710E01D16}" type="parTrans" cxnId="{4E39E6A3-925E-4E09-BD3A-9053B0CCEDE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22FFCC-48C7-4188-AD5F-06CE587879F6}" type="sibTrans" cxnId="{4E39E6A3-925E-4E09-BD3A-9053B0CCEDE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179112-6617-4991-8255-0D536622DAAC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С целью установления соответствия номенклатуры, количества, качества</a:t>
          </a:r>
        </a:p>
      </dgm:t>
    </dgm:pt>
    <dgm:pt modelId="{EC9E6128-61DE-4A4E-B620-3F0C92154A29}" type="parTrans" cxnId="{A2516A9A-24E2-4665-9578-CE7BDADC004A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B6006F-CB9B-441E-9AEB-9738C5F8A87B}" type="sibTrans" cxnId="{A2516A9A-24E2-4665-9578-CE7BDADC004A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E2D41E-D23F-4943-B9E3-B2FB46C21AB7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С целью установления какую ПРИБЫЛЬ планировал получить Поставщик по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гос.контракту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5FF53AF3-AED4-4340-A0F9-63E0D765437E}" type="parTrans" cxnId="{442C1080-344F-48B9-84B6-91155E363293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810A8C-0C12-4F26-967B-1655F1D6F797}" type="sibTrans" cxnId="{442C1080-344F-48B9-84B6-91155E363293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E86B70-A105-4667-84AA-DE1063A67E8E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С целью установить какую фактическую прибыль получил Поставщик по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гос.контракту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53642B-994E-429E-AF88-89534561B264}" type="parTrans" cxnId="{401E0ADF-0099-4E3D-9C44-BFBB7312441B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AD71EB-163E-4FF7-B790-4C4416B0EB72}" type="sibTrans" cxnId="{401E0ADF-0099-4E3D-9C44-BFBB7312441B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58532D-EC48-43F3-A59C-7CDEF5F4162F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Как Поставщик распорядился своей прибылью с целью установления коррупционных связей между поставщиком и Заказчиком</a:t>
          </a:r>
        </a:p>
      </dgm:t>
    </dgm:pt>
    <dgm:pt modelId="{E5DFD673-D9D4-4433-85DF-E1BEB2D555B9}" type="parTrans" cxnId="{95DFD324-1378-4587-A19C-9FF4035A6424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E64C93-1D70-45F9-A35F-169827636BE8}" type="sibTrans" cxnId="{95DFD324-1378-4587-A19C-9FF4035A6424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7193C1-27B0-41D2-8D04-0AF67E88C481}" type="pres">
      <dgm:prSet presAssocID="{7EC9AC35-9417-4C22-A3BB-CF45F7792E99}" presName="linear" presStyleCnt="0">
        <dgm:presLayoutVars>
          <dgm:dir/>
          <dgm:animLvl val="lvl"/>
          <dgm:resizeHandles val="exact"/>
        </dgm:presLayoutVars>
      </dgm:prSet>
      <dgm:spPr/>
    </dgm:pt>
    <dgm:pt modelId="{8788D940-9025-4B48-A0D7-1EA554479741}" type="pres">
      <dgm:prSet presAssocID="{EDBD3FF4-E192-4875-A763-695BE8437C44}" presName="parentLin" presStyleCnt="0"/>
      <dgm:spPr/>
    </dgm:pt>
    <dgm:pt modelId="{5A5E7C51-EB97-4E50-BBF8-41D924D54C7C}" type="pres">
      <dgm:prSet presAssocID="{EDBD3FF4-E192-4875-A763-695BE8437C44}" presName="parentLeftMargin" presStyleLbl="node1" presStyleIdx="0" presStyleCnt="3"/>
      <dgm:spPr/>
    </dgm:pt>
    <dgm:pt modelId="{0387393B-F6CD-45DA-8F6E-AFD0C7B2101C}" type="pres">
      <dgm:prSet presAssocID="{EDBD3FF4-E192-4875-A763-695BE8437C44}" presName="parentText" presStyleLbl="node1" presStyleIdx="0" presStyleCnt="3" custScaleX="101607" custScaleY="160143">
        <dgm:presLayoutVars>
          <dgm:chMax val="0"/>
          <dgm:bulletEnabled val="1"/>
        </dgm:presLayoutVars>
      </dgm:prSet>
      <dgm:spPr/>
    </dgm:pt>
    <dgm:pt modelId="{5E4B07A1-773D-4E2B-8DD6-53BAE12D4B54}" type="pres">
      <dgm:prSet presAssocID="{EDBD3FF4-E192-4875-A763-695BE8437C44}" presName="negativeSpace" presStyleCnt="0"/>
      <dgm:spPr/>
    </dgm:pt>
    <dgm:pt modelId="{E89D97CC-AF42-410D-A547-19A67EEEA84F}" type="pres">
      <dgm:prSet presAssocID="{EDBD3FF4-E192-4875-A763-695BE8437C44}" presName="childText" presStyleLbl="conFgAcc1" presStyleIdx="0" presStyleCnt="3">
        <dgm:presLayoutVars>
          <dgm:bulletEnabled val="1"/>
        </dgm:presLayoutVars>
      </dgm:prSet>
      <dgm:spPr/>
    </dgm:pt>
    <dgm:pt modelId="{7D67D30B-D056-41E2-B26F-2BA79C3C4BDC}" type="pres">
      <dgm:prSet presAssocID="{DDE94901-B19B-48EC-A086-A0A0EB5406A3}" presName="spaceBetweenRectangles" presStyleCnt="0"/>
      <dgm:spPr/>
    </dgm:pt>
    <dgm:pt modelId="{BB82B4E0-EF63-4BFC-99E9-F27BC1C43DA4}" type="pres">
      <dgm:prSet presAssocID="{AE24DB52-D005-43FE-92A9-8277CFE41AC8}" presName="parentLin" presStyleCnt="0"/>
      <dgm:spPr/>
    </dgm:pt>
    <dgm:pt modelId="{F61EC7D8-CB5D-449C-9AA8-7ED95B793628}" type="pres">
      <dgm:prSet presAssocID="{AE24DB52-D005-43FE-92A9-8277CFE41AC8}" presName="parentLeftMargin" presStyleLbl="node1" presStyleIdx="0" presStyleCnt="3"/>
      <dgm:spPr/>
    </dgm:pt>
    <dgm:pt modelId="{0641C2F3-9BFA-4EBA-AB10-CFE4A93A4985}" type="pres">
      <dgm:prSet presAssocID="{AE24DB52-D005-43FE-92A9-8277CFE41AC8}" presName="parentText" presStyleLbl="node1" presStyleIdx="1" presStyleCnt="3" custScaleX="99778" custScaleY="178980">
        <dgm:presLayoutVars>
          <dgm:chMax val="0"/>
          <dgm:bulletEnabled val="1"/>
        </dgm:presLayoutVars>
      </dgm:prSet>
      <dgm:spPr/>
    </dgm:pt>
    <dgm:pt modelId="{8725B25B-0C24-4CC1-8E2B-774A59CAFDA4}" type="pres">
      <dgm:prSet presAssocID="{AE24DB52-D005-43FE-92A9-8277CFE41AC8}" presName="negativeSpace" presStyleCnt="0"/>
      <dgm:spPr/>
    </dgm:pt>
    <dgm:pt modelId="{9D543E75-4E9A-4556-A56C-3E3D119A11B0}" type="pres">
      <dgm:prSet presAssocID="{AE24DB52-D005-43FE-92A9-8277CFE41AC8}" presName="childText" presStyleLbl="conFgAcc1" presStyleIdx="1" presStyleCnt="3">
        <dgm:presLayoutVars>
          <dgm:bulletEnabled val="1"/>
        </dgm:presLayoutVars>
      </dgm:prSet>
      <dgm:spPr/>
    </dgm:pt>
    <dgm:pt modelId="{45E09FA1-7664-4996-A207-78EA6CEF5745}" type="pres">
      <dgm:prSet presAssocID="{74682507-DC2B-4C7C-A9F7-499BA81C0305}" presName="spaceBetweenRectangles" presStyleCnt="0"/>
      <dgm:spPr/>
    </dgm:pt>
    <dgm:pt modelId="{6FC4135E-8E6B-4CC0-8FB1-A6DF7C5CA640}" type="pres">
      <dgm:prSet presAssocID="{FFBD889D-24C9-47E0-B9CA-DFC2DFA2B0E4}" presName="parentLin" presStyleCnt="0"/>
      <dgm:spPr/>
    </dgm:pt>
    <dgm:pt modelId="{4585C43B-B6FF-4DFA-809B-D89EEE829360}" type="pres">
      <dgm:prSet presAssocID="{FFBD889D-24C9-47E0-B9CA-DFC2DFA2B0E4}" presName="parentLeftMargin" presStyleLbl="node1" presStyleIdx="1" presStyleCnt="3"/>
      <dgm:spPr/>
    </dgm:pt>
    <dgm:pt modelId="{3EC0B66D-E16E-43CA-91EE-6C3C0EAC89A4}" type="pres">
      <dgm:prSet presAssocID="{FFBD889D-24C9-47E0-B9CA-DFC2DFA2B0E4}" presName="parentText" presStyleLbl="node1" presStyleIdx="2" presStyleCnt="3" custScaleY="155306">
        <dgm:presLayoutVars>
          <dgm:chMax val="0"/>
          <dgm:bulletEnabled val="1"/>
        </dgm:presLayoutVars>
      </dgm:prSet>
      <dgm:spPr/>
    </dgm:pt>
    <dgm:pt modelId="{E2757816-753E-4902-AF72-5054577ECF3A}" type="pres">
      <dgm:prSet presAssocID="{FFBD889D-24C9-47E0-B9CA-DFC2DFA2B0E4}" presName="negativeSpace" presStyleCnt="0"/>
      <dgm:spPr/>
    </dgm:pt>
    <dgm:pt modelId="{0B02A534-7A0C-470B-AF01-BA28834B1202}" type="pres">
      <dgm:prSet presAssocID="{FFBD889D-24C9-47E0-B9CA-DFC2DFA2B0E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5DFD324-1378-4587-A19C-9FF4035A6424}" srcId="{FFBD889D-24C9-47E0-B9CA-DFC2DFA2B0E4}" destId="{5658532D-EC48-43F3-A59C-7CDEF5F4162F}" srcOrd="1" destOrd="0" parTransId="{E5DFD673-D9D4-4433-85DF-E1BEB2D555B9}" sibTransId="{CAE64C93-1D70-45F9-A35F-169827636BE8}"/>
    <dgm:cxn modelId="{8656D12C-3C97-40EB-A6D1-E941630A724A}" type="presOf" srcId="{D1E86B70-A105-4667-84AA-DE1063A67E8E}" destId="{0B02A534-7A0C-470B-AF01-BA28834B1202}" srcOrd="0" destOrd="0" presId="urn:microsoft.com/office/officeart/2005/8/layout/list1"/>
    <dgm:cxn modelId="{3783BB3E-CF7A-4F78-8DF2-F7FB6E9D54CE}" srcId="{7EC9AC35-9417-4C22-A3BB-CF45F7792E99}" destId="{EDBD3FF4-E192-4875-A763-695BE8437C44}" srcOrd="0" destOrd="0" parTransId="{79BA1A88-A0DE-41B2-B49D-D69FB3E8AD19}" sibTransId="{DDE94901-B19B-48EC-A086-A0A0EB5406A3}"/>
    <dgm:cxn modelId="{B94C1866-9F4E-42DE-B76B-B825E01EB8F7}" type="presOf" srcId="{5EE2D41E-D23F-4943-B9E3-B2FB46C21AB7}" destId="{9D543E75-4E9A-4556-A56C-3E3D119A11B0}" srcOrd="0" destOrd="0" presId="urn:microsoft.com/office/officeart/2005/8/layout/list1"/>
    <dgm:cxn modelId="{3FF0AA6C-9299-4490-ACA3-D60E408FA7FB}" type="presOf" srcId="{DD179112-6617-4991-8255-0D536622DAAC}" destId="{E89D97CC-AF42-410D-A547-19A67EEEA84F}" srcOrd="0" destOrd="0" presId="urn:microsoft.com/office/officeart/2005/8/layout/list1"/>
    <dgm:cxn modelId="{442C1080-344F-48B9-84B6-91155E363293}" srcId="{AE24DB52-D005-43FE-92A9-8277CFE41AC8}" destId="{5EE2D41E-D23F-4943-B9E3-B2FB46C21AB7}" srcOrd="0" destOrd="0" parTransId="{5FF53AF3-AED4-4340-A0F9-63E0D765437E}" sibTransId="{E5810A8C-0C12-4F26-967B-1655F1D6F797}"/>
    <dgm:cxn modelId="{1FC2268A-41EE-4931-99B2-826D289E554F}" type="presOf" srcId="{EDBD3FF4-E192-4875-A763-695BE8437C44}" destId="{5A5E7C51-EB97-4E50-BBF8-41D924D54C7C}" srcOrd="0" destOrd="0" presId="urn:microsoft.com/office/officeart/2005/8/layout/list1"/>
    <dgm:cxn modelId="{A298068B-1D8F-4CD8-8E40-898635082B41}" type="presOf" srcId="{FFBD889D-24C9-47E0-B9CA-DFC2DFA2B0E4}" destId="{3EC0B66D-E16E-43CA-91EE-6C3C0EAC89A4}" srcOrd="1" destOrd="0" presId="urn:microsoft.com/office/officeart/2005/8/layout/list1"/>
    <dgm:cxn modelId="{4964D595-9164-41C9-A3DD-6B81CE2C5534}" type="presOf" srcId="{5658532D-EC48-43F3-A59C-7CDEF5F4162F}" destId="{0B02A534-7A0C-470B-AF01-BA28834B1202}" srcOrd="0" destOrd="1" presId="urn:microsoft.com/office/officeart/2005/8/layout/list1"/>
    <dgm:cxn modelId="{A2516A9A-24E2-4665-9578-CE7BDADC004A}" srcId="{EDBD3FF4-E192-4875-A763-695BE8437C44}" destId="{DD179112-6617-4991-8255-0D536622DAAC}" srcOrd="0" destOrd="0" parTransId="{EC9E6128-61DE-4A4E-B620-3F0C92154A29}" sibTransId="{86B6006F-CB9B-441E-9AEB-9738C5F8A87B}"/>
    <dgm:cxn modelId="{4E39E6A3-925E-4E09-BD3A-9053B0CCEDE5}" srcId="{7EC9AC35-9417-4C22-A3BB-CF45F7792E99}" destId="{FFBD889D-24C9-47E0-B9CA-DFC2DFA2B0E4}" srcOrd="2" destOrd="0" parTransId="{8D40D001-3CE4-4F89-A2B5-4D5710E01D16}" sibTransId="{2A22FFCC-48C7-4188-AD5F-06CE587879F6}"/>
    <dgm:cxn modelId="{51F95EAD-D7B3-4662-8D72-6EF5176A9905}" type="presOf" srcId="{AE24DB52-D005-43FE-92A9-8277CFE41AC8}" destId="{F61EC7D8-CB5D-449C-9AA8-7ED95B793628}" srcOrd="0" destOrd="0" presId="urn:microsoft.com/office/officeart/2005/8/layout/list1"/>
    <dgm:cxn modelId="{C6115FB8-DCC9-4552-AF95-31D19D3280C4}" type="presOf" srcId="{AE24DB52-D005-43FE-92A9-8277CFE41AC8}" destId="{0641C2F3-9BFA-4EBA-AB10-CFE4A93A4985}" srcOrd="1" destOrd="0" presId="urn:microsoft.com/office/officeart/2005/8/layout/list1"/>
    <dgm:cxn modelId="{68D203BF-DAD2-4B5F-A3D6-F71BA71C6489}" type="presOf" srcId="{EDBD3FF4-E192-4875-A763-695BE8437C44}" destId="{0387393B-F6CD-45DA-8F6E-AFD0C7B2101C}" srcOrd="1" destOrd="0" presId="urn:microsoft.com/office/officeart/2005/8/layout/list1"/>
    <dgm:cxn modelId="{5A73F6BF-BE16-483B-8257-5621994D3C9F}" srcId="{7EC9AC35-9417-4C22-A3BB-CF45F7792E99}" destId="{AE24DB52-D005-43FE-92A9-8277CFE41AC8}" srcOrd="1" destOrd="0" parTransId="{D5EE115A-4E4F-46A7-AE42-2A6959585786}" sibTransId="{74682507-DC2B-4C7C-A9F7-499BA81C0305}"/>
    <dgm:cxn modelId="{401E0ADF-0099-4E3D-9C44-BFBB7312441B}" srcId="{FFBD889D-24C9-47E0-B9CA-DFC2DFA2B0E4}" destId="{D1E86B70-A105-4667-84AA-DE1063A67E8E}" srcOrd="0" destOrd="0" parTransId="{1353642B-994E-429E-AF88-89534561B264}" sibTransId="{E9AD71EB-163E-4FF7-B790-4C4416B0EB72}"/>
    <dgm:cxn modelId="{5483DCE2-3C7C-4342-9798-7203BE1E30A2}" type="presOf" srcId="{FFBD889D-24C9-47E0-B9CA-DFC2DFA2B0E4}" destId="{4585C43B-B6FF-4DFA-809B-D89EEE829360}" srcOrd="0" destOrd="0" presId="urn:microsoft.com/office/officeart/2005/8/layout/list1"/>
    <dgm:cxn modelId="{524BB5ED-BA0B-4C0A-8936-700EEDE6D533}" type="presOf" srcId="{7EC9AC35-9417-4C22-A3BB-CF45F7792E99}" destId="{637193C1-27B0-41D2-8D04-0AF67E88C481}" srcOrd="0" destOrd="0" presId="urn:microsoft.com/office/officeart/2005/8/layout/list1"/>
    <dgm:cxn modelId="{C3724EC0-36D2-48EF-8B2F-2C87C6C8C6B1}" type="presParOf" srcId="{637193C1-27B0-41D2-8D04-0AF67E88C481}" destId="{8788D940-9025-4B48-A0D7-1EA554479741}" srcOrd="0" destOrd="0" presId="urn:microsoft.com/office/officeart/2005/8/layout/list1"/>
    <dgm:cxn modelId="{45721499-B5AC-494A-98B1-A5072598AC4B}" type="presParOf" srcId="{8788D940-9025-4B48-A0D7-1EA554479741}" destId="{5A5E7C51-EB97-4E50-BBF8-41D924D54C7C}" srcOrd="0" destOrd="0" presId="urn:microsoft.com/office/officeart/2005/8/layout/list1"/>
    <dgm:cxn modelId="{51BE0D40-D833-432F-9CD2-3D9E626D244B}" type="presParOf" srcId="{8788D940-9025-4B48-A0D7-1EA554479741}" destId="{0387393B-F6CD-45DA-8F6E-AFD0C7B2101C}" srcOrd="1" destOrd="0" presId="urn:microsoft.com/office/officeart/2005/8/layout/list1"/>
    <dgm:cxn modelId="{C07A2AF5-63FF-4B3F-824F-2E58CB639D1D}" type="presParOf" srcId="{637193C1-27B0-41D2-8D04-0AF67E88C481}" destId="{5E4B07A1-773D-4E2B-8DD6-53BAE12D4B54}" srcOrd="1" destOrd="0" presId="urn:microsoft.com/office/officeart/2005/8/layout/list1"/>
    <dgm:cxn modelId="{1364555C-E3BC-4545-BCE1-40F7C2809794}" type="presParOf" srcId="{637193C1-27B0-41D2-8D04-0AF67E88C481}" destId="{E89D97CC-AF42-410D-A547-19A67EEEA84F}" srcOrd="2" destOrd="0" presId="urn:microsoft.com/office/officeart/2005/8/layout/list1"/>
    <dgm:cxn modelId="{F595E2EF-A4D1-442D-8F65-E55224A3A982}" type="presParOf" srcId="{637193C1-27B0-41D2-8D04-0AF67E88C481}" destId="{7D67D30B-D056-41E2-B26F-2BA79C3C4BDC}" srcOrd="3" destOrd="0" presId="urn:microsoft.com/office/officeart/2005/8/layout/list1"/>
    <dgm:cxn modelId="{362CCE16-D434-467E-B68E-EBAB501446D8}" type="presParOf" srcId="{637193C1-27B0-41D2-8D04-0AF67E88C481}" destId="{BB82B4E0-EF63-4BFC-99E9-F27BC1C43DA4}" srcOrd="4" destOrd="0" presId="urn:microsoft.com/office/officeart/2005/8/layout/list1"/>
    <dgm:cxn modelId="{F338D2E3-0915-44B0-A62F-407427230C7A}" type="presParOf" srcId="{BB82B4E0-EF63-4BFC-99E9-F27BC1C43DA4}" destId="{F61EC7D8-CB5D-449C-9AA8-7ED95B793628}" srcOrd="0" destOrd="0" presId="urn:microsoft.com/office/officeart/2005/8/layout/list1"/>
    <dgm:cxn modelId="{68D6CD0E-32B2-456E-8130-F12CEE40951C}" type="presParOf" srcId="{BB82B4E0-EF63-4BFC-99E9-F27BC1C43DA4}" destId="{0641C2F3-9BFA-4EBA-AB10-CFE4A93A4985}" srcOrd="1" destOrd="0" presId="urn:microsoft.com/office/officeart/2005/8/layout/list1"/>
    <dgm:cxn modelId="{A6278FB8-A68D-44F1-9FD1-F7F18BEBDC71}" type="presParOf" srcId="{637193C1-27B0-41D2-8D04-0AF67E88C481}" destId="{8725B25B-0C24-4CC1-8E2B-774A59CAFDA4}" srcOrd="5" destOrd="0" presId="urn:microsoft.com/office/officeart/2005/8/layout/list1"/>
    <dgm:cxn modelId="{B552D1D4-B648-4BFC-9953-6D95960F9184}" type="presParOf" srcId="{637193C1-27B0-41D2-8D04-0AF67E88C481}" destId="{9D543E75-4E9A-4556-A56C-3E3D119A11B0}" srcOrd="6" destOrd="0" presId="urn:microsoft.com/office/officeart/2005/8/layout/list1"/>
    <dgm:cxn modelId="{3F55ED24-CD53-4E9A-9E31-FA87BD012CB2}" type="presParOf" srcId="{637193C1-27B0-41D2-8D04-0AF67E88C481}" destId="{45E09FA1-7664-4996-A207-78EA6CEF5745}" srcOrd="7" destOrd="0" presId="urn:microsoft.com/office/officeart/2005/8/layout/list1"/>
    <dgm:cxn modelId="{1F68D524-DB13-4531-8C8D-B49EEB86048C}" type="presParOf" srcId="{637193C1-27B0-41D2-8D04-0AF67E88C481}" destId="{6FC4135E-8E6B-4CC0-8FB1-A6DF7C5CA640}" srcOrd="8" destOrd="0" presId="urn:microsoft.com/office/officeart/2005/8/layout/list1"/>
    <dgm:cxn modelId="{EEB9A431-1582-4581-AE3F-EDB4828F6A4C}" type="presParOf" srcId="{6FC4135E-8E6B-4CC0-8FB1-A6DF7C5CA640}" destId="{4585C43B-B6FF-4DFA-809B-D89EEE829360}" srcOrd="0" destOrd="0" presId="urn:microsoft.com/office/officeart/2005/8/layout/list1"/>
    <dgm:cxn modelId="{6990FFFD-8D2C-4791-930F-FDD5277EE083}" type="presParOf" srcId="{6FC4135E-8E6B-4CC0-8FB1-A6DF7C5CA640}" destId="{3EC0B66D-E16E-43CA-91EE-6C3C0EAC89A4}" srcOrd="1" destOrd="0" presId="urn:microsoft.com/office/officeart/2005/8/layout/list1"/>
    <dgm:cxn modelId="{023F75E3-9357-4F37-98C7-4FC3C449AB14}" type="presParOf" srcId="{637193C1-27B0-41D2-8D04-0AF67E88C481}" destId="{E2757816-753E-4902-AF72-5054577ECF3A}" srcOrd="9" destOrd="0" presId="urn:microsoft.com/office/officeart/2005/8/layout/list1"/>
    <dgm:cxn modelId="{900A5AA1-11D7-404B-A612-CFCAA12C09DC}" type="presParOf" srcId="{637193C1-27B0-41D2-8D04-0AF67E88C481}" destId="{0B02A534-7A0C-470B-AF01-BA28834B120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C9AC35-9417-4C22-A3BB-CF45F7792E99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BD3FF4-E192-4875-A763-695BE8437C44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Оценка рыночной стоимости товара по спецификации к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гос.контракту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BA1A88-A0DE-41B2-B49D-D69FB3E8AD19}" type="parTrans" cxnId="{3783BB3E-CF7A-4F78-8DF2-F7FB6E9D54C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E94901-B19B-48EC-A086-A0A0EB5406A3}" type="sibTrans" cxnId="{3783BB3E-CF7A-4F78-8DF2-F7FB6E9D54C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24DB52-D005-43FE-92A9-8277CFE41AC8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Заявки Поставщика – не выполняется</a:t>
          </a:r>
        </a:p>
      </dgm:t>
    </dgm:pt>
    <dgm:pt modelId="{D5EE115A-4E4F-46A7-AE42-2A6959585786}" type="parTrans" cxnId="{5A73F6BF-BE16-483B-8257-5621994D3C9F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682507-DC2B-4C7C-A9F7-499BA81C0305}" type="sibTrans" cxnId="{5A73F6BF-BE16-483B-8257-5621994D3C9F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BD889D-24C9-47E0-B9CA-DFC2DFA2B0E4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Отчетности компании-Поставщика – бухгалтерская экспертиза</a:t>
          </a:r>
        </a:p>
      </dgm:t>
    </dgm:pt>
    <dgm:pt modelId="{8D40D001-3CE4-4F89-A2B5-4D5710E01D16}" type="parTrans" cxnId="{4E39E6A3-925E-4E09-BD3A-9053B0CCEDE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22FFCC-48C7-4188-AD5F-06CE587879F6}" type="sibTrans" cxnId="{4E39E6A3-925E-4E09-BD3A-9053B0CCEDE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179112-6617-4991-8255-0D536622DAAC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С целью установления рыночной стоимости </a:t>
          </a:r>
          <a:r>
            <a: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комплектующих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цены товара</a:t>
          </a:r>
        </a:p>
      </dgm:t>
    </dgm:pt>
    <dgm:pt modelId="{EC9E6128-61DE-4A4E-B620-3F0C92154A29}" type="parTrans" cxnId="{A2516A9A-24E2-4665-9578-CE7BDADC004A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B6006F-CB9B-441E-9AEB-9738C5F8A87B}" type="sibTrans" cxnId="{A2516A9A-24E2-4665-9578-CE7BDADC004A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E2D41E-D23F-4943-B9E3-B2FB46C21AB7}">
      <dgm:prSet custT="1"/>
      <dgm:spPr/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F53AF3-AED4-4340-A0F9-63E0D765437E}" type="parTrans" cxnId="{442C1080-344F-48B9-84B6-91155E36329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810A8C-0C12-4F26-967B-1655F1D6F797}" type="sibTrans" cxnId="{442C1080-344F-48B9-84B6-91155E36329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E86B70-A105-4667-84AA-DE1063A67E8E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С целью установить разницу между ценой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гос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контракта и себестоимостью (понесенными Поставщиком расходами). Прибыль предпринимателя вменяется </a:t>
          </a:r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в виде </a:t>
          </a:r>
          <a:r>
            <a:rPr lang="ru-RU" sz="14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ущерба</a:t>
          </a:r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53642B-994E-429E-AF88-89534561B264}" type="parTrans" cxnId="{401E0ADF-0099-4E3D-9C44-BFBB7312441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AD71EB-163E-4FF7-B790-4C4416B0EB72}" type="sibTrans" cxnId="{401E0ADF-0099-4E3D-9C44-BFBB7312441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58532D-EC48-43F3-A59C-7CDEF5F4162F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Как Поставщик распорядился своей прибылью с целью установления коррупционных связей между Поставщиком и Заказчиком</a:t>
          </a:r>
        </a:p>
      </dgm:t>
    </dgm:pt>
    <dgm:pt modelId="{E5DFD673-D9D4-4433-85DF-E1BEB2D555B9}" type="parTrans" cxnId="{95DFD324-1378-4587-A19C-9FF4035A642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E64C93-1D70-45F9-A35F-169827636BE8}" type="sibTrans" cxnId="{95DFD324-1378-4587-A19C-9FF4035A642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7193C1-27B0-41D2-8D04-0AF67E88C481}" type="pres">
      <dgm:prSet presAssocID="{7EC9AC35-9417-4C22-A3BB-CF45F7792E99}" presName="linear" presStyleCnt="0">
        <dgm:presLayoutVars>
          <dgm:dir/>
          <dgm:animLvl val="lvl"/>
          <dgm:resizeHandles val="exact"/>
        </dgm:presLayoutVars>
      </dgm:prSet>
      <dgm:spPr/>
    </dgm:pt>
    <dgm:pt modelId="{8788D940-9025-4B48-A0D7-1EA554479741}" type="pres">
      <dgm:prSet presAssocID="{EDBD3FF4-E192-4875-A763-695BE8437C44}" presName="parentLin" presStyleCnt="0"/>
      <dgm:spPr/>
    </dgm:pt>
    <dgm:pt modelId="{5A5E7C51-EB97-4E50-BBF8-41D924D54C7C}" type="pres">
      <dgm:prSet presAssocID="{EDBD3FF4-E192-4875-A763-695BE8437C44}" presName="parentLeftMargin" presStyleLbl="node1" presStyleIdx="0" presStyleCnt="3"/>
      <dgm:spPr/>
    </dgm:pt>
    <dgm:pt modelId="{0387393B-F6CD-45DA-8F6E-AFD0C7B2101C}" type="pres">
      <dgm:prSet presAssocID="{EDBD3FF4-E192-4875-A763-695BE8437C44}" presName="parentText" presStyleLbl="node1" presStyleIdx="0" presStyleCnt="3" custScaleX="101607" custScaleY="160143">
        <dgm:presLayoutVars>
          <dgm:chMax val="0"/>
          <dgm:bulletEnabled val="1"/>
        </dgm:presLayoutVars>
      </dgm:prSet>
      <dgm:spPr/>
    </dgm:pt>
    <dgm:pt modelId="{5E4B07A1-773D-4E2B-8DD6-53BAE12D4B54}" type="pres">
      <dgm:prSet presAssocID="{EDBD3FF4-E192-4875-A763-695BE8437C44}" presName="negativeSpace" presStyleCnt="0"/>
      <dgm:spPr/>
    </dgm:pt>
    <dgm:pt modelId="{E89D97CC-AF42-410D-A547-19A67EEEA84F}" type="pres">
      <dgm:prSet presAssocID="{EDBD3FF4-E192-4875-A763-695BE8437C44}" presName="childText" presStyleLbl="conFgAcc1" presStyleIdx="0" presStyleCnt="3">
        <dgm:presLayoutVars>
          <dgm:bulletEnabled val="1"/>
        </dgm:presLayoutVars>
      </dgm:prSet>
      <dgm:spPr/>
    </dgm:pt>
    <dgm:pt modelId="{7D67D30B-D056-41E2-B26F-2BA79C3C4BDC}" type="pres">
      <dgm:prSet presAssocID="{DDE94901-B19B-48EC-A086-A0A0EB5406A3}" presName="spaceBetweenRectangles" presStyleCnt="0"/>
      <dgm:spPr/>
    </dgm:pt>
    <dgm:pt modelId="{BB82B4E0-EF63-4BFC-99E9-F27BC1C43DA4}" type="pres">
      <dgm:prSet presAssocID="{AE24DB52-D005-43FE-92A9-8277CFE41AC8}" presName="parentLin" presStyleCnt="0"/>
      <dgm:spPr/>
    </dgm:pt>
    <dgm:pt modelId="{F61EC7D8-CB5D-449C-9AA8-7ED95B793628}" type="pres">
      <dgm:prSet presAssocID="{AE24DB52-D005-43FE-92A9-8277CFE41AC8}" presName="parentLeftMargin" presStyleLbl="node1" presStyleIdx="0" presStyleCnt="3"/>
      <dgm:spPr/>
    </dgm:pt>
    <dgm:pt modelId="{0641C2F3-9BFA-4EBA-AB10-CFE4A93A4985}" type="pres">
      <dgm:prSet presAssocID="{AE24DB52-D005-43FE-92A9-8277CFE41AC8}" presName="parentText" presStyleLbl="node1" presStyleIdx="1" presStyleCnt="3" custScaleX="99778" custScaleY="178980">
        <dgm:presLayoutVars>
          <dgm:chMax val="0"/>
          <dgm:bulletEnabled val="1"/>
        </dgm:presLayoutVars>
      </dgm:prSet>
      <dgm:spPr/>
    </dgm:pt>
    <dgm:pt modelId="{8725B25B-0C24-4CC1-8E2B-774A59CAFDA4}" type="pres">
      <dgm:prSet presAssocID="{AE24DB52-D005-43FE-92A9-8277CFE41AC8}" presName="negativeSpace" presStyleCnt="0"/>
      <dgm:spPr/>
    </dgm:pt>
    <dgm:pt modelId="{9D543E75-4E9A-4556-A56C-3E3D119A11B0}" type="pres">
      <dgm:prSet presAssocID="{AE24DB52-D005-43FE-92A9-8277CFE41AC8}" presName="childText" presStyleLbl="conFgAcc1" presStyleIdx="1" presStyleCnt="3">
        <dgm:presLayoutVars>
          <dgm:bulletEnabled val="1"/>
        </dgm:presLayoutVars>
      </dgm:prSet>
      <dgm:spPr/>
    </dgm:pt>
    <dgm:pt modelId="{45E09FA1-7664-4996-A207-78EA6CEF5745}" type="pres">
      <dgm:prSet presAssocID="{74682507-DC2B-4C7C-A9F7-499BA81C0305}" presName="spaceBetweenRectangles" presStyleCnt="0"/>
      <dgm:spPr/>
    </dgm:pt>
    <dgm:pt modelId="{6FC4135E-8E6B-4CC0-8FB1-A6DF7C5CA640}" type="pres">
      <dgm:prSet presAssocID="{FFBD889D-24C9-47E0-B9CA-DFC2DFA2B0E4}" presName="parentLin" presStyleCnt="0"/>
      <dgm:spPr/>
    </dgm:pt>
    <dgm:pt modelId="{4585C43B-B6FF-4DFA-809B-D89EEE829360}" type="pres">
      <dgm:prSet presAssocID="{FFBD889D-24C9-47E0-B9CA-DFC2DFA2B0E4}" presName="parentLeftMargin" presStyleLbl="node1" presStyleIdx="1" presStyleCnt="3"/>
      <dgm:spPr/>
    </dgm:pt>
    <dgm:pt modelId="{3EC0B66D-E16E-43CA-91EE-6C3C0EAC89A4}" type="pres">
      <dgm:prSet presAssocID="{FFBD889D-24C9-47E0-B9CA-DFC2DFA2B0E4}" presName="parentText" presStyleLbl="node1" presStyleIdx="2" presStyleCnt="3" custScaleY="155306">
        <dgm:presLayoutVars>
          <dgm:chMax val="0"/>
          <dgm:bulletEnabled val="1"/>
        </dgm:presLayoutVars>
      </dgm:prSet>
      <dgm:spPr/>
    </dgm:pt>
    <dgm:pt modelId="{E2757816-753E-4902-AF72-5054577ECF3A}" type="pres">
      <dgm:prSet presAssocID="{FFBD889D-24C9-47E0-B9CA-DFC2DFA2B0E4}" presName="negativeSpace" presStyleCnt="0"/>
      <dgm:spPr/>
    </dgm:pt>
    <dgm:pt modelId="{0B02A534-7A0C-470B-AF01-BA28834B1202}" type="pres">
      <dgm:prSet presAssocID="{FFBD889D-24C9-47E0-B9CA-DFC2DFA2B0E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5DFD324-1378-4587-A19C-9FF4035A6424}" srcId="{FFBD889D-24C9-47E0-B9CA-DFC2DFA2B0E4}" destId="{5658532D-EC48-43F3-A59C-7CDEF5F4162F}" srcOrd="1" destOrd="0" parTransId="{E5DFD673-D9D4-4433-85DF-E1BEB2D555B9}" sibTransId="{CAE64C93-1D70-45F9-A35F-169827636BE8}"/>
    <dgm:cxn modelId="{8656D12C-3C97-40EB-A6D1-E941630A724A}" type="presOf" srcId="{D1E86B70-A105-4667-84AA-DE1063A67E8E}" destId="{0B02A534-7A0C-470B-AF01-BA28834B1202}" srcOrd="0" destOrd="0" presId="urn:microsoft.com/office/officeart/2005/8/layout/list1"/>
    <dgm:cxn modelId="{3783BB3E-CF7A-4F78-8DF2-F7FB6E9D54CE}" srcId="{7EC9AC35-9417-4C22-A3BB-CF45F7792E99}" destId="{EDBD3FF4-E192-4875-A763-695BE8437C44}" srcOrd="0" destOrd="0" parTransId="{79BA1A88-A0DE-41B2-B49D-D69FB3E8AD19}" sibTransId="{DDE94901-B19B-48EC-A086-A0A0EB5406A3}"/>
    <dgm:cxn modelId="{B94C1866-9F4E-42DE-B76B-B825E01EB8F7}" type="presOf" srcId="{5EE2D41E-D23F-4943-B9E3-B2FB46C21AB7}" destId="{9D543E75-4E9A-4556-A56C-3E3D119A11B0}" srcOrd="0" destOrd="0" presId="urn:microsoft.com/office/officeart/2005/8/layout/list1"/>
    <dgm:cxn modelId="{3FF0AA6C-9299-4490-ACA3-D60E408FA7FB}" type="presOf" srcId="{DD179112-6617-4991-8255-0D536622DAAC}" destId="{E89D97CC-AF42-410D-A547-19A67EEEA84F}" srcOrd="0" destOrd="0" presId="urn:microsoft.com/office/officeart/2005/8/layout/list1"/>
    <dgm:cxn modelId="{442C1080-344F-48B9-84B6-91155E363293}" srcId="{AE24DB52-D005-43FE-92A9-8277CFE41AC8}" destId="{5EE2D41E-D23F-4943-B9E3-B2FB46C21AB7}" srcOrd="0" destOrd="0" parTransId="{5FF53AF3-AED4-4340-A0F9-63E0D765437E}" sibTransId="{E5810A8C-0C12-4F26-967B-1655F1D6F797}"/>
    <dgm:cxn modelId="{1FC2268A-41EE-4931-99B2-826D289E554F}" type="presOf" srcId="{EDBD3FF4-E192-4875-A763-695BE8437C44}" destId="{5A5E7C51-EB97-4E50-BBF8-41D924D54C7C}" srcOrd="0" destOrd="0" presId="urn:microsoft.com/office/officeart/2005/8/layout/list1"/>
    <dgm:cxn modelId="{A298068B-1D8F-4CD8-8E40-898635082B41}" type="presOf" srcId="{FFBD889D-24C9-47E0-B9CA-DFC2DFA2B0E4}" destId="{3EC0B66D-E16E-43CA-91EE-6C3C0EAC89A4}" srcOrd="1" destOrd="0" presId="urn:microsoft.com/office/officeart/2005/8/layout/list1"/>
    <dgm:cxn modelId="{4964D595-9164-41C9-A3DD-6B81CE2C5534}" type="presOf" srcId="{5658532D-EC48-43F3-A59C-7CDEF5F4162F}" destId="{0B02A534-7A0C-470B-AF01-BA28834B1202}" srcOrd="0" destOrd="1" presId="urn:microsoft.com/office/officeart/2005/8/layout/list1"/>
    <dgm:cxn modelId="{A2516A9A-24E2-4665-9578-CE7BDADC004A}" srcId="{EDBD3FF4-E192-4875-A763-695BE8437C44}" destId="{DD179112-6617-4991-8255-0D536622DAAC}" srcOrd="0" destOrd="0" parTransId="{EC9E6128-61DE-4A4E-B620-3F0C92154A29}" sibTransId="{86B6006F-CB9B-441E-9AEB-9738C5F8A87B}"/>
    <dgm:cxn modelId="{4E39E6A3-925E-4E09-BD3A-9053B0CCEDE5}" srcId="{7EC9AC35-9417-4C22-A3BB-CF45F7792E99}" destId="{FFBD889D-24C9-47E0-B9CA-DFC2DFA2B0E4}" srcOrd="2" destOrd="0" parTransId="{8D40D001-3CE4-4F89-A2B5-4D5710E01D16}" sibTransId="{2A22FFCC-48C7-4188-AD5F-06CE587879F6}"/>
    <dgm:cxn modelId="{51F95EAD-D7B3-4662-8D72-6EF5176A9905}" type="presOf" srcId="{AE24DB52-D005-43FE-92A9-8277CFE41AC8}" destId="{F61EC7D8-CB5D-449C-9AA8-7ED95B793628}" srcOrd="0" destOrd="0" presId="urn:microsoft.com/office/officeart/2005/8/layout/list1"/>
    <dgm:cxn modelId="{C6115FB8-DCC9-4552-AF95-31D19D3280C4}" type="presOf" srcId="{AE24DB52-D005-43FE-92A9-8277CFE41AC8}" destId="{0641C2F3-9BFA-4EBA-AB10-CFE4A93A4985}" srcOrd="1" destOrd="0" presId="urn:microsoft.com/office/officeart/2005/8/layout/list1"/>
    <dgm:cxn modelId="{68D203BF-DAD2-4B5F-A3D6-F71BA71C6489}" type="presOf" srcId="{EDBD3FF4-E192-4875-A763-695BE8437C44}" destId="{0387393B-F6CD-45DA-8F6E-AFD0C7B2101C}" srcOrd="1" destOrd="0" presId="urn:microsoft.com/office/officeart/2005/8/layout/list1"/>
    <dgm:cxn modelId="{5A73F6BF-BE16-483B-8257-5621994D3C9F}" srcId="{7EC9AC35-9417-4C22-A3BB-CF45F7792E99}" destId="{AE24DB52-D005-43FE-92A9-8277CFE41AC8}" srcOrd="1" destOrd="0" parTransId="{D5EE115A-4E4F-46A7-AE42-2A6959585786}" sibTransId="{74682507-DC2B-4C7C-A9F7-499BA81C0305}"/>
    <dgm:cxn modelId="{401E0ADF-0099-4E3D-9C44-BFBB7312441B}" srcId="{FFBD889D-24C9-47E0-B9CA-DFC2DFA2B0E4}" destId="{D1E86B70-A105-4667-84AA-DE1063A67E8E}" srcOrd="0" destOrd="0" parTransId="{1353642B-994E-429E-AF88-89534561B264}" sibTransId="{E9AD71EB-163E-4FF7-B790-4C4416B0EB72}"/>
    <dgm:cxn modelId="{5483DCE2-3C7C-4342-9798-7203BE1E30A2}" type="presOf" srcId="{FFBD889D-24C9-47E0-B9CA-DFC2DFA2B0E4}" destId="{4585C43B-B6FF-4DFA-809B-D89EEE829360}" srcOrd="0" destOrd="0" presId="urn:microsoft.com/office/officeart/2005/8/layout/list1"/>
    <dgm:cxn modelId="{524BB5ED-BA0B-4C0A-8936-700EEDE6D533}" type="presOf" srcId="{7EC9AC35-9417-4C22-A3BB-CF45F7792E99}" destId="{637193C1-27B0-41D2-8D04-0AF67E88C481}" srcOrd="0" destOrd="0" presId="urn:microsoft.com/office/officeart/2005/8/layout/list1"/>
    <dgm:cxn modelId="{C3724EC0-36D2-48EF-8B2F-2C87C6C8C6B1}" type="presParOf" srcId="{637193C1-27B0-41D2-8D04-0AF67E88C481}" destId="{8788D940-9025-4B48-A0D7-1EA554479741}" srcOrd="0" destOrd="0" presId="urn:microsoft.com/office/officeart/2005/8/layout/list1"/>
    <dgm:cxn modelId="{45721499-B5AC-494A-98B1-A5072598AC4B}" type="presParOf" srcId="{8788D940-9025-4B48-A0D7-1EA554479741}" destId="{5A5E7C51-EB97-4E50-BBF8-41D924D54C7C}" srcOrd="0" destOrd="0" presId="urn:microsoft.com/office/officeart/2005/8/layout/list1"/>
    <dgm:cxn modelId="{51BE0D40-D833-432F-9CD2-3D9E626D244B}" type="presParOf" srcId="{8788D940-9025-4B48-A0D7-1EA554479741}" destId="{0387393B-F6CD-45DA-8F6E-AFD0C7B2101C}" srcOrd="1" destOrd="0" presId="urn:microsoft.com/office/officeart/2005/8/layout/list1"/>
    <dgm:cxn modelId="{C07A2AF5-63FF-4B3F-824F-2E58CB639D1D}" type="presParOf" srcId="{637193C1-27B0-41D2-8D04-0AF67E88C481}" destId="{5E4B07A1-773D-4E2B-8DD6-53BAE12D4B54}" srcOrd="1" destOrd="0" presId="urn:microsoft.com/office/officeart/2005/8/layout/list1"/>
    <dgm:cxn modelId="{1364555C-E3BC-4545-BCE1-40F7C2809794}" type="presParOf" srcId="{637193C1-27B0-41D2-8D04-0AF67E88C481}" destId="{E89D97CC-AF42-410D-A547-19A67EEEA84F}" srcOrd="2" destOrd="0" presId="urn:microsoft.com/office/officeart/2005/8/layout/list1"/>
    <dgm:cxn modelId="{F595E2EF-A4D1-442D-8F65-E55224A3A982}" type="presParOf" srcId="{637193C1-27B0-41D2-8D04-0AF67E88C481}" destId="{7D67D30B-D056-41E2-B26F-2BA79C3C4BDC}" srcOrd="3" destOrd="0" presId="urn:microsoft.com/office/officeart/2005/8/layout/list1"/>
    <dgm:cxn modelId="{362CCE16-D434-467E-B68E-EBAB501446D8}" type="presParOf" srcId="{637193C1-27B0-41D2-8D04-0AF67E88C481}" destId="{BB82B4E0-EF63-4BFC-99E9-F27BC1C43DA4}" srcOrd="4" destOrd="0" presId="urn:microsoft.com/office/officeart/2005/8/layout/list1"/>
    <dgm:cxn modelId="{F338D2E3-0915-44B0-A62F-407427230C7A}" type="presParOf" srcId="{BB82B4E0-EF63-4BFC-99E9-F27BC1C43DA4}" destId="{F61EC7D8-CB5D-449C-9AA8-7ED95B793628}" srcOrd="0" destOrd="0" presId="urn:microsoft.com/office/officeart/2005/8/layout/list1"/>
    <dgm:cxn modelId="{68D6CD0E-32B2-456E-8130-F12CEE40951C}" type="presParOf" srcId="{BB82B4E0-EF63-4BFC-99E9-F27BC1C43DA4}" destId="{0641C2F3-9BFA-4EBA-AB10-CFE4A93A4985}" srcOrd="1" destOrd="0" presId="urn:microsoft.com/office/officeart/2005/8/layout/list1"/>
    <dgm:cxn modelId="{A6278FB8-A68D-44F1-9FD1-F7F18BEBDC71}" type="presParOf" srcId="{637193C1-27B0-41D2-8D04-0AF67E88C481}" destId="{8725B25B-0C24-4CC1-8E2B-774A59CAFDA4}" srcOrd="5" destOrd="0" presId="urn:microsoft.com/office/officeart/2005/8/layout/list1"/>
    <dgm:cxn modelId="{B552D1D4-B648-4BFC-9953-6D95960F9184}" type="presParOf" srcId="{637193C1-27B0-41D2-8D04-0AF67E88C481}" destId="{9D543E75-4E9A-4556-A56C-3E3D119A11B0}" srcOrd="6" destOrd="0" presId="urn:microsoft.com/office/officeart/2005/8/layout/list1"/>
    <dgm:cxn modelId="{3F55ED24-CD53-4E9A-9E31-FA87BD012CB2}" type="presParOf" srcId="{637193C1-27B0-41D2-8D04-0AF67E88C481}" destId="{45E09FA1-7664-4996-A207-78EA6CEF5745}" srcOrd="7" destOrd="0" presId="urn:microsoft.com/office/officeart/2005/8/layout/list1"/>
    <dgm:cxn modelId="{1F68D524-DB13-4531-8C8D-B49EEB86048C}" type="presParOf" srcId="{637193C1-27B0-41D2-8D04-0AF67E88C481}" destId="{6FC4135E-8E6B-4CC0-8FB1-A6DF7C5CA640}" srcOrd="8" destOrd="0" presId="urn:microsoft.com/office/officeart/2005/8/layout/list1"/>
    <dgm:cxn modelId="{EEB9A431-1582-4581-AE3F-EDB4828F6A4C}" type="presParOf" srcId="{6FC4135E-8E6B-4CC0-8FB1-A6DF7C5CA640}" destId="{4585C43B-B6FF-4DFA-809B-D89EEE829360}" srcOrd="0" destOrd="0" presId="urn:microsoft.com/office/officeart/2005/8/layout/list1"/>
    <dgm:cxn modelId="{6990FFFD-8D2C-4791-930F-FDD5277EE083}" type="presParOf" srcId="{6FC4135E-8E6B-4CC0-8FB1-A6DF7C5CA640}" destId="{3EC0B66D-E16E-43CA-91EE-6C3C0EAC89A4}" srcOrd="1" destOrd="0" presId="urn:microsoft.com/office/officeart/2005/8/layout/list1"/>
    <dgm:cxn modelId="{023F75E3-9357-4F37-98C7-4FC3C449AB14}" type="presParOf" srcId="{637193C1-27B0-41D2-8D04-0AF67E88C481}" destId="{E2757816-753E-4902-AF72-5054577ECF3A}" srcOrd="9" destOrd="0" presId="urn:microsoft.com/office/officeart/2005/8/layout/list1"/>
    <dgm:cxn modelId="{900A5AA1-11D7-404B-A612-CFCAA12C09DC}" type="presParOf" srcId="{637193C1-27B0-41D2-8D04-0AF67E88C481}" destId="{0B02A534-7A0C-470B-AF01-BA28834B120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F7CB9-BF8F-4B5A-9A2D-7E8FD18FF96E}">
      <dsp:nvSpPr>
        <dsp:cNvPr id="0" name=""/>
        <dsp:cNvSpPr/>
      </dsp:nvSpPr>
      <dsp:spPr>
        <a:xfrm>
          <a:off x="2663950" y="884"/>
          <a:ext cx="1693683" cy="1100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Товароведческие экспертизы</a:t>
          </a:r>
        </a:p>
      </dsp:txBody>
      <dsp:txXfrm>
        <a:off x="2717691" y="54625"/>
        <a:ext cx="1586201" cy="993412"/>
      </dsp:txXfrm>
    </dsp:sp>
    <dsp:sp modelId="{B1279946-ABEA-4AFF-A37B-C485C5EDD6FF}">
      <dsp:nvSpPr>
        <dsp:cNvPr id="0" name=""/>
        <dsp:cNvSpPr/>
      </dsp:nvSpPr>
      <dsp:spPr>
        <a:xfrm>
          <a:off x="1311768" y="551331"/>
          <a:ext cx="4398047" cy="4398047"/>
        </a:xfrm>
        <a:custGeom>
          <a:avLst/>
          <a:gdLst/>
          <a:ahLst/>
          <a:cxnLst/>
          <a:rect l="0" t="0" r="0" b="0"/>
          <a:pathLst>
            <a:path>
              <a:moveTo>
                <a:pt x="3057494" y="174490"/>
              </a:moveTo>
              <a:arcTo wR="2199023" hR="2199023" stAng="17578716" swAng="196098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07EB1E-58BB-46B1-A98D-C43A0895352A}">
      <dsp:nvSpPr>
        <dsp:cNvPr id="0" name=""/>
        <dsp:cNvSpPr/>
      </dsp:nvSpPr>
      <dsp:spPr>
        <a:xfrm>
          <a:off x="4755346" y="1520372"/>
          <a:ext cx="1693683" cy="1100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Общая теория судебной экспертизы</a:t>
          </a:r>
        </a:p>
      </dsp:txBody>
      <dsp:txXfrm>
        <a:off x="4809087" y="1574113"/>
        <a:ext cx="1586201" cy="993412"/>
      </dsp:txXfrm>
    </dsp:sp>
    <dsp:sp modelId="{6FEF6B0F-8D56-4FA6-AD3B-7A86609E56C7}">
      <dsp:nvSpPr>
        <dsp:cNvPr id="0" name=""/>
        <dsp:cNvSpPr/>
      </dsp:nvSpPr>
      <dsp:spPr>
        <a:xfrm>
          <a:off x="1311768" y="551331"/>
          <a:ext cx="4398047" cy="4398047"/>
        </a:xfrm>
        <a:custGeom>
          <a:avLst/>
          <a:gdLst/>
          <a:ahLst/>
          <a:cxnLst/>
          <a:rect l="0" t="0" r="0" b="0"/>
          <a:pathLst>
            <a:path>
              <a:moveTo>
                <a:pt x="4395036" y="2083989"/>
              </a:moveTo>
              <a:arcTo wR="2199023" hR="2199023" stAng="21420084" swAng="219587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1A3B37-E4B8-499E-9409-D3AF1BC0EC1D}">
      <dsp:nvSpPr>
        <dsp:cNvPr id="0" name=""/>
        <dsp:cNvSpPr/>
      </dsp:nvSpPr>
      <dsp:spPr>
        <a:xfrm>
          <a:off x="3956504" y="3978955"/>
          <a:ext cx="1693683" cy="1100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Экспертная  практика</a:t>
          </a:r>
        </a:p>
      </dsp:txBody>
      <dsp:txXfrm>
        <a:off x="4010245" y="4032696"/>
        <a:ext cx="1586201" cy="993412"/>
      </dsp:txXfrm>
    </dsp:sp>
    <dsp:sp modelId="{5F0CF0ED-BA48-4C11-933B-47A33E22FD7D}">
      <dsp:nvSpPr>
        <dsp:cNvPr id="0" name=""/>
        <dsp:cNvSpPr/>
      </dsp:nvSpPr>
      <dsp:spPr>
        <a:xfrm>
          <a:off x="1311768" y="551331"/>
          <a:ext cx="4398047" cy="4398047"/>
        </a:xfrm>
        <a:custGeom>
          <a:avLst/>
          <a:gdLst/>
          <a:ahLst/>
          <a:cxnLst/>
          <a:rect l="0" t="0" r="0" b="0"/>
          <a:pathLst>
            <a:path>
              <a:moveTo>
                <a:pt x="2636002" y="4354192"/>
              </a:moveTo>
              <a:arcTo wR="2199023" hR="2199023" stAng="4712290" swAng="137542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E6E8AC-75E9-4B02-8D1F-469900BE6F3B}">
      <dsp:nvSpPr>
        <dsp:cNvPr id="0" name=""/>
        <dsp:cNvSpPr/>
      </dsp:nvSpPr>
      <dsp:spPr>
        <a:xfrm>
          <a:off x="1371397" y="3978955"/>
          <a:ext cx="1693683" cy="1100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Строительно-технические экспертизы</a:t>
          </a:r>
        </a:p>
      </dsp:txBody>
      <dsp:txXfrm>
        <a:off x="1425138" y="4032696"/>
        <a:ext cx="1586201" cy="993412"/>
      </dsp:txXfrm>
    </dsp:sp>
    <dsp:sp modelId="{5EC0D2B2-135F-45CB-9CA1-8A1598C43E6D}">
      <dsp:nvSpPr>
        <dsp:cNvPr id="0" name=""/>
        <dsp:cNvSpPr/>
      </dsp:nvSpPr>
      <dsp:spPr>
        <a:xfrm>
          <a:off x="1311768" y="551331"/>
          <a:ext cx="4398047" cy="4398047"/>
        </a:xfrm>
        <a:custGeom>
          <a:avLst/>
          <a:gdLst/>
          <a:ahLst/>
          <a:cxnLst/>
          <a:rect l="0" t="0" r="0" b="0"/>
          <a:pathLst>
            <a:path>
              <a:moveTo>
                <a:pt x="367397" y="3415924"/>
              </a:moveTo>
              <a:arcTo wR="2199023" hR="2199023" stAng="8784037" swAng="219587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04E65D-EA43-45DF-B847-E960B7988512}">
      <dsp:nvSpPr>
        <dsp:cNvPr id="0" name=""/>
        <dsp:cNvSpPr/>
      </dsp:nvSpPr>
      <dsp:spPr>
        <a:xfrm>
          <a:off x="572555" y="1520372"/>
          <a:ext cx="1693683" cy="1100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Финансово-экономические экспертизы</a:t>
          </a:r>
        </a:p>
      </dsp:txBody>
      <dsp:txXfrm>
        <a:off x="626296" y="1574113"/>
        <a:ext cx="1586201" cy="993412"/>
      </dsp:txXfrm>
    </dsp:sp>
    <dsp:sp modelId="{7EEDDA56-5315-412B-9E08-7DFDB7E10E82}">
      <dsp:nvSpPr>
        <dsp:cNvPr id="0" name=""/>
        <dsp:cNvSpPr/>
      </dsp:nvSpPr>
      <dsp:spPr>
        <a:xfrm>
          <a:off x="1311768" y="551331"/>
          <a:ext cx="4398047" cy="4398047"/>
        </a:xfrm>
        <a:custGeom>
          <a:avLst/>
          <a:gdLst/>
          <a:ahLst/>
          <a:cxnLst/>
          <a:rect l="0" t="0" r="0" b="0"/>
          <a:pathLst>
            <a:path>
              <a:moveTo>
                <a:pt x="383242" y="958602"/>
              </a:moveTo>
              <a:arcTo wR="2199023" hR="2199023" stAng="12860297" swAng="196098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D97CC-AF42-410D-A547-19A67EEEA84F}">
      <dsp:nvSpPr>
        <dsp:cNvPr id="0" name=""/>
        <dsp:cNvSpPr/>
      </dsp:nvSpPr>
      <dsp:spPr>
        <a:xfrm>
          <a:off x="0" y="340255"/>
          <a:ext cx="5493799" cy="642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26380" tIns="166624" rIns="42638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 целью установления соответствия номенклатуры, количества, качества</a:t>
          </a:r>
        </a:p>
      </dsp:txBody>
      <dsp:txXfrm>
        <a:off x="0" y="340255"/>
        <a:ext cx="5493799" cy="642600"/>
      </dsp:txXfrm>
    </dsp:sp>
    <dsp:sp modelId="{0387393B-F6CD-45DA-8F6E-AFD0C7B2101C}">
      <dsp:nvSpPr>
        <dsp:cNvPr id="0" name=""/>
        <dsp:cNvSpPr/>
      </dsp:nvSpPr>
      <dsp:spPr>
        <a:xfrm>
          <a:off x="274689" y="80142"/>
          <a:ext cx="3907459" cy="3781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5357" tIns="0" rIns="14535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Поставленного </a:t>
          </a:r>
          <a:r>
            <a:rPr lang="ru-RU" sz="14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товара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– товароведческая экспертиза</a:t>
          </a:r>
        </a:p>
      </dsp:txBody>
      <dsp:txXfrm>
        <a:off x="293151" y="98604"/>
        <a:ext cx="3870535" cy="341269"/>
      </dsp:txXfrm>
    </dsp:sp>
    <dsp:sp modelId="{9D543E75-4E9A-4556-A56C-3E3D119A11B0}">
      <dsp:nvSpPr>
        <dsp:cNvPr id="0" name=""/>
        <dsp:cNvSpPr/>
      </dsp:nvSpPr>
      <dsp:spPr>
        <a:xfrm>
          <a:off x="0" y="1330655"/>
          <a:ext cx="5493799" cy="642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26380" tIns="166624" rIns="42638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 целью установления какую ПРИБЫЛЬ планировал получить Поставщик по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гос.контракту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0" y="1330655"/>
        <a:ext cx="5493799" cy="642600"/>
      </dsp:txXfrm>
    </dsp:sp>
    <dsp:sp modelId="{0641C2F3-9BFA-4EBA-AB10-CFE4A93A4985}">
      <dsp:nvSpPr>
        <dsp:cNvPr id="0" name=""/>
        <dsp:cNvSpPr/>
      </dsp:nvSpPr>
      <dsp:spPr>
        <a:xfrm>
          <a:off x="274689" y="1026055"/>
          <a:ext cx="3837121" cy="4226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5357" tIns="0" rIns="14535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Заявки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Поставщика – финансово-экономическая экспертиза</a:t>
          </a:r>
        </a:p>
      </dsp:txBody>
      <dsp:txXfrm>
        <a:off x="295322" y="1046688"/>
        <a:ext cx="3795855" cy="381413"/>
      </dsp:txXfrm>
    </dsp:sp>
    <dsp:sp modelId="{0B02A534-7A0C-470B-AF01-BA28834B1202}">
      <dsp:nvSpPr>
        <dsp:cNvPr id="0" name=""/>
        <dsp:cNvSpPr/>
      </dsp:nvSpPr>
      <dsp:spPr>
        <a:xfrm>
          <a:off x="0" y="2265145"/>
          <a:ext cx="5493799" cy="123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26380" tIns="166624" rIns="42638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 целью установить какую фактическую прибыль получил Поставщик по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гос.контракту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Как Поставщик распорядился своей прибылью с целью установления коррупционных связей между поставщиком и Заказчиком</a:t>
          </a:r>
        </a:p>
      </dsp:txBody>
      <dsp:txXfrm>
        <a:off x="0" y="2265145"/>
        <a:ext cx="5493799" cy="1234800"/>
      </dsp:txXfrm>
    </dsp:sp>
    <dsp:sp modelId="{3EC0B66D-E16E-43CA-91EE-6C3C0EAC89A4}">
      <dsp:nvSpPr>
        <dsp:cNvPr id="0" name=""/>
        <dsp:cNvSpPr/>
      </dsp:nvSpPr>
      <dsp:spPr>
        <a:xfrm>
          <a:off x="274689" y="2016455"/>
          <a:ext cx="3845659" cy="3667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5357" tIns="0" rIns="14535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Отчетности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компании-Поставщика – бухгалтерская экспертиза</a:t>
          </a:r>
        </a:p>
      </dsp:txBody>
      <dsp:txXfrm>
        <a:off x="292593" y="2034359"/>
        <a:ext cx="3809851" cy="3309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D97CC-AF42-410D-A547-19A67EEEA84F}">
      <dsp:nvSpPr>
        <dsp:cNvPr id="0" name=""/>
        <dsp:cNvSpPr/>
      </dsp:nvSpPr>
      <dsp:spPr>
        <a:xfrm>
          <a:off x="0" y="363683"/>
          <a:ext cx="5493799" cy="677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26380" tIns="208280" rIns="42638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 целью установления рыночной стоимости </a:t>
          </a:r>
          <a:r>
            <a:rPr lang="ru-RU" sz="14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комплектующих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цены товара</a:t>
          </a:r>
        </a:p>
      </dsp:txBody>
      <dsp:txXfrm>
        <a:off x="0" y="363683"/>
        <a:ext cx="5493799" cy="677250"/>
      </dsp:txXfrm>
    </dsp:sp>
    <dsp:sp modelId="{0387393B-F6CD-45DA-8F6E-AFD0C7B2101C}">
      <dsp:nvSpPr>
        <dsp:cNvPr id="0" name=""/>
        <dsp:cNvSpPr/>
      </dsp:nvSpPr>
      <dsp:spPr>
        <a:xfrm>
          <a:off x="274689" y="38541"/>
          <a:ext cx="3907459" cy="472742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5357" tIns="0" rIns="14535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Оценка рыночной стоимости товара по спецификации к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гос.контракту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766" y="61618"/>
        <a:ext cx="3861305" cy="426588"/>
      </dsp:txXfrm>
    </dsp:sp>
    <dsp:sp modelId="{9D543E75-4E9A-4556-A56C-3E3D119A11B0}">
      <dsp:nvSpPr>
        <dsp:cNvPr id="0" name=""/>
        <dsp:cNvSpPr/>
      </dsp:nvSpPr>
      <dsp:spPr>
        <a:xfrm>
          <a:off x="0" y="1475682"/>
          <a:ext cx="5493799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26380" tIns="208280" rIns="42638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475682"/>
        <a:ext cx="5493799" cy="252000"/>
      </dsp:txXfrm>
    </dsp:sp>
    <dsp:sp modelId="{0641C2F3-9BFA-4EBA-AB10-CFE4A93A4985}">
      <dsp:nvSpPr>
        <dsp:cNvPr id="0" name=""/>
        <dsp:cNvSpPr/>
      </dsp:nvSpPr>
      <dsp:spPr>
        <a:xfrm>
          <a:off x="274689" y="1094933"/>
          <a:ext cx="3837121" cy="528348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5357" tIns="0" rIns="14535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Заявки Поставщика – не выполняется</a:t>
          </a:r>
        </a:p>
      </dsp:txBody>
      <dsp:txXfrm>
        <a:off x="300481" y="1120725"/>
        <a:ext cx="3785537" cy="476764"/>
      </dsp:txXfrm>
    </dsp:sp>
    <dsp:sp modelId="{0B02A534-7A0C-470B-AF01-BA28834B1202}">
      <dsp:nvSpPr>
        <dsp:cNvPr id="0" name=""/>
        <dsp:cNvSpPr/>
      </dsp:nvSpPr>
      <dsp:spPr>
        <a:xfrm>
          <a:off x="0" y="2092546"/>
          <a:ext cx="5493799" cy="144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26380" tIns="208280" rIns="42638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 целью установить разницу между ценой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гос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контракта и себестоимостью (понесенными Поставщиком расходами). Прибыль предпринимателя вменяется </a:t>
          </a: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в виде </a:t>
          </a:r>
          <a:r>
            <a:rPr lang="ru-RU" sz="1400" kern="12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ущерба</a:t>
          </a: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Как Поставщик распорядился своей прибылью с целью установления коррупционных связей между Поставщиком и Заказчиком</a:t>
          </a:r>
        </a:p>
      </dsp:txBody>
      <dsp:txXfrm>
        <a:off x="0" y="2092546"/>
        <a:ext cx="5493799" cy="1449000"/>
      </dsp:txXfrm>
    </dsp:sp>
    <dsp:sp modelId="{3EC0B66D-E16E-43CA-91EE-6C3C0EAC89A4}">
      <dsp:nvSpPr>
        <dsp:cNvPr id="0" name=""/>
        <dsp:cNvSpPr/>
      </dsp:nvSpPr>
      <dsp:spPr>
        <a:xfrm>
          <a:off x="274689" y="1781682"/>
          <a:ext cx="3845659" cy="458463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5357" tIns="0" rIns="14535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Отчетности компании-Поставщика – бухгалтерская экспертиза</a:t>
          </a:r>
        </a:p>
      </dsp:txBody>
      <dsp:txXfrm>
        <a:off x="297069" y="1804062"/>
        <a:ext cx="3800899" cy="413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597FD-3C96-4B4F-8212-21C70F9E4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CD569C-0044-4422-9520-26ED5BEA1B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B6BEA6-A36F-4B43-BA02-4E2DC306D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EB18-3333-47EF-A9B3-868BB85C2DAA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4C0565-83BB-45B1-9735-E4C7588D5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C548E3-C603-41B4-B711-789577495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029E-2902-463E-871A-BBAA20D85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45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29A90-71EB-4FC9-8381-249CB4BED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C765A1-7576-4093-945F-349034290C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D138F1-B79A-4CBF-B01B-50829A2FC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EB18-3333-47EF-A9B3-868BB85C2DAA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99C7DB-E513-4292-A720-FB990B76A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FB845A-28EB-4B9F-ACF8-3EE503DBC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029E-2902-463E-871A-BBAA20D85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443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294EF42-1808-4441-AA5B-50FF68CFD6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918376-7A72-488E-A595-0AF93D57D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BBEE80-0716-4228-96AE-D56210112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EB18-3333-47EF-A9B3-868BB85C2DAA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8EBE5C-B2A6-4AE2-A073-3179C4114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FB6FA1-86E3-4524-BF7C-01025309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029E-2902-463E-871A-BBAA20D85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869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0B1A99-1BE7-4693-882A-B895C0324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3CDE7C-25A3-4AF1-A474-F9DEA76C5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231690-6FCD-4E2F-9954-4E2F04B1E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EB18-3333-47EF-A9B3-868BB85C2DAA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6AE100-AACF-4915-B534-B792B96F7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D84EAA-AF93-4E8E-B730-D3C1E1D33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029E-2902-463E-871A-BBAA20D85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00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3318B-26F2-48AE-9794-0F392BDB3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2BCDFA-8D00-4AE2-B41B-519A95F19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FC9C90-9F11-40FE-A72B-26F5233D0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EB18-3333-47EF-A9B3-868BB85C2DAA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7DABE-57D8-4E0B-B0EC-BF5C754CA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D67622-0A48-47B2-89E8-6D3A2B14F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029E-2902-463E-871A-BBAA20D85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396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490AB0-B1EA-4F2A-9FDB-AB40E5F6F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CA703A-FA1C-46FA-AC12-D1C78A3487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887314-50BE-43FD-8130-A37AFAE58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0A8698-A8C3-46E8-87B4-DE43315BD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EB18-3333-47EF-A9B3-868BB85C2DAA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9CF9E1-A69A-4E96-93E0-2D585A3D3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7A96DF-8B4F-4275-BD61-D2CA11787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029E-2902-463E-871A-BBAA20D85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811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624E05-77B7-49EA-A4C1-409CD48C6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584ED9-37EF-4136-905D-9C6DD8522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F2DAAA-FE6F-40D0-97C2-5A94F54E6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57F9A0A-D109-492E-B78B-A84CB1590D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22CDDDD-92BB-4373-8D52-FBDEECCE14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33D163C-F67E-4C06-B529-DD0E9F9AD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EB18-3333-47EF-A9B3-868BB85C2DAA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D65A5E4-D591-4613-9C8E-FF0F156AB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8F1B5C1-6EE8-4EBB-BC7C-232F21DEF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029E-2902-463E-871A-BBAA20D85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98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704423-83BA-4720-B8F3-15EA28A88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91E34E-2C12-4672-80CC-F77754C70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EB18-3333-47EF-A9B3-868BB85C2DAA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B6C5751-0F8C-484C-8218-C9241CD12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7D2122-6D37-429A-910B-307442133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029E-2902-463E-871A-BBAA20D85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146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1375FF6-F307-4C87-BC02-8857B6F13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EB18-3333-47EF-A9B3-868BB85C2DAA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53DD4B-CCB1-4981-9CD7-B96FEAFCD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0A5990-52D8-4EB2-B71B-639F0A038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029E-2902-463E-871A-BBAA20D85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940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C3C00-2947-4612-9CC2-57CE4ABBD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BAF7E-5255-44AA-A4B8-8C3030F78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6C1DE9-7D6F-4DC3-B850-628038516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646651-3BDB-44BD-B570-367D54F29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EB18-3333-47EF-A9B3-868BB85C2DAA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DCC9BB-9A8C-430E-8C84-61ABE2256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28161B-9BB7-4338-BF1A-BD600673A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029E-2902-463E-871A-BBAA20D85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026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E01152-36F2-49AF-A44C-686319837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60DE64A-46D0-49B4-A937-EF56A6E661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429A31-61B5-46F9-84F0-5F2182906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EE2299-6CBD-453F-8593-3857C2A03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EB18-3333-47EF-A9B3-868BB85C2DAA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14C84C-259D-4DCA-8ADC-3FDD96349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9E50E3-BA49-4F01-BA76-B3D45CA6D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029E-2902-463E-871A-BBAA20D85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42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BE9B56-A525-447B-82AD-19FC77659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D9F800-9169-4D5D-B6FC-741DFEF73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AB64CA-F309-4F16-9652-65856A43F1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2EB18-3333-47EF-A9B3-868BB85C2DAA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48769E-FB8C-4D05-9910-F2645B09C5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120A08-EC48-4E97-8358-7F1ECA92A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3029E-2902-463E-871A-BBAA20D85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23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document/cons_doc_LAW_327657/0a4e0bf6685f46b4e8ec3cede7b1f6cef3959e55/#dst1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84BE6B-E55E-4488-A26E-24172CDD3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9835" y="1829812"/>
            <a:ext cx="9144000" cy="238760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Назначение и производство экспертиз по уголовным делам о мошенничестве в сфере закупок товаров, работ, услуг для обеспечения государственных и муниципальных нужд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2960DF-F8E7-4166-944A-96325331D5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65827" y="1488282"/>
            <a:ext cx="3212984" cy="1655762"/>
          </a:xfrm>
        </p:spPr>
        <p:txBody>
          <a:bodyPr/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ВЫПУСКНАЯ КВАЛИФИКАЦИОННАЯ РАБОТА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48AD9F-82FF-43E9-B3C1-BBF04A7B3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3970" cy="17837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075923-AFCF-440E-A7EB-1A0D3BC96DF8}"/>
              </a:ext>
            </a:extLst>
          </p:cNvPr>
          <p:cNvSpPr txBox="1"/>
          <p:nvPr/>
        </p:nvSpPr>
        <p:spPr>
          <a:xfrm>
            <a:off x="2046399" y="165790"/>
            <a:ext cx="84791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 науки и высшего образования Российской Федерации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</a:t>
            </a:r>
          </a:p>
          <a:p>
            <a:pPr algn="ctr"/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высшего образования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83B07B-3BEE-4397-82E8-A9361DBD84FC}"/>
              </a:ext>
            </a:extLst>
          </p:cNvPr>
          <p:cNvSpPr txBox="1"/>
          <p:nvPr/>
        </p:nvSpPr>
        <p:spPr>
          <a:xfrm>
            <a:off x="2046399" y="937697"/>
            <a:ext cx="8479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экономический университет  имени Г. В. Плеханова</a:t>
            </a:r>
          </a:p>
        </p:txBody>
      </p:sp>
      <p:sp>
        <p:nvSpPr>
          <p:cNvPr id="9" name="Shape 85">
            <a:extLst>
              <a:ext uri="{FF2B5EF4-FFF2-40B4-BE49-F238E27FC236}">
                <a16:creationId xmlns:a16="http://schemas.microsoft.com/office/drawing/2014/main" id="{F73A43FD-59A8-48A4-98EF-6B37D410AC30}"/>
              </a:ext>
            </a:extLst>
          </p:cNvPr>
          <p:cNvSpPr txBox="1"/>
          <p:nvPr/>
        </p:nvSpPr>
        <p:spPr>
          <a:xfrm>
            <a:off x="6325776" y="4383886"/>
            <a:ext cx="5775877" cy="15992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b="1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Выполнил</a:t>
            </a:r>
            <a:r>
              <a:rPr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:</a:t>
            </a:r>
          </a:p>
          <a:p>
            <a:pPr algn="just">
              <a:buNone/>
            </a:pPr>
            <a:r>
              <a:rPr lang="ru-RU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С</a:t>
            </a:r>
            <a:r>
              <a:rPr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тудент</a:t>
            </a:r>
            <a:r>
              <a:rPr lang="ru-RU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Вишневская Ирина Александровна</a:t>
            </a:r>
            <a:endParaRPr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Группа 15.07В-ЮС1/19м очно-заочной формы обучения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b="1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Научный</a:t>
            </a:r>
            <a:r>
              <a:rPr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руководитель</a:t>
            </a:r>
            <a:r>
              <a:rPr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:</a:t>
            </a:r>
          </a:p>
          <a:p>
            <a:pPr algn="just">
              <a:buNone/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д.ю.н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., профессор Крюкова Нина Ивановна</a:t>
            </a:r>
            <a:endParaRPr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4CE46BB1-8C70-44A6-9588-6968F17F7F20}"/>
              </a:ext>
            </a:extLst>
          </p:cNvPr>
          <p:cNvSpPr txBox="1">
            <a:spLocks/>
          </p:cNvSpPr>
          <p:nvPr/>
        </p:nvSpPr>
        <p:spPr>
          <a:xfrm>
            <a:off x="4679493" y="6321674"/>
            <a:ext cx="3212984" cy="511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Москва, 2022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007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49BDF-A585-4FC1-BD62-B2A107247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 исследования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35EE5849-DC28-47BF-98FA-D57083413D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5" r="6502"/>
          <a:stretch/>
        </p:blipFill>
        <p:spPr>
          <a:xfrm>
            <a:off x="6736359" y="2287939"/>
            <a:ext cx="4885888" cy="3220839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41FBD6-7949-4216-BAE2-8A2D2417D4C4}"/>
              </a:ext>
            </a:extLst>
          </p:cNvPr>
          <p:cNvSpPr txBox="1"/>
          <p:nvPr/>
        </p:nvSpPr>
        <p:spPr>
          <a:xfrm>
            <a:off x="773885" y="1497702"/>
            <a:ext cx="568563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269875"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уголовной ответственности приводят нарушения закона связанные с: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неисполнением норм закона с корыстными целями, т.е. когда в действиях должностных лиц гос. заказчика выявлены корыстные мотивы, а организации-заказчику причинен крупный ущерб;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дачей взятки должностному лицу организации-заказчика;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получением взятки должностным лицом организации-заказчика;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шантажом и провокацией взятки, когда должностному лицу взятка дается без его содействия, то есть преступники подставляют человека с целью его дальнейшего шантажа (ст.285.1 УК РФ). 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0280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725169A-8A38-4E37-BC82-962D060B9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 исследования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095FF1-51BE-412C-B02B-685907A4098A}"/>
              </a:ext>
            </a:extLst>
          </p:cNvPr>
          <p:cNvSpPr txBox="1"/>
          <p:nvPr/>
        </p:nvSpPr>
        <p:spPr>
          <a:xfrm>
            <a:off x="905312" y="1396658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Поводом для возбуждения уголовных дел являются: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B829033-44E7-4509-85AF-FC7A18045C13}"/>
              </a:ext>
            </a:extLst>
          </p:cNvPr>
          <p:cNvSpPr/>
          <p:nvPr/>
        </p:nvSpPr>
        <p:spPr>
          <a:xfrm>
            <a:off x="1317072" y="1879134"/>
            <a:ext cx="3838008" cy="918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еисполнение или задержка исполнения гос. контракта</a:t>
            </a:r>
            <a:endParaRPr lang="ru-RU" dirty="0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ACD73A65-9344-4A8D-AE94-97C44120A8AA}"/>
              </a:ext>
            </a:extLst>
          </p:cNvPr>
          <p:cNvSpPr/>
          <p:nvPr/>
        </p:nvSpPr>
        <p:spPr>
          <a:xfrm>
            <a:off x="5155080" y="2125838"/>
            <a:ext cx="1725394" cy="44276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62421AA-0FD3-4927-8089-926C6DC236AB}"/>
              </a:ext>
            </a:extLst>
          </p:cNvPr>
          <p:cNvSpPr/>
          <p:nvPr/>
        </p:nvSpPr>
        <p:spPr>
          <a:xfrm>
            <a:off x="6880473" y="2850721"/>
            <a:ext cx="4381083" cy="91838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Прослеживается сговор исполнителя с должностным лицом, подписавшим акты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4D8359-0994-4794-BAD9-78B470E0822A}"/>
              </a:ext>
            </a:extLst>
          </p:cNvPr>
          <p:cNvSpPr/>
          <p:nvPr/>
        </p:nvSpPr>
        <p:spPr>
          <a:xfrm>
            <a:off x="1286165" y="2931817"/>
            <a:ext cx="3899821" cy="11758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подписание с заказчиком документов, подтверждающих исполнение работ при неполном или ненадлежащем их исполнении</a:t>
            </a:r>
            <a:endParaRPr lang="ru-RU" dirty="0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F3F68046-4690-460A-ACBC-1C5D6EE74759}"/>
              </a:ext>
            </a:extLst>
          </p:cNvPr>
          <p:cNvSpPr/>
          <p:nvPr/>
        </p:nvSpPr>
        <p:spPr>
          <a:xfrm>
            <a:off x="5216891" y="3243635"/>
            <a:ext cx="1663582" cy="44276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94C0799-BE66-4272-8A01-5870CAC6D26C}"/>
              </a:ext>
            </a:extLst>
          </p:cNvPr>
          <p:cNvSpPr/>
          <p:nvPr/>
        </p:nvSpPr>
        <p:spPr>
          <a:xfrm>
            <a:off x="6880473" y="1726135"/>
            <a:ext cx="4381082" cy="91838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Умысел направлен на хищение аванса</a:t>
            </a:r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158012A-659A-497B-B00C-347731866147}"/>
              </a:ext>
            </a:extLst>
          </p:cNvPr>
          <p:cNvSpPr/>
          <p:nvPr/>
        </p:nvSpPr>
        <p:spPr>
          <a:xfrm>
            <a:off x="1286165" y="4176770"/>
            <a:ext cx="3899821" cy="10030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Выявление поставленного товара/работы/услуги</a:t>
            </a:r>
          </a:p>
          <a:p>
            <a:pPr algn="ct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ненадлежащего качества</a:t>
            </a:r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3022300-2382-4149-9F0D-19BC989D16A3}"/>
              </a:ext>
            </a:extLst>
          </p:cNvPr>
          <p:cNvSpPr/>
          <p:nvPr/>
        </p:nvSpPr>
        <p:spPr>
          <a:xfrm>
            <a:off x="6865020" y="3905297"/>
            <a:ext cx="4381085" cy="148798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Исполнителю гос. контракта (предпринимателю) вменяться будет вся сумма госконтракта независимо от того, что часть поставленных товаров (работ) используется заказчиком</a:t>
            </a:r>
            <a:endParaRPr lang="ru-RU" dirty="0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8E0CB837-4317-4CB2-A34E-0BB8CD6EEFC3}"/>
              </a:ext>
            </a:extLst>
          </p:cNvPr>
          <p:cNvSpPr/>
          <p:nvPr/>
        </p:nvSpPr>
        <p:spPr>
          <a:xfrm>
            <a:off x="5201438" y="5856214"/>
            <a:ext cx="1663582" cy="44276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E7E5A9F-6FCB-4577-AA3F-78516271E7D0}"/>
              </a:ext>
            </a:extLst>
          </p:cNvPr>
          <p:cNvSpPr/>
          <p:nvPr/>
        </p:nvSpPr>
        <p:spPr>
          <a:xfrm>
            <a:off x="1286164" y="5525582"/>
            <a:ext cx="3899821" cy="10030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Поставка товаров, работ, услуг по завышенным ценам</a:t>
            </a:r>
            <a:endParaRPr lang="ru-RU" b="1" dirty="0"/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EA83F138-F2A2-4C05-A32C-5E3CDFB4E5CE}"/>
              </a:ext>
            </a:extLst>
          </p:cNvPr>
          <p:cNvSpPr/>
          <p:nvPr/>
        </p:nvSpPr>
        <p:spPr>
          <a:xfrm>
            <a:off x="5185985" y="4466921"/>
            <a:ext cx="1663582" cy="44276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492A177-1139-443B-AFD3-C0739FFED9A7}"/>
              </a:ext>
            </a:extLst>
          </p:cNvPr>
          <p:cNvSpPr/>
          <p:nvPr/>
        </p:nvSpPr>
        <p:spPr>
          <a:xfrm>
            <a:off x="6880473" y="5567890"/>
            <a:ext cx="4381082" cy="112166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устанавливается сговор между гос. заказчиком и подрядчиком,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преднамеренное завышение стоимости контракта.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70299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701BD9-3FA8-4CCD-BC6E-46FBB2A09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794"/>
            <a:ext cx="10515600" cy="1325563"/>
          </a:xfrm>
        </p:spPr>
        <p:txBody>
          <a:bodyPr/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исследования</a:t>
            </a:r>
            <a:endParaRPr lang="ru-RU" dirty="0"/>
          </a:p>
        </p:txBody>
      </p:sp>
      <p:graphicFrame>
        <p:nvGraphicFramePr>
          <p:cNvPr id="12" name="Объект 3">
            <a:extLst>
              <a:ext uri="{FF2B5EF4-FFF2-40B4-BE49-F238E27FC236}">
                <a16:creationId xmlns:a16="http://schemas.microsoft.com/office/drawing/2014/main" id="{272E27FF-AD79-489D-9D89-C98C6B2337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2702250"/>
              </p:ext>
            </p:extLst>
          </p:nvPr>
        </p:nvGraphicFramePr>
        <p:xfrm>
          <a:off x="536896" y="1389703"/>
          <a:ext cx="7021585" cy="5153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5274AA3-22F1-4965-9E8B-74A950180E76}"/>
              </a:ext>
            </a:extLst>
          </p:cNvPr>
          <p:cNvSpPr txBox="1"/>
          <p:nvPr/>
        </p:nvSpPr>
        <p:spPr>
          <a:xfrm>
            <a:off x="2510252" y="3857129"/>
            <a:ext cx="32559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Целостная концепция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специальных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познаний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A735DB-BF11-4D56-BCF6-F48A6AB0FCFF}"/>
              </a:ext>
            </a:extLst>
          </p:cNvPr>
          <p:cNvSpPr txBox="1"/>
          <p:nvPr/>
        </p:nvSpPr>
        <p:spPr>
          <a:xfrm>
            <a:off x="7471795" y="2059668"/>
            <a:ext cx="388200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Проведенное магистрантом исследование выполнено с целью разработки и совершенствования механизма расследования уголовных дел по мошенничеству в сфере закупок товаров, работ, услуг для государственных и муниципальных нужд, путем эффективного использования специальных познаний на различных стадиях  расследования.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806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3D37AC9-A387-409A-80A8-E77450B20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36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Положения, выносимые на защиту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27282BD-FCB6-4EB3-AEB3-DDDA4911B91D}"/>
              </a:ext>
            </a:extLst>
          </p:cNvPr>
          <p:cNvGrpSpPr/>
          <p:nvPr/>
        </p:nvGrpSpPr>
        <p:grpSpPr>
          <a:xfrm>
            <a:off x="387499" y="3324424"/>
            <a:ext cx="6299542" cy="3046753"/>
            <a:chOff x="-303882" y="0"/>
            <a:chExt cx="6476082" cy="2297196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F8D582BB-37E4-495E-B74A-326A2EC4F786}"/>
                </a:ext>
              </a:extLst>
            </p:cNvPr>
            <p:cNvGrpSpPr/>
            <p:nvPr/>
          </p:nvGrpSpPr>
          <p:grpSpPr>
            <a:xfrm>
              <a:off x="-303882" y="0"/>
              <a:ext cx="6476082" cy="2297196"/>
              <a:chOff x="-303882" y="0"/>
              <a:chExt cx="6476082" cy="2297196"/>
            </a:xfrm>
          </p:grpSpPr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F129AA31-6B52-48C2-99CE-2A2F21AC9210}"/>
                  </a:ext>
                </a:extLst>
              </p:cNvPr>
              <p:cNvSpPr/>
              <p:nvPr/>
            </p:nvSpPr>
            <p:spPr>
              <a:xfrm>
                <a:off x="2190750" y="1638300"/>
                <a:ext cx="2095500" cy="56197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Цена элементов по спецификации</a:t>
                </a:r>
                <a:endPara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" name="Группа 8">
                <a:extLst>
                  <a:ext uri="{FF2B5EF4-FFF2-40B4-BE49-F238E27FC236}">
                    <a16:creationId xmlns:a16="http://schemas.microsoft.com/office/drawing/2014/main" id="{C88EEBB1-ECB3-4450-903E-4EF098D3CA3B}"/>
                  </a:ext>
                </a:extLst>
              </p:cNvPr>
              <p:cNvGrpSpPr/>
              <p:nvPr/>
            </p:nvGrpSpPr>
            <p:grpSpPr>
              <a:xfrm>
                <a:off x="-303882" y="0"/>
                <a:ext cx="6476082" cy="2297196"/>
                <a:chOff x="-303882" y="0"/>
                <a:chExt cx="6476082" cy="2297196"/>
              </a:xfrm>
            </p:grpSpPr>
            <p:sp>
              <p:nvSpPr>
                <p:cNvPr id="10" name="Скругленный прямоугольник 16">
                  <a:extLst>
                    <a:ext uri="{FF2B5EF4-FFF2-40B4-BE49-F238E27FC236}">
                      <a16:creationId xmlns:a16="http://schemas.microsoft.com/office/drawing/2014/main" id="{81745DD8-7D3A-4410-9B5D-20275817FD97}"/>
                    </a:ext>
                  </a:extLst>
                </p:cNvPr>
                <p:cNvSpPr/>
                <p:nvPr/>
              </p:nvSpPr>
              <p:spPr>
                <a:xfrm>
                  <a:off x="1914525" y="0"/>
                  <a:ext cx="2657475" cy="1228725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Монтаж и пуско-наладка</a:t>
                  </a:r>
                  <a:endParaRPr lang="ru-RU" sz="1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Подключение инженерных сетей</a:t>
                  </a:r>
                  <a:endParaRPr lang="ru-RU" sz="1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Обучение работе на оборудовании</a:t>
                  </a:r>
                  <a:endParaRPr lang="ru-RU" sz="1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Удлиненный гарантийный срок</a:t>
                  </a:r>
                  <a:endParaRPr lang="ru-RU" sz="1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Банковская гарантия на гарантийный срок</a:t>
                  </a:r>
                  <a:endParaRPr lang="ru-RU" sz="1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Скругленный прямоугольник 14">
                  <a:extLst>
                    <a:ext uri="{FF2B5EF4-FFF2-40B4-BE49-F238E27FC236}">
                      <a16:creationId xmlns:a16="http://schemas.microsoft.com/office/drawing/2014/main" id="{B396AD8D-56EE-46DA-AE94-208110DAFA2C}"/>
                    </a:ext>
                  </a:extLst>
                </p:cNvPr>
                <p:cNvSpPr/>
                <p:nvPr/>
              </p:nvSpPr>
              <p:spPr>
                <a:xfrm>
                  <a:off x="1905000" y="1228725"/>
                  <a:ext cx="2667000" cy="1068471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 dirty="0">
                      <a:solidFill>
                        <a:srgbClr val="0D0D0D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Программное обеспечение</a:t>
                  </a:r>
                  <a:endParaRPr lang="ru-RU" sz="1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ru-RU" sz="1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sp>
              <p:nvSpPr>
                <p:cNvPr id="12" name="Левая фигурная скобка 11">
                  <a:extLst>
                    <a:ext uri="{FF2B5EF4-FFF2-40B4-BE49-F238E27FC236}">
                      <a16:creationId xmlns:a16="http://schemas.microsoft.com/office/drawing/2014/main" id="{14F93334-9DBE-4F99-A59B-39AD31A12C74}"/>
                    </a:ext>
                  </a:extLst>
                </p:cNvPr>
                <p:cNvSpPr/>
                <p:nvPr/>
              </p:nvSpPr>
              <p:spPr>
                <a:xfrm>
                  <a:off x="1219200" y="19050"/>
                  <a:ext cx="371475" cy="1181100"/>
                </a:xfrm>
                <a:prstGeom prst="leftBrac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3" name="Левая фигурная скобка 12">
                  <a:extLst>
                    <a:ext uri="{FF2B5EF4-FFF2-40B4-BE49-F238E27FC236}">
                      <a16:creationId xmlns:a16="http://schemas.microsoft.com/office/drawing/2014/main" id="{14E1525C-837D-4979-BCDF-AC6FC4C89CE0}"/>
                    </a:ext>
                  </a:extLst>
                </p:cNvPr>
                <p:cNvSpPr/>
                <p:nvPr/>
              </p:nvSpPr>
              <p:spPr>
                <a:xfrm>
                  <a:off x="1238250" y="1228725"/>
                  <a:ext cx="371475" cy="971550"/>
                </a:xfrm>
                <a:prstGeom prst="leftBrac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4" name="Надпись 21">
                  <a:extLst>
                    <a:ext uri="{FF2B5EF4-FFF2-40B4-BE49-F238E27FC236}">
                      <a16:creationId xmlns:a16="http://schemas.microsoft.com/office/drawing/2014/main" id="{B67C3127-952B-4444-89F7-BAF0DF7DA3CB}"/>
                    </a:ext>
                  </a:extLst>
                </p:cNvPr>
                <p:cNvSpPr txBox="1"/>
                <p:nvPr/>
              </p:nvSpPr>
              <p:spPr>
                <a:xfrm>
                  <a:off x="371475" y="1562100"/>
                  <a:ext cx="914400" cy="29527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Цена товара</a:t>
                  </a:r>
                  <a:endParaRPr lang="ru-RU" sz="1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Надпись 22">
                  <a:extLst>
                    <a:ext uri="{FF2B5EF4-FFF2-40B4-BE49-F238E27FC236}">
                      <a16:creationId xmlns:a16="http://schemas.microsoft.com/office/drawing/2014/main" id="{A2DD2871-5732-416F-81DE-B981915C635E}"/>
                    </a:ext>
                  </a:extLst>
                </p:cNvPr>
                <p:cNvSpPr txBox="1"/>
                <p:nvPr/>
              </p:nvSpPr>
              <p:spPr>
                <a:xfrm>
                  <a:off x="-303882" y="247650"/>
                  <a:ext cx="1627857" cy="73342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Дополнительные (сопутствующие) работы и услуги</a:t>
                  </a:r>
                  <a:endParaRPr lang="ru-RU" sz="1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Пятиугольник 23">
                  <a:extLst>
                    <a:ext uri="{FF2B5EF4-FFF2-40B4-BE49-F238E27FC236}">
                      <a16:creationId xmlns:a16="http://schemas.microsoft.com/office/drawing/2014/main" id="{EC9B51C0-28D3-4DEC-921A-4D9E21D22962}"/>
                    </a:ext>
                  </a:extLst>
                </p:cNvPr>
                <p:cNvSpPr/>
                <p:nvPr/>
              </p:nvSpPr>
              <p:spPr>
                <a:xfrm flipH="1">
                  <a:off x="4733925" y="1585913"/>
                  <a:ext cx="1438275" cy="542925"/>
                </a:xfrm>
                <a:prstGeom prst="homePlat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 b="1">
                      <a:solidFill>
                        <a:srgbClr val="000000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Исследовано экспертом</a:t>
                  </a:r>
                  <a:endParaRPr lang="ru-RU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Пятиугольник 24">
                  <a:extLst>
                    <a:ext uri="{FF2B5EF4-FFF2-40B4-BE49-F238E27FC236}">
                      <a16:creationId xmlns:a16="http://schemas.microsoft.com/office/drawing/2014/main" id="{DC546226-83A9-4717-8049-375D89C28E7A}"/>
                    </a:ext>
                  </a:extLst>
                </p:cNvPr>
                <p:cNvSpPr/>
                <p:nvPr/>
              </p:nvSpPr>
              <p:spPr>
                <a:xfrm flipH="1">
                  <a:off x="4714875" y="304800"/>
                  <a:ext cx="1438275" cy="542925"/>
                </a:xfrm>
                <a:prstGeom prst="homePlate">
                  <a:avLst/>
                </a:prstGeom>
                <a:solidFill>
                  <a:srgbClr val="C00000">
                    <a:alpha val="58000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 b="1">
                      <a:solidFill>
                        <a:srgbClr val="000000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НЕ исследовано экспертом</a:t>
                  </a:r>
                  <a:endParaRPr lang="ru-RU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7" name="Прямая со стрелкой 6">
              <a:extLst>
                <a:ext uri="{FF2B5EF4-FFF2-40B4-BE49-F238E27FC236}">
                  <a16:creationId xmlns:a16="http://schemas.microsoft.com/office/drawing/2014/main" id="{4B97AA71-35CE-40CB-9CBA-D9002CF777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86250" y="1857375"/>
              <a:ext cx="44767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D056C30-CD39-4DA8-8428-4FC63A6593EB}"/>
              </a:ext>
            </a:extLst>
          </p:cNvPr>
          <p:cNvSpPr txBox="1"/>
          <p:nvPr/>
        </p:nvSpPr>
        <p:spPr>
          <a:xfrm>
            <a:off x="1970980" y="2470985"/>
            <a:ext cx="4151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рыночной стоимости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00C89BC-7C0E-4475-86C5-6608D5C86166}"/>
              </a:ext>
            </a:extLst>
          </p:cNvPr>
          <p:cNvSpPr/>
          <p:nvPr/>
        </p:nvSpPr>
        <p:spPr>
          <a:xfrm>
            <a:off x="8129259" y="1569859"/>
            <a:ext cx="2893229" cy="7252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Решение</a:t>
            </a:r>
            <a:r>
              <a:rPr lang="ru-RU" dirty="0"/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6517228-211C-41B0-8937-4AF18E50A3E0}"/>
              </a:ext>
            </a:extLst>
          </p:cNvPr>
          <p:cNvSpPr txBox="1"/>
          <p:nvPr/>
        </p:nvSpPr>
        <p:spPr>
          <a:xfrm>
            <a:off x="7945980" y="2865068"/>
            <a:ext cx="38585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финансово-экономическая экспертиза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методике расчета НМЦК  с учетом всех составляющих в цене контракта (товар, ПО, сопутствующие работы услуги (также по методике НМЦК)</a:t>
            </a:r>
          </a:p>
        </p:txBody>
      </p:sp>
      <p:sp>
        <p:nvSpPr>
          <p:cNvPr id="33" name="Блок-схема: узел 32">
            <a:extLst>
              <a:ext uri="{FF2B5EF4-FFF2-40B4-BE49-F238E27FC236}">
                <a16:creationId xmlns:a16="http://schemas.microsoft.com/office/drawing/2014/main" id="{38E34F07-F8AF-4C5A-BE8D-2590D754C5DB}"/>
              </a:ext>
            </a:extLst>
          </p:cNvPr>
          <p:cNvSpPr/>
          <p:nvPr/>
        </p:nvSpPr>
        <p:spPr>
          <a:xfrm>
            <a:off x="542309" y="1592751"/>
            <a:ext cx="656947" cy="6063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F4E300D6-9478-4D4A-A550-C903A280A66B}"/>
              </a:ext>
            </a:extLst>
          </p:cNvPr>
          <p:cNvSpPr/>
          <p:nvPr/>
        </p:nvSpPr>
        <p:spPr>
          <a:xfrm>
            <a:off x="2394745" y="1569859"/>
            <a:ext cx="2893229" cy="7252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Проблема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D9018CD-CAC9-4620-8C00-823059DBBC7E}"/>
              </a:ext>
            </a:extLst>
          </p:cNvPr>
          <p:cNvSpPr txBox="1"/>
          <p:nvPr/>
        </p:nvSpPr>
        <p:spPr>
          <a:xfrm>
            <a:off x="3833314" y="1014387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НМЦК на этапе </a:t>
            </a:r>
            <a:r>
              <a:rPr lang="ru-RU" sz="1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доследственной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проверки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4E6B756F-0FED-4BB8-BDC3-7C903C8B3E45}"/>
              </a:ext>
            </a:extLst>
          </p:cNvPr>
          <p:cNvGrpSpPr/>
          <p:nvPr/>
        </p:nvGrpSpPr>
        <p:grpSpPr>
          <a:xfrm>
            <a:off x="387499" y="3324129"/>
            <a:ext cx="6299542" cy="3046753"/>
            <a:chOff x="-303882" y="0"/>
            <a:chExt cx="6476082" cy="2297196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97D68861-A983-4C11-949B-809D4C68708B}"/>
                </a:ext>
              </a:extLst>
            </p:cNvPr>
            <p:cNvGrpSpPr/>
            <p:nvPr/>
          </p:nvGrpSpPr>
          <p:grpSpPr>
            <a:xfrm>
              <a:off x="-303882" y="0"/>
              <a:ext cx="6476082" cy="2297196"/>
              <a:chOff x="-303882" y="0"/>
              <a:chExt cx="6476082" cy="2297196"/>
            </a:xfrm>
          </p:grpSpPr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4CA9ED3E-1C4C-42C4-8E6E-F5958D2D2DBB}"/>
                  </a:ext>
                </a:extLst>
              </p:cNvPr>
              <p:cNvSpPr/>
              <p:nvPr/>
            </p:nvSpPr>
            <p:spPr>
              <a:xfrm>
                <a:off x="2190750" y="1638300"/>
                <a:ext cx="2095500" cy="56197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Цена элементов по спецификации</a:t>
                </a:r>
                <a:endPara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Группа 25">
                <a:extLst>
                  <a:ext uri="{FF2B5EF4-FFF2-40B4-BE49-F238E27FC236}">
                    <a16:creationId xmlns:a16="http://schemas.microsoft.com/office/drawing/2014/main" id="{330CFD86-31AB-4164-B55D-F30C2F9BE18F}"/>
                  </a:ext>
                </a:extLst>
              </p:cNvPr>
              <p:cNvGrpSpPr/>
              <p:nvPr/>
            </p:nvGrpSpPr>
            <p:grpSpPr>
              <a:xfrm>
                <a:off x="-303882" y="0"/>
                <a:ext cx="6476082" cy="2297196"/>
                <a:chOff x="-303882" y="0"/>
                <a:chExt cx="6476082" cy="2297196"/>
              </a:xfrm>
            </p:grpSpPr>
            <p:sp>
              <p:nvSpPr>
                <p:cNvPr id="27" name="Скругленный прямоугольник 16">
                  <a:extLst>
                    <a:ext uri="{FF2B5EF4-FFF2-40B4-BE49-F238E27FC236}">
                      <a16:creationId xmlns:a16="http://schemas.microsoft.com/office/drawing/2014/main" id="{44F49D26-8B9E-4972-8006-12A7B0FFDFBF}"/>
                    </a:ext>
                  </a:extLst>
                </p:cNvPr>
                <p:cNvSpPr/>
                <p:nvPr/>
              </p:nvSpPr>
              <p:spPr>
                <a:xfrm>
                  <a:off x="1914525" y="0"/>
                  <a:ext cx="2657475" cy="1228725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Монтаж и пуско-наладка</a:t>
                  </a:r>
                  <a:endParaRPr lang="ru-RU" sz="1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Подключение инженерных сетей</a:t>
                  </a:r>
                  <a:endParaRPr lang="ru-RU" sz="1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Обучение работе на оборудовании</a:t>
                  </a:r>
                  <a:endParaRPr lang="ru-RU" sz="1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Удлиненный гарантийный срок</a:t>
                  </a:r>
                  <a:endParaRPr lang="ru-RU" sz="1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Банковская гарантия на гарантийный срок</a:t>
                  </a:r>
                  <a:endParaRPr lang="ru-RU" sz="1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Скругленный прямоугольник 14">
                  <a:extLst>
                    <a:ext uri="{FF2B5EF4-FFF2-40B4-BE49-F238E27FC236}">
                      <a16:creationId xmlns:a16="http://schemas.microsoft.com/office/drawing/2014/main" id="{450F3898-69AF-4800-A980-6631548DE2CB}"/>
                    </a:ext>
                  </a:extLst>
                </p:cNvPr>
                <p:cNvSpPr/>
                <p:nvPr/>
              </p:nvSpPr>
              <p:spPr>
                <a:xfrm>
                  <a:off x="1905000" y="1228725"/>
                  <a:ext cx="2667000" cy="1068471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 dirty="0">
                      <a:solidFill>
                        <a:srgbClr val="0D0D0D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Программное обеспечение</a:t>
                  </a:r>
                  <a:endParaRPr lang="ru-RU" sz="1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ru-RU" sz="1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sp>
              <p:nvSpPr>
                <p:cNvPr id="29" name="Левая фигурная скобка 28">
                  <a:extLst>
                    <a:ext uri="{FF2B5EF4-FFF2-40B4-BE49-F238E27FC236}">
                      <a16:creationId xmlns:a16="http://schemas.microsoft.com/office/drawing/2014/main" id="{08C7274F-AF7F-48A6-A137-77E55A817FDC}"/>
                    </a:ext>
                  </a:extLst>
                </p:cNvPr>
                <p:cNvSpPr/>
                <p:nvPr/>
              </p:nvSpPr>
              <p:spPr>
                <a:xfrm>
                  <a:off x="1219200" y="19050"/>
                  <a:ext cx="371475" cy="1181100"/>
                </a:xfrm>
                <a:prstGeom prst="leftBrac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30" name="Левая фигурная скобка 29">
                  <a:extLst>
                    <a:ext uri="{FF2B5EF4-FFF2-40B4-BE49-F238E27FC236}">
                      <a16:creationId xmlns:a16="http://schemas.microsoft.com/office/drawing/2014/main" id="{514A0E99-30AB-420A-895E-1799868BCE10}"/>
                    </a:ext>
                  </a:extLst>
                </p:cNvPr>
                <p:cNvSpPr/>
                <p:nvPr/>
              </p:nvSpPr>
              <p:spPr>
                <a:xfrm>
                  <a:off x="1238250" y="1228725"/>
                  <a:ext cx="371475" cy="971550"/>
                </a:xfrm>
                <a:prstGeom prst="leftBrac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35" name="Надпись 21">
                  <a:extLst>
                    <a:ext uri="{FF2B5EF4-FFF2-40B4-BE49-F238E27FC236}">
                      <a16:creationId xmlns:a16="http://schemas.microsoft.com/office/drawing/2014/main" id="{438A2B37-68EE-40F7-B82F-85884ECE832E}"/>
                    </a:ext>
                  </a:extLst>
                </p:cNvPr>
                <p:cNvSpPr txBox="1"/>
                <p:nvPr/>
              </p:nvSpPr>
              <p:spPr>
                <a:xfrm>
                  <a:off x="371475" y="1562100"/>
                  <a:ext cx="914400" cy="29527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Цена товара</a:t>
                  </a:r>
                  <a:endParaRPr lang="ru-RU" sz="1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Надпись 22">
                  <a:extLst>
                    <a:ext uri="{FF2B5EF4-FFF2-40B4-BE49-F238E27FC236}">
                      <a16:creationId xmlns:a16="http://schemas.microsoft.com/office/drawing/2014/main" id="{3767A490-4C15-4FA7-A397-7DDC1C36937D}"/>
                    </a:ext>
                  </a:extLst>
                </p:cNvPr>
                <p:cNvSpPr txBox="1"/>
                <p:nvPr/>
              </p:nvSpPr>
              <p:spPr>
                <a:xfrm>
                  <a:off x="-303882" y="247650"/>
                  <a:ext cx="1627857" cy="73342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Дополнительные (сопутствующие) работы и услуги</a:t>
                  </a:r>
                  <a:endParaRPr lang="ru-RU" sz="1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Пятиугольник 23">
                  <a:extLst>
                    <a:ext uri="{FF2B5EF4-FFF2-40B4-BE49-F238E27FC236}">
                      <a16:creationId xmlns:a16="http://schemas.microsoft.com/office/drawing/2014/main" id="{A62FD273-CFF1-4A84-8323-0F31125C7F6E}"/>
                    </a:ext>
                  </a:extLst>
                </p:cNvPr>
                <p:cNvSpPr/>
                <p:nvPr/>
              </p:nvSpPr>
              <p:spPr>
                <a:xfrm flipH="1">
                  <a:off x="4733925" y="1585913"/>
                  <a:ext cx="1438275" cy="542925"/>
                </a:xfrm>
                <a:prstGeom prst="homePlat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 b="1">
                      <a:solidFill>
                        <a:srgbClr val="000000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Исследовано экспертом</a:t>
                  </a:r>
                  <a:endParaRPr lang="ru-RU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" name="Пятиугольник 24">
                  <a:extLst>
                    <a:ext uri="{FF2B5EF4-FFF2-40B4-BE49-F238E27FC236}">
                      <a16:creationId xmlns:a16="http://schemas.microsoft.com/office/drawing/2014/main" id="{2A86C13F-36E1-46AF-B823-F8B2078A8299}"/>
                    </a:ext>
                  </a:extLst>
                </p:cNvPr>
                <p:cNvSpPr/>
                <p:nvPr/>
              </p:nvSpPr>
              <p:spPr>
                <a:xfrm flipH="1">
                  <a:off x="4714875" y="304800"/>
                  <a:ext cx="1438275" cy="542925"/>
                </a:xfrm>
                <a:prstGeom prst="homePlate">
                  <a:avLst/>
                </a:prstGeom>
                <a:solidFill>
                  <a:srgbClr val="C00000">
                    <a:alpha val="58000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 b="1">
                      <a:solidFill>
                        <a:srgbClr val="000000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НЕ исследовано экспертом</a:t>
                  </a:r>
                  <a:endParaRPr lang="ru-RU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24" name="Прямая со стрелкой 23">
              <a:extLst>
                <a:ext uri="{FF2B5EF4-FFF2-40B4-BE49-F238E27FC236}">
                  <a16:creationId xmlns:a16="http://schemas.microsoft.com/office/drawing/2014/main" id="{80DC233C-84FF-46A4-A2C2-50A386CC1F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86250" y="1857375"/>
              <a:ext cx="44767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6938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3D37AC9-A387-409A-80A8-E77450B20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36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Положения, выносимые на защиту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056C30-CD39-4DA8-8428-4FC63A6593EB}"/>
              </a:ext>
            </a:extLst>
          </p:cNvPr>
          <p:cNvSpPr txBox="1"/>
          <p:nvPr/>
        </p:nvSpPr>
        <p:spPr>
          <a:xfrm>
            <a:off x="3520776" y="957941"/>
            <a:ext cx="5493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Экспертизы после возбуждения уголовного дела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00C89BC-7C0E-4475-86C5-6608D5C86166}"/>
              </a:ext>
            </a:extLst>
          </p:cNvPr>
          <p:cNvSpPr/>
          <p:nvPr/>
        </p:nvSpPr>
        <p:spPr>
          <a:xfrm>
            <a:off x="7609494" y="1592751"/>
            <a:ext cx="2893229" cy="7252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Решение </a:t>
            </a:r>
          </a:p>
        </p:txBody>
      </p:sp>
      <p:sp>
        <p:nvSpPr>
          <p:cNvPr id="33" name="Блок-схема: узел 32">
            <a:extLst>
              <a:ext uri="{FF2B5EF4-FFF2-40B4-BE49-F238E27FC236}">
                <a16:creationId xmlns:a16="http://schemas.microsoft.com/office/drawing/2014/main" id="{38E34F07-F8AF-4C5A-BE8D-2590D754C5DB}"/>
              </a:ext>
            </a:extLst>
          </p:cNvPr>
          <p:cNvSpPr/>
          <p:nvPr/>
        </p:nvSpPr>
        <p:spPr>
          <a:xfrm>
            <a:off x="542309" y="1592751"/>
            <a:ext cx="656947" cy="6063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F4E300D6-9478-4D4A-A550-C903A280A66B}"/>
              </a:ext>
            </a:extLst>
          </p:cNvPr>
          <p:cNvSpPr/>
          <p:nvPr/>
        </p:nvSpPr>
        <p:spPr>
          <a:xfrm>
            <a:off x="2394745" y="1569859"/>
            <a:ext cx="2893229" cy="7252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Проблема</a:t>
            </a:r>
          </a:p>
        </p:txBody>
      </p:sp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id="{530422C4-F64C-4B97-B975-A9117D0267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0295968"/>
              </p:ext>
            </p:extLst>
          </p:nvPr>
        </p:nvGraphicFramePr>
        <p:xfrm>
          <a:off x="6447346" y="2749953"/>
          <a:ext cx="5493799" cy="3580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5" name="Схема 24">
            <a:extLst>
              <a:ext uri="{FF2B5EF4-FFF2-40B4-BE49-F238E27FC236}">
                <a16:creationId xmlns:a16="http://schemas.microsoft.com/office/drawing/2014/main" id="{7840BB37-3D72-45E1-B505-979086D2C2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973789"/>
              </p:ext>
            </p:extLst>
          </p:nvPr>
        </p:nvGraphicFramePr>
        <p:xfrm>
          <a:off x="670584" y="2772845"/>
          <a:ext cx="5493799" cy="3580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54646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3968774-089A-473A-BC29-723E1085F86B}"/>
              </a:ext>
            </a:extLst>
          </p:cNvPr>
          <p:cNvSpPr/>
          <p:nvPr/>
        </p:nvSpPr>
        <p:spPr>
          <a:xfrm>
            <a:off x="9546312" y="4263992"/>
            <a:ext cx="971854" cy="2132129"/>
          </a:xfrm>
          <a:prstGeom prst="rect">
            <a:avLst/>
          </a:prstGeom>
          <a:solidFill>
            <a:schemeClr val="bg1"/>
          </a:solidFill>
          <a:ln w="508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-77%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3D37AC9-A387-409A-80A8-E77450B20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36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из практики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056C30-CD39-4DA8-8428-4FC63A6593EB}"/>
              </a:ext>
            </a:extLst>
          </p:cNvPr>
          <p:cNvSpPr txBox="1"/>
          <p:nvPr/>
        </p:nvSpPr>
        <p:spPr>
          <a:xfrm>
            <a:off x="1311153" y="2277079"/>
            <a:ext cx="5503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эксперту: какова рыночная стоимость комплектующих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гос.контракта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спецификации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00C89BC-7C0E-4475-86C5-6608D5C86166}"/>
              </a:ext>
            </a:extLst>
          </p:cNvPr>
          <p:cNvSpPr/>
          <p:nvPr/>
        </p:nvSpPr>
        <p:spPr>
          <a:xfrm>
            <a:off x="8129259" y="1569859"/>
            <a:ext cx="2893229" cy="72525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Выводы эксперта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F4E300D6-9478-4D4A-A550-C903A280A66B}"/>
              </a:ext>
            </a:extLst>
          </p:cNvPr>
          <p:cNvSpPr/>
          <p:nvPr/>
        </p:nvSpPr>
        <p:spPr>
          <a:xfrm>
            <a:off x="2394745" y="1569859"/>
            <a:ext cx="2893229" cy="7252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Оценочная экспертиза СК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99B1E42-9301-4F36-B2EB-99C803D501DF}"/>
              </a:ext>
            </a:extLst>
          </p:cNvPr>
          <p:cNvGrpSpPr/>
          <p:nvPr/>
        </p:nvGrpSpPr>
        <p:grpSpPr>
          <a:xfrm>
            <a:off x="980684" y="3349368"/>
            <a:ext cx="5721350" cy="3046753"/>
            <a:chOff x="290513" y="0"/>
            <a:chExt cx="5881687" cy="2297196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F9C7DB8D-06E7-4CBA-9E65-6954D3BE410B}"/>
                </a:ext>
              </a:extLst>
            </p:cNvPr>
            <p:cNvSpPr/>
            <p:nvPr/>
          </p:nvSpPr>
          <p:spPr>
            <a:xfrm>
              <a:off x="2190750" y="1638300"/>
              <a:ext cx="2095500" cy="561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Цена элементов по спецификации</a:t>
              </a:r>
              <a:endPara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9A551B5B-AD66-4566-899C-9527792FE199}"/>
                </a:ext>
              </a:extLst>
            </p:cNvPr>
            <p:cNvGrpSpPr/>
            <p:nvPr/>
          </p:nvGrpSpPr>
          <p:grpSpPr>
            <a:xfrm>
              <a:off x="290513" y="0"/>
              <a:ext cx="5881687" cy="2297196"/>
              <a:chOff x="290513" y="0"/>
              <a:chExt cx="5881687" cy="2297196"/>
            </a:xfrm>
          </p:grpSpPr>
          <p:sp>
            <p:nvSpPr>
              <p:cNvPr id="29" name="Скругленный прямоугольник 16">
                <a:extLst>
                  <a:ext uri="{FF2B5EF4-FFF2-40B4-BE49-F238E27FC236}">
                    <a16:creationId xmlns:a16="http://schemas.microsoft.com/office/drawing/2014/main" id="{DBFBE835-7762-47EE-B6B3-6FFDEEB1EC1C}"/>
                  </a:ext>
                </a:extLst>
              </p:cNvPr>
              <p:cNvSpPr/>
              <p:nvPr/>
            </p:nvSpPr>
            <p:spPr>
              <a:xfrm>
                <a:off x="1914525" y="0"/>
                <a:ext cx="2657475" cy="122872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Монтаж и пуско-наладка</a:t>
                </a:r>
                <a:endParaRPr lang="ru-RU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Подключение инженерных сетей</a:t>
                </a:r>
                <a:endParaRPr lang="ru-RU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Обучение работе на оборудовании</a:t>
                </a:r>
                <a:endParaRPr lang="ru-RU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Удлиненный гарантийный срок</a:t>
                </a:r>
                <a:endParaRPr lang="ru-RU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Банковская гарантия на гарантийный срок</a:t>
                </a:r>
                <a:endParaRPr lang="ru-RU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Скругленный прямоугольник 14">
                <a:extLst>
                  <a:ext uri="{FF2B5EF4-FFF2-40B4-BE49-F238E27FC236}">
                    <a16:creationId xmlns:a16="http://schemas.microsoft.com/office/drawing/2014/main" id="{8EF117D2-C34F-4BC3-8EE4-0DB0F2F67496}"/>
                  </a:ext>
                </a:extLst>
              </p:cNvPr>
              <p:cNvSpPr/>
              <p:nvPr/>
            </p:nvSpPr>
            <p:spPr>
              <a:xfrm>
                <a:off x="1905000" y="1228725"/>
                <a:ext cx="2667000" cy="106847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ru-RU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35" name="Левая фигурная скобка 34">
                <a:extLst>
                  <a:ext uri="{FF2B5EF4-FFF2-40B4-BE49-F238E27FC236}">
                    <a16:creationId xmlns:a16="http://schemas.microsoft.com/office/drawing/2014/main" id="{DF8FD777-7F7B-4894-9124-B2498E4939AE}"/>
                  </a:ext>
                </a:extLst>
              </p:cNvPr>
              <p:cNvSpPr/>
              <p:nvPr/>
            </p:nvSpPr>
            <p:spPr>
              <a:xfrm>
                <a:off x="1219200" y="19050"/>
                <a:ext cx="371475" cy="1181100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7" name="Левая фигурная скобка 36">
                <a:extLst>
                  <a:ext uri="{FF2B5EF4-FFF2-40B4-BE49-F238E27FC236}">
                    <a16:creationId xmlns:a16="http://schemas.microsoft.com/office/drawing/2014/main" id="{D42295E4-D35B-43AE-92EE-BF47B4076B73}"/>
                  </a:ext>
                </a:extLst>
              </p:cNvPr>
              <p:cNvSpPr/>
              <p:nvPr/>
            </p:nvSpPr>
            <p:spPr>
              <a:xfrm>
                <a:off x="1238250" y="1228725"/>
                <a:ext cx="371475" cy="971550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8" name="Надпись 21">
                <a:extLst>
                  <a:ext uri="{FF2B5EF4-FFF2-40B4-BE49-F238E27FC236}">
                    <a16:creationId xmlns:a16="http://schemas.microsoft.com/office/drawing/2014/main" id="{F540270D-F6AB-48AF-8584-8A4E136E708E}"/>
                  </a:ext>
                </a:extLst>
              </p:cNvPr>
              <p:cNvSpPr txBox="1"/>
              <p:nvPr/>
            </p:nvSpPr>
            <p:spPr>
              <a:xfrm>
                <a:off x="371475" y="1562100"/>
                <a:ext cx="914400" cy="29527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Цена </a:t>
                </a:r>
                <a:r>
                  <a:rPr lang="ru-RU" sz="1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модулей</a:t>
                </a:r>
                <a:endParaRPr lang="ru-RU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Пятиугольник 23">
                <a:extLst>
                  <a:ext uri="{FF2B5EF4-FFF2-40B4-BE49-F238E27FC236}">
                    <a16:creationId xmlns:a16="http://schemas.microsoft.com/office/drawing/2014/main" id="{D2636835-EE97-46D6-9CAB-49486EA94E44}"/>
                  </a:ext>
                </a:extLst>
              </p:cNvPr>
              <p:cNvSpPr/>
              <p:nvPr/>
            </p:nvSpPr>
            <p:spPr>
              <a:xfrm flipH="1">
                <a:off x="4733925" y="1585913"/>
                <a:ext cx="1438275" cy="542925"/>
              </a:xfrm>
              <a:prstGeom prst="homePlat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 b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Исследовано экспертом</a:t>
                </a:r>
                <a:endPara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Пятиугольник 24">
                <a:extLst>
                  <a:ext uri="{FF2B5EF4-FFF2-40B4-BE49-F238E27FC236}">
                    <a16:creationId xmlns:a16="http://schemas.microsoft.com/office/drawing/2014/main" id="{22DF0B84-823E-49B1-8F44-1D32486C3C47}"/>
                  </a:ext>
                </a:extLst>
              </p:cNvPr>
              <p:cNvSpPr/>
              <p:nvPr/>
            </p:nvSpPr>
            <p:spPr>
              <a:xfrm flipH="1">
                <a:off x="4733923" y="10150"/>
                <a:ext cx="1438275" cy="197392"/>
              </a:xfrm>
              <a:prstGeom prst="homePlate">
                <a:avLst/>
              </a:prstGeom>
              <a:solidFill>
                <a:srgbClr val="C00000">
                  <a:alpha val="58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17,8% - </a:t>
                </a:r>
                <a:r>
                  <a:rPr lang="ru-RU" sz="1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Лейфер</a:t>
                </a:r>
                <a:endParaRPr lang="ru-RU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Надпись 21">
                <a:extLst>
                  <a:ext uri="{FF2B5EF4-FFF2-40B4-BE49-F238E27FC236}">
                    <a16:creationId xmlns:a16="http://schemas.microsoft.com/office/drawing/2014/main" id="{F01AADF1-D8A3-4D51-82BD-B0791F98AE97}"/>
                  </a:ext>
                </a:extLst>
              </p:cNvPr>
              <p:cNvSpPr txBox="1"/>
              <p:nvPr/>
            </p:nvSpPr>
            <p:spPr>
              <a:xfrm>
                <a:off x="290513" y="473942"/>
                <a:ext cx="914400" cy="29527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Цена прочих работ и </a:t>
                </a:r>
              </a:p>
              <a:p>
                <a:pPr algn="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условий контракта</a:t>
                </a:r>
                <a:endParaRPr lang="ru-RU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C570DCD6-48F9-491F-B746-2E371AF05D6E}"/>
              </a:ext>
            </a:extLst>
          </p:cNvPr>
          <p:cNvCxnSpPr>
            <a:cxnSpLocks/>
          </p:cNvCxnSpPr>
          <p:nvPr/>
        </p:nvCxnSpPr>
        <p:spPr>
          <a:xfrm flipH="1">
            <a:off x="4852503" y="5787551"/>
            <a:ext cx="43547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ятиугольник 24">
            <a:extLst>
              <a:ext uri="{FF2B5EF4-FFF2-40B4-BE49-F238E27FC236}">
                <a16:creationId xmlns:a16="http://schemas.microsoft.com/office/drawing/2014/main" id="{424F24DD-D8BC-4FE7-AAD5-02BCF86DFF2B}"/>
              </a:ext>
            </a:extLst>
          </p:cNvPr>
          <p:cNvSpPr/>
          <p:nvPr/>
        </p:nvSpPr>
        <p:spPr>
          <a:xfrm flipH="1">
            <a:off x="5302965" y="3635347"/>
            <a:ext cx="1399067" cy="261799"/>
          </a:xfrm>
          <a:prstGeom prst="homePlate">
            <a:avLst/>
          </a:prstGeom>
          <a:solidFill>
            <a:srgbClr val="C00000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 – нет данных</a:t>
            </a:r>
          </a:p>
        </p:txBody>
      </p:sp>
      <p:sp>
        <p:nvSpPr>
          <p:cNvPr id="54" name="Пятиугольник 24">
            <a:extLst>
              <a:ext uri="{FF2B5EF4-FFF2-40B4-BE49-F238E27FC236}">
                <a16:creationId xmlns:a16="http://schemas.microsoft.com/office/drawing/2014/main" id="{FAF41ACB-3DA2-4A52-A473-72923486C980}"/>
              </a:ext>
            </a:extLst>
          </p:cNvPr>
          <p:cNvSpPr/>
          <p:nvPr/>
        </p:nvSpPr>
        <p:spPr>
          <a:xfrm flipH="1">
            <a:off x="5304751" y="3897146"/>
            <a:ext cx="1399067" cy="226089"/>
          </a:xfrm>
          <a:prstGeom prst="homePlate">
            <a:avLst/>
          </a:prstGeom>
          <a:solidFill>
            <a:srgbClr val="C00000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 – нет данных</a:t>
            </a:r>
          </a:p>
        </p:txBody>
      </p:sp>
      <p:sp>
        <p:nvSpPr>
          <p:cNvPr id="55" name="Пятиугольник 24">
            <a:extLst>
              <a:ext uri="{FF2B5EF4-FFF2-40B4-BE49-F238E27FC236}">
                <a16:creationId xmlns:a16="http://schemas.microsoft.com/office/drawing/2014/main" id="{3E68C1D1-C781-4BE2-8623-F8768C33345A}"/>
              </a:ext>
            </a:extLst>
          </p:cNvPr>
          <p:cNvSpPr/>
          <p:nvPr/>
        </p:nvSpPr>
        <p:spPr>
          <a:xfrm flipH="1">
            <a:off x="5296363" y="4127154"/>
            <a:ext cx="1399067" cy="331887"/>
          </a:xfrm>
          <a:prstGeom prst="homePlate">
            <a:avLst/>
          </a:prstGeom>
          <a:solidFill>
            <a:srgbClr val="C00000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 – нет данных</a:t>
            </a:r>
          </a:p>
        </p:txBody>
      </p:sp>
      <p:sp>
        <p:nvSpPr>
          <p:cNvPr id="56" name="Пятиугольник 24">
            <a:extLst>
              <a:ext uri="{FF2B5EF4-FFF2-40B4-BE49-F238E27FC236}">
                <a16:creationId xmlns:a16="http://schemas.microsoft.com/office/drawing/2014/main" id="{A3DB887D-8BFC-4478-8092-5871E5A64275}"/>
              </a:ext>
            </a:extLst>
          </p:cNvPr>
          <p:cNvSpPr/>
          <p:nvPr/>
        </p:nvSpPr>
        <p:spPr>
          <a:xfrm flipH="1">
            <a:off x="5296363" y="4454147"/>
            <a:ext cx="1399067" cy="331887"/>
          </a:xfrm>
          <a:prstGeom prst="homePlate">
            <a:avLst/>
          </a:prstGeom>
          <a:solidFill>
            <a:srgbClr val="C00000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 – нет данных</a:t>
            </a:r>
          </a:p>
        </p:txBody>
      </p:sp>
      <p:sp>
        <p:nvSpPr>
          <p:cNvPr id="57" name="Пятиугольник 24">
            <a:extLst>
              <a:ext uri="{FF2B5EF4-FFF2-40B4-BE49-F238E27FC236}">
                <a16:creationId xmlns:a16="http://schemas.microsoft.com/office/drawing/2014/main" id="{21A273F7-A6C1-4058-954D-071484449193}"/>
              </a:ext>
            </a:extLst>
          </p:cNvPr>
          <p:cNvSpPr/>
          <p:nvPr/>
        </p:nvSpPr>
        <p:spPr>
          <a:xfrm flipH="1">
            <a:off x="5287974" y="5051396"/>
            <a:ext cx="1399067" cy="331887"/>
          </a:xfrm>
          <a:prstGeom prst="homePlate">
            <a:avLst/>
          </a:prstGeom>
          <a:solidFill>
            <a:srgbClr val="C00000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 – нет данных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4B8C5628-C095-497D-A63D-6BC1E2E89AD7}"/>
              </a:ext>
            </a:extLst>
          </p:cNvPr>
          <p:cNvSpPr/>
          <p:nvPr/>
        </p:nvSpPr>
        <p:spPr>
          <a:xfrm>
            <a:off x="2836617" y="5048498"/>
            <a:ext cx="2038376" cy="4284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Программное обеспечение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665B599-BFD3-4FBB-9FC0-85DFBB534C32}"/>
              </a:ext>
            </a:extLst>
          </p:cNvPr>
          <p:cNvSpPr/>
          <p:nvPr/>
        </p:nvSpPr>
        <p:spPr>
          <a:xfrm>
            <a:off x="8129259" y="2743202"/>
            <a:ext cx="963466" cy="3652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/>
              <a:t>Гос.контракт</a:t>
            </a:r>
            <a:endParaRPr lang="ru-RU" sz="1600" dirty="0"/>
          </a:p>
          <a:p>
            <a:pPr algn="ctr"/>
            <a:endParaRPr lang="ru-RU" sz="1600" dirty="0"/>
          </a:p>
          <a:p>
            <a:pPr algn="ctr"/>
            <a:r>
              <a:rPr lang="ru-RU" sz="1600" dirty="0"/>
              <a:t> </a:t>
            </a:r>
            <a:r>
              <a:rPr lang="ru-RU" dirty="0"/>
              <a:t>187 млн. руб.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9082EEA2-40A3-403C-81A7-F6F716F5259F}"/>
              </a:ext>
            </a:extLst>
          </p:cNvPr>
          <p:cNvSpPr/>
          <p:nvPr/>
        </p:nvSpPr>
        <p:spPr>
          <a:xfrm>
            <a:off x="9554700" y="5787551"/>
            <a:ext cx="963466" cy="60857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модули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DDABB7D1-D5E9-4C84-93E6-5EDD83B66002}"/>
              </a:ext>
            </a:extLst>
          </p:cNvPr>
          <p:cNvSpPr/>
          <p:nvPr/>
        </p:nvSpPr>
        <p:spPr>
          <a:xfrm>
            <a:off x="9554700" y="4941118"/>
            <a:ext cx="963466" cy="4412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Работы по монтажу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563B6301-D651-4DA4-BAB0-A4F2527C8132}"/>
              </a:ext>
            </a:extLst>
          </p:cNvPr>
          <p:cNvSpPr/>
          <p:nvPr/>
        </p:nvSpPr>
        <p:spPr>
          <a:xfrm>
            <a:off x="10540755" y="5369594"/>
            <a:ext cx="963466" cy="41795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комплектующие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C03A19C0-975B-4B3A-9827-FA748BE10FD8}"/>
              </a:ext>
            </a:extLst>
          </p:cNvPr>
          <p:cNvCxnSpPr/>
          <p:nvPr/>
        </p:nvCxnSpPr>
        <p:spPr>
          <a:xfrm>
            <a:off x="9952522" y="5616979"/>
            <a:ext cx="565644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7C3C4F1F-13FC-496E-B7E4-91A8560ED8AD}"/>
              </a:ext>
            </a:extLst>
          </p:cNvPr>
          <p:cNvSpPr/>
          <p:nvPr/>
        </p:nvSpPr>
        <p:spPr>
          <a:xfrm>
            <a:off x="10534943" y="4594316"/>
            <a:ext cx="963466" cy="41795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расходные</a:t>
            </a:r>
          </a:p>
        </p:txBody>
      </p: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19516ADA-97DA-4F54-B779-277DA85CF697}"/>
              </a:ext>
            </a:extLst>
          </p:cNvPr>
          <p:cNvCxnSpPr/>
          <p:nvPr/>
        </p:nvCxnSpPr>
        <p:spPr>
          <a:xfrm>
            <a:off x="9969299" y="4815674"/>
            <a:ext cx="565644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id="{A25524F4-8E41-4501-A59B-1AA6B51F8F51}"/>
              </a:ext>
            </a:extLst>
          </p:cNvPr>
          <p:cNvCxnSpPr/>
          <p:nvPr/>
        </p:nvCxnSpPr>
        <p:spPr>
          <a:xfrm>
            <a:off x="5746459" y="1897681"/>
            <a:ext cx="2046913" cy="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871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BE5E4-C11F-4DF1-800A-8CE9A2A36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782" y="79111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Положения, выносимые на защиту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F568FF-C9F6-4F64-8A56-8E583486B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198" y="2483189"/>
            <a:ext cx="10515600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целью повышения эффективности расследования уголовных дел по мошенничеству в сфере закупок товаров, работ, услуг для государственных и муниципальных нужд предлагается внести изменения  в следующие нормативно-правовые акты: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Статью 22 Федерального закона 44-ФЗ дополнить следующими нормами: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«11.1. Для целей выполнения поставок товаров, работ, услуг определить </a:t>
            </a:r>
            <a:r>
              <a:rPr lang="ru-RU" sz="1800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минимальный и максимальный размер рентабельности (прибыли)»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«27. Осуществления исполнителем (поставщиком) гос. контракта, </a:t>
            </a:r>
            <a:r>
              <a:rPr lang="ru-RU" sz="180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раздельного учета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результатов финансово-хозяйственной деятельности по каждому государственному контракту».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3EA376B-F61A-4074-B856-038C0EC41238}"/>
              </a:ext>
            </a:extLst>
          </p:cNvPr>
          <p:cNvSpPr/>
          <p:nvPr/>
        </p:nvSpPr>
        <p:spPr>
          <a:xfrm>
            <a:off x="7609494" y="1592751"/>
            <a:ext cx="2893229" cy="7252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Решение </a:t>
            </a:r>
          </a:p>
        </p:txBody>
      </p:sp>
      <p:sp>
        <p:nvSpPr>
          <p:cNvPr id="5" name="Блок-схема: узел 4">
            <a:extLst>
              <a:ext uri="{FF2B5EF4-FFF2-40B4-BE49-F238E27FC236}">
                <a16:creationId xmlns:a16="http://schemas.microsoft.com/office/drawing/2014/main" id="{87402E7B-6EA8-479C-A6A3-74CB0DF0A0A7}"/>
              </a:ext>
            </a:extLst>
          </p:cNvPr>
          <p:cNvSpPr/>
          <p:nvPr/>
        </p:nvSpPr>
        <p:spPr>
          <a:xfrm>
            <a:off x="542309" y="1592751"/>
            <a:ext cx="656947" cy="6063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55ACA88-FE14-40C3-848C-84316896C4C8}"/>
              </a:ext>
            </a:extLst>
          </p:cNvPr>
          <p:cNvSpPr/>
          <p:nvPr/>
        </p:nvSpPr>
        <p:spPr>
          <a:xfrm>
            <a:off x="2394745" y="1569859"/>
            <a:ext cx="2893229" cy="7252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Проблема</a:t>
            </a:r>
          </a:p>
        </p:txBody>
      </p:sp>
    </p:spTree>
    <p:extLst>
      <p:ext uri="{BB962C8B-B14F-4D97-AF65-F5344CB8AC3E}">
        <p14:creationId xmlns:p14="http://schemas.microsoft.com/office/powerpoint/2010/main" val="1136099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E636B2-3D11-4DA7-843F-A41E2E7E37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4" t="23929"/>
          <a:stretch/>
        </p:blipFill>
        <p:spPr>
          <a:xfrm>
            <a:off x="702644" y="1344178"/>
            <a:ext cx="4353075" cy="5072062"/>
          </a:xfrm>
          <a:prstGeom prst="rect">
            <a:avLst/>
          </a:prstGeom>
        </p:spPr>
      </p:pic>
      <p:sp>
        <p:nvSpPr>
          <p:cNvPr id="7" name="Shape 85">
            <a:extLst>
              <a:ext uri="{FF2B5EF4-FFF2-40B4-BE49-F238E27FC236}">
                <a16:creationId xmlns:a16="http://schemas.microsoft.com/office/drawing/2014/main" id="{DD20AEA9-8C47-476E-8A60-7C3C4A7FAAE4}"/>
              </a:ext>
            </a:extLst>
          </p:cNvPr>
          <p:cNvSpPr txBox="1"/>
          <p:nvPr/>
        </p:nvSpPr>
        <p:spPr>
          <a:xfrm>
            <a:off x="5873389" y="4714180"/>
            <a:ext cx="5775877" cy="15992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b="1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Выполнил</a:t>
            </a:r>
            <a:r>
              <a:rPr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:</a:t>
            </a:r>
          </a:p>
          <a:p>
            <a:pPr algn="just">
              <a:buNone/>
            </a:pPr>
            <a:r>
              <a:rPr lang="ru-RU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С</a:t>
            </a:r>
            <a:r>
              <a:rPr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тудент</a:t>
            </a:r>
            <a:r>
              <a:rPr lang="ru-RU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Вишневская Ирина Александровна</a:t>
            </a:r>
            <a:endParaRPr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Группа 15.07В-ЮС1/19м очно-заочной формы обучения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b="1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Научный</a:t>
            </a:r>
            <a:r>
              <a:rPr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руководитель</a:t>
            </a:r>
            <a:r>
              <a:rPr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:</a:t>
            </a:r>
          </a:p>
          <a:p>
            <a:pPr algn="just">
              <a:buNone/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д.ю.н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., профессор Крюкова Нина Ивановна</a:t>
            </a:r>
            <a:endParaRPr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E4159ED-A9B2-4806-AD5B-81F89A44A8BB}"/>
              </a:ext>
            </a:extLst>
          </p:cNvPr>
          <p:cNvSpPr txBox="1">
            <a:spLocks/>
          </p:cNvSpPr>
          <p:nvPr/>
        </p:nvSpPr>
        <p:spPr>
          <a:xfrm>
            <a:off x="5873389" y="573522"/>
            <a:ext cx="5998487" cy="4140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</a:p>
          <a:p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Назначение и производство экспертиз по уголовным делам о мошенничестве в сфере закупок товаров, работ, услуг для обеспечения государственных и муниципальных нужд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3CCB14-BBC2-4A39-AB9F-1622B9F40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" y="0"/>
            <a:ext cx="1903970" cy="178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965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831</Words>
  <Application>Microsoft Office PowerPoint</Application>
  <PresentationFormat>Широкоэкранный</PresentationFormat>
  <Paragraphs>136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Тема:  Назначение и производство экспертиз по уголовным делам о мошенничестве в сфере закупок товаров, работ, услуг для обеспечения государственных и муниципальных нужд</vt:lpstr>
      <vt:lpstr>Актуальность темы исследования</vt:lpstr>
      <vt:lpstr>Актуальность темы исследования</vt:lpstr>
      <vt:lpstr>Новизна исследования</vt:lpstr>
      <vt:lpstr>Положения, выносимые на защиту</vt:lpstr>
      <vt:lpstr>Положения, выносимые на защиту</vt:lpstr>
      <vt:lpstr>Пример из практики</vt:lpstr>
      <vt:lpstr>Положения, выносимые на защиту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Назначение и производство экспертиз по уголовным делам о мошенничестве в сфере закупок товаров, работ, услуг для обеспечения государственных и муниципальных нужд</dc:title>
  <dc:creator>user</dc:creator>
  <cp:lastModifiedBy>Вишневская Ирина Александровна</cp:lastModifiedBy>
  <cp:revision>5</cp:revision>
  <dcterms:created xsi:type="dcterms:W3CDTF">2022-01-19T20:06:36Z</dcterms:created>
  <dcterms:modified xsi:type="dcterms:W3CDTF">2022-03-19T10:47:27Z</dcterms:modified>
</cp:coreProperties>
</file>