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IfMIeofKwt4Org4fl9cMQN/I5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solidFill>
          <a:schemeClr val="accen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5"/>
          <p:cNvSpPr txBox="1"/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  <a:defRPr sz="8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subTitle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4170426" y="-1482090"/>
            <a:ext cx="3766185" cy="10753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/>
          <p:nvPr>
            <p:ph type="title"/>
          </p:nvPr>
        </p:nvSpPr>
        <p:spPr>
          <a:xfrm rot="5400000">
            <a:off x="7658100" y="1781175"/>
            <a:ext cx="4800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" type="body"/>
          </p:nvPr>
        </p:nvSpPr>
        <p:spPr>
          <a:xfrm rot="5400000">
            <a:off x="1938338" y="-452437"/>
            <a:ext cx="5400675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5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5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603504" y="767419"/>
            <a:ext cx="10780776" cy="3355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Calibri"/>
              <a:buNone/>
              <a:defRPr b="0" sz="8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" type="body"/>
          </p:nvPr>
        </p:nvSpPr>
        <p:spPr>
          <a:xfrm>
            <a:off x="667512" y="4204209"/>
            <a:ext cx="9226296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8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676656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6011330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676656" y="2040467"/>
            <a:ext cx="4663440" cy="7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b="0" sz="220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0"/>
          <p:cNvSpPr txBox="1"/>
          <p:nvPr>
            <p:ph idx="2" type="body"/>
          </p:nvPr>
        </p:nvSpPr>
        <p:spPr>
          <a:xfrm>
            <a:off x="676656" y="2753084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49" name="Google Shape;49;p20"/>
          <p:cNvSpPr txBox="1"/>
          <p:nvPr>
            <p:ph idx="3" type="body"/>
          </p:nvPr>
        </p:nvSpPr>
        <p:spPr>
          <a:xfrm>
            <a:off x="6007608" y="2038435"/>
            <a:ext cx="4663440" cy="7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b="0" sz="220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0"/>
          <p:cNvSpPr txBox="1"/>
          <p:nvPr>
            <p:ph idx="4" type="body"/>
          </p:nvPr>
        </p:nvSpPr>
        <p:spPr>
          <a:xfrm>
            <a:off x="6007608" y="2750990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2"/>
          <p:cNvSpPr txBox="1"/>
          <p:nvPr>
            <p:ph type="title"/>
          </p:nvPr>
        </p:nvSpPr>
        <p:spPr>
          <a:xfrm>
            <a:off x="8261404" y="542282"/>
            <a:ext cx="338328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1" type="body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3200"/>
              <a:buChar char=" "/>
              <a:defRPr sz="3200"/>
            </a:lvl1pPr>
            <a:lvl2pPr indent="-4064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Char char=" "/>
              <a:defRPr sz="2800"/>
            </a:lvl2pPr>
            <a:lvl3pPr indent="-3810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3pPr>
            <a:lvl4pPr indent="-355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4pPr>
            <a:lvl5pPr indent="-355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5pPr>
            <a:lvl6pPr indent="-355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6pPr>
            <a:lvl7pPr indent="-355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7pPr>
            <a:lvl8pPr indent="-355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8pPr>
            <a:lvl9pPr indent="-355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9pPr>
          </a:lstStyle>
          <a:p/>
        </p:txBody>
      </p:sp>
      <p:sp>
        <p:nvSpPr>
          <p:cNvPr id="63" name="Google Shape;63;p22"/>
          <p:cNvSpPr txBox="1"/>
          <p:nvPr>
            <p:ph idx="2" type="body"/>
          </p:nvPr>
        </p:nvSpPr>
        <p:spPr>
          <a:xfrm>
            <a:off x="8275982" y="2511813"/>
            <a:ext cx="3398520" cy="312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22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bg>
      <p:bgPr>
        <a:solidFill>
          <a:schemeClr val="accen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/>
          <p:nvPr>
            <p:ph type="title"/>
          </p:nvPr>
        </p:nvSpPr>
        <p:spPr>
          <a:xfrm>
            <a:off x="649224" y="5418667"/>
            <a:ext cx="10780776" cy="6132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  <a:defRPr b="0" sz="3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3"/>
          <p:cNvSpPr/>
          <p:nvPr>
            <p:ph idx="2" type="pic"/>
          </p:nvPr>
        </p:nvSpPr>
        <p:spPr>
          <a:xfrm>
            <a:off x="0" y="0"/>
            <a:ext cx="12192000" cy="5330952"/>
          </a:xfrm>
          <a:prstGeom prst="rect">
            <a:avLst/>
          </a:prstGeom>
          <a:solidFill>
            <a:srgbClr val="B7E0E9"/>
          </a:solidFill>
          <a:ln>
            <a:noFill/>
          </a:ln>
        </p:spPr>
      </p:sp>
      <p:sp>
        <p:nvSpPr>
          <p:cNvPr id="70" name="Google Shape;70;p23"/>
          <p:cNvSpPr txBox="1"/>
          <p:nvPr>
            <p:ph idx="1" type="body"/>
          </p:nvPr>
        </p:nvSpPr>
        <p:spPr>
          <a:xfrm>
            <a:off x="676656" y="5909735"/>
            <a:ext cx="9229344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0" i="0" sz="5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b="0" i="1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03504" y="1788557"/>
            <a:ext cx="6608963" cy="23347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Calibri"/>
              <a:buNone/>
            </a:pPr>
            <a:r>
              <a:rPr b="1" lang="ru-RU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Использование результатов идентификации предприятия при оценке и экспертизе отчетов об оценке бизнеса</a:t>
            </a:r>
            <a:endParaRPr sz="4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552944" y="0"/>
            <a:ext cx="463905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115149" y="1444115"/>
            <a:ext cx="49808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Выпускная квалификационная работа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7940546" y="2659119"/>
            <a:ext cx="411196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«Российский экономический университет им. Г.В. Плеханова»</a:t>
            </a:r>
            <a:b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64811" y="618465"/>
            <a:ext cx="1815322" cy="16300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7801054" y="4316524"/>
            <a:ext cx="43909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Магистрант: Бойков Анатолий Михайлович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7801054" y="5055188"/>
            <a:ext cx="39020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Научный руководитель: к.э.н., доцент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7801054" y="5587262"/>
            <a:ext cx="29113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Калинкина Кира Евгеньевна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9124511" y="6341554"/>
            <a:ext cx="14959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Москва, 2002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10"/>
          <p:cNvGrpSpPr/>
          <p:nvPr/>
        </p:nvGrpSpPr>
        <p:grpSpPr>
          <a:xfrm>
            <a:off x="1897137" y="1219081"/>
            <a:ext cx="9041479" cy="4594959"/>
            <a:chOff x="0" y="53012"/>
            <a:chExt cx="9041479" cy="4594959"/>
          </a:xfrm>
        </p:grpSpPr>
        <p:sp>
          <p:nvSpPr>
            <p:cNvPr id="268" name="Google Shape;268;p10"/>
            <p:cNvSpPr/>
            <p:nvPr/>
          </p:nvSpPr>
          <p:spPr>
            <a:xfrm>
              <a:off x="0" y="53012"/>
              <a:ext cx="2582649" cy="129132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0"/>
            <p:cNvSpPr txBox="1"/>
            <p:nvPr/>
          </p:nvSpPr>
          <p:spPr>
            <a:xfrm>
              <a:off x="37822" y="90834"/>
              <a:ext cx="2507005" cy="12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ru-RU" sz="2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Тип информации</a:t>
              </a: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258264" y="1344337"/>
              <a:ext cx="161641" cy="251708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71" name="Google Shape;271;p10"/>
            <p:cNvSpPr/>
            <p:nvPr/>
          </p:nvSpPr>
          <p:spPr>
            <a:xfrm>
              <a:off x="419906" y="3592779"/>
              <a:ext cx="2445975" cy="53729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0"/>
            <p:cNvSpPr txBox="1"/>
            <p:nvPr/>
          </p:nvSpPr>
          <p:spPr>
            <a:xfrm>
              <a:off x="435643" y="3608516"/>
              <a:ext cx="2414501" cy="5058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Аналитические обзоры</a:t>
              </a: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258264" y="1344337"/>
              <a:ext cx="144719" cy="15192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74" name="Google Shape;274;p10"/>
            <p:cNvSpPr/>
            <p:nvPr/>
          </p:nvSpPr>
          <p:spPr>
            <a:xfrm>
              <a:off x="402984" y="2456426"/>
              <a:ext cx="2420562" cy="81433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0"/>
            <p:cNvSpPr txBox="1"/>
            <p:nvPr/>
          </p:nvSpPr>
          <p:spPr>
            <a:xfrm>
              <a:off x="426835" y="2480277"/>
              <a:ext cx="2372860" cy="766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Макроэкономические исследования</a:t>
              </a:r>
              <a:endParaRPr/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258264" y="1344337"/>
              <a:ext cx="137922" cy="57194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77" name="Google Shape;277;p10"/>
            <p:cNvSpPr/>
            <p:nvPr/>
          </p:nvSpPr>
          <p:spPr>
            <a:xfrm>
              <a:off x="396187" y="1583452"/>
              <a:ext cx="2490562" cy="66566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0"/>
            <p:cNvSpPr txBox="1"/>
            <p:nvPr/>
          </p:nvSpPr>
          <p:spPr>
            <a:xfrm>
              <a:off x="415684" y="1602949"/>
              <a:ext cx="2451568" cy="6266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Статистические данные</a:t>
              </a:r>
              <a:endParaRPr/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3136698" y="61212"/>
              <a:ext cx="2582649" cy="129132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0"/>
            <p:cNvSpPr txBox="1"/>
            <p:nvPr/>
          </p:nvSpPr>
          <p:spPr>
            <a:xfrm>
              <a:off x="3174520" y="99034"/>
              <a:ext cx="2507005" cy="12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ru-RU" sz="2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Бесплатные источники получения</a:t>
              </a:r>
              <a:endParaRPr/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3394963" y="1352537"/>
              <a:ext cx="301374" cy="55180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82" name="Google Shape;282;p10"/>
            <p:cNvSpPr/>
            <p:nvPr/>
          </p:nvSpPr>
          <p:spPr>
            <a:xfrm>
              <a:off x="3696337" y="1626349"/>
              <a:ext cx="2203867" cy="55597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0"/>
            <p:cNvSpPr txBox="1"/>
            <p:nvPr/>
          </p:nvSpPr>
          <p:spPr>
            <a:xfrm>
              <a:off x="3712621" y="1642633"/>
              <a:ext cx="2171299" cy="5234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br>
                <a:rPr lang="ru-RU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Росстат</a:t>
              </a:r>
              <a:endParaRPr/>
            </a:p>
          </p:txBody>
        </p:sp>
        <p:sp>
          <p:nvSpPr>
            <p:cNvPr id="284" name="Google Shape;284;p10"/>
            <p:cNvSpPr/>
            <p:nvPr/>
          </p:nvSpPr>
          <p:spPr>
            <a:xfrm>
              <a:off x="3394963" y="1352537"/>
              <a:ext cx="316725" cy="11874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85" name="Google Shape;285;p10"/>
            <p:cNvSpPr/>
            <p:nvPr/>
          </p:nvSpPr>
          <p:spPr>
            <a:xfrm>
              <a:off x="3711688" y="2335829"/>
              <a:ext cx="2095561" cy="4083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0"/>
            <p:cNvSpPr txBox="1"/>
            <p:nvPr/>
          </p:nvSpPr>
          <p:spPr>
            <a:xfrm>
              <a:off x="3723648" y="2347789"/>
              <a:ext cx="2071641" cy="3844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ФНС</a:t>
              </a:r>
              <a:endParaRPr/>
            </a:p>
          </p:txBody>
        </p:sp>
        <p:sp>
          <p:nvSpPr>
            <p:cNvPr id="287" name="Google Shape;287;p10"/>
            <p:cNvSpPr/>
            <p:nvPr/>
          </p:nvSpPr>
          <p:spPr>
            <a:xfrm>
              <a:off x="3394963" y="1352537"/>
              <a:ext cx="299535" cy="190512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88" name="Google Shape;288;p10"/>
            <p:cNvSpPr/>
            <p:nvPr/>
          </p:nvSpPr>
          <p:spPr>
            <a:xfrm>
              <a:off x="3694498" y="2908738"/>
              <a:ext cx="2465872" cy="69784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0"/>
            <p:cNvSpPr txBox="1"/>
            <p:nvPr/>
          </p:nvSpPr>
          <p:spPr>
            <a:xfrm>
              <a:off x="3714937" y="2929177"/>
              <a:ext cx="2424994" cy="656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Минэкономразвития</a:t>
              </a:r>
              <a:endParaRPr/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3394963" y="1352537"/>
              <a:ext cx="303709" cy="287385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91" name="Google Shape;291;p10"/>
            <p:cNvSpPr/>
            <p:nvPr/>
          </p:nvSpPr>
          <p:spPr>
            <a:xfrm>
              <a:off x="3698672" y="3804814"/>
              <a:ext cx="2451492" cy="843157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0"/>
            <p:cNvSpPr txBox="1"/>
            <p:nvPr/>
          </p:nvSpPr>
          <p:spPr>
            <a:xfrm>
              <a:off x="3723367" y="3829509"/>
              <a:ext cx="2402102" cy="7937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Ответы на запросы судов, следователей</a:t>
              </a:r>
              <a:endParaRPr/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6458830" y="72382"/>
              <a:ext cx="2582649" cy="129132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0"/>
            <p:cNvSpPr txBox="1"/>
            <p:nvPr/>
          </p:nvSpPr>
          <p:spPr>
            <a:xfrm>
              <a:off x="6496652" y="110204"/>
              <a:ext cx="2507005" cy="12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ru-RU" sz="2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Платные источники получения</a:t>
              </a:r>
              <a:endParaRPr/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6717095" y="1363707"/>
              <a:ext cx="340983" cy="51711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96" name="Google Shape;296;p10"/>
            <p:cNvSpPr/>
            <p:nvPr/>
          </p:nvSpPr>
          <p:spPr>
            <a:xfrm>
              <a:off x="7058079" y="1625536"/>
              <a:ext cx="1934858" cy="510576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0"/>
            <p:cNvSpPr txBox="1"/>
            <p:nvPr/>
          </p:nvSpPr>
          <p:spPr>
            <a:xfrm>
              <a:off x="7073033" y="1640490"/>
              <a:ext cx="1904950" cy="480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СПАРК</a:t>
              </a:r>
              <a:endParaRPr/>
            </a:p>
          </p:txBody>
        </p:sp>
        <p:sp>
          <p:nvSpPr>
            <p:cNvPr id="298" name="Google Shape;298;p10"/>
            <p:cNvSpPr/>
            <p:nvPr/>
          </p:nvSpPr>
          <p:spPr>
            <a:xfrm>
              <a:off x="6717095" y="1363707"/>
              <a:ext cx="327533" cy="123904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99" name="Google Shape;299;p10"/>
            <p:cNvSpPr/>
            <p:nvPr/>
          </p:nvSpPr>
          <p:spPr>
            <a:xfrm>
              <a:off x="7044628" y="2384228"/>
              <a:ext cx="1940416" cy="43704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0"/>
            <p:cNvSpPr txBox="1"/>
            <p:nvPr/>
          </p:nvSpPr>
          <p:spPr>
            <a:xfrm>
              <a:off x="7057429" y="2397029"/>
              <a:ext cx="1914814" cy="411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СКРИН</a:t>
              </a:r>
              <a:endParaRPr/>
            </a:p>
          </p:txBody>
        </p:sp>
        <p:sp>
          <p:nvSpPr>
            <p:cNvPr id="301" name="Google Shape;301;p10"/>
            <p:cNvSpPr/>
            <p:nvPr/>
          </p:nvSpPr>
          <p:spPr>
            <a:xfrm>
              <a:off x="6717095" y="1363707"/>
              <a:ext cx="327244" cy="193785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02" name="Google Shape;302;p10"/>
            <p:cNvSpPr/>
            <p:nvPr/>
          </p:nvSpPr>
          <p:spPr>
            <a:xfrm>
              <a:off x="7044339" y="3024725"/>
              <a:ext cx="1977007" cy="55368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0"/>
            <p:cNvSpPr txBox="1"/>
            <p:nvPr/>
          </p:nvSpPr>
          <p:spPr>
            <a:xfrm>
              <a:off x="7060556" y="3040942"/>
              <a:ext cx="1944573" cy="5212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Сервис: Слияния и поглощения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0"/>
            <p:cNvSpPr/>
            <p:nvPr/>
          </p:nvSpPr>
          <p:spPr>
            <a:xfrm>
              <a:off x="6717095" y="1363707"/>
              <a:ext cx="339682" cy="287882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05" name="Google Shape;305;p10"/>
            <p:cNvSpPr/>
            <p:nvPr/>
          </p:nvSpPr>
          <p:spPr>
            <a:xfrm>
              <a:off x="7056777" y="3849752"/>
              <a:ext cx="1970044" cy="7855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0"/>
            <p:cNvSpPr txBox="1"/>
            <p:nvPr/>
          </p:nvSpPr>
          <p:spPr>
            <a:xfrm>
              <a:off x="7079785" y="3872760"/>
              <a:ext cx="1924028" cy="7395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Другие платные ресурсы</a:t>
              </a:r>
              <a:endParaRPr/>
            </a:p>
          </p:txBody>
        </p:sp>
      </p:grpSp>
      <p:sp>
        <p:nvSpPr>
          <p:cNvPr id="307" name="Google Shape;307;p10"/>
          <p:cNvSpPr/>
          <p:nvPr/>
        </p:nvSpPr>
        <p:spPr>
          <a:xfrm>
            <a:off x="1951275" y="458688"/>
            <a:ext cx="828944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ru-RU" sz="3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Классификация внешних источников информации</a:t>
            </a:r>
            <a:endParaRPr/>
          </a:p>
        </p:txBody>
      </p:sp>
      <p:sp>
        <p:nvSpPr>
          <p:cNvPr id="308" name="Google Shape;308;p10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1"/>
          <p:cNvSpPr txBox="1"/>
          <p:nvPr>
            <p:ph type="title"/>
          </p:nvPr>
        </p:nvSpPr>
        <p:spPr>
          <a:xfrm>
            <a:off x="1154113" y="186718"/>
            <a:ext cx="9905998" cy="930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Методы захвата компании</a:t>
            </a:r>
            <a:endParaRPr/>
          </a:p>
        </p:txBody>
      </p:sp>
      <p:grpSp>
        <p:nvGrpSpPr>
          <p:cNvPr id="314" name="Google Shape;314;p11"/>
          <p:cNvGrpSpPr/>
          <p:nvPr/>
        </p:nvGrpSpPr>
        <p:grpSpPr>
          <a:xfrm>
            <a:off x="1000756" y="784879"/>
            <a:ext cx="10068567" cy="5603776"/>
            <a:chOff x="482596" y="2559"/>
            <a:chExt cx="10068567" cy="5603776"/>
          </a:xfrm>
        </p:grpSpPr>
        <p:sp>
          <p:nvSpPr>
            <p:cNvPr id="315" name="Google Shape;315;p11"/>
            <p:cNvSpPr/>
            <p:nvPr/>
          </p:nvSpPr>
          <p:spPr>
            <a:xfrm rot="5400000">
              <a:off x="6306696" y="-2843696"/>
              <a:ext cx="1369096" cy="706160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1"/>
            <p:cNvSpPr txBox="1"/>
            <p:nvPr/>
          </p:nvSpPr>
          <p:spPr>
            <a:xfrm>
              <a:off x="3460441" y="69393"/>
              <a:ext cx="6994772" cy="12354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Определение оцениваемой доли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Изучение правоустанавливающих документов (Устав, коды ОКВЭД)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Изучение документов связанных с эмиссией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Структура распределения собственников</a:t>
              </a:r>
              <a:endParaRPr/>
            </a:p>
          </p:txBody>
        </p:sp>
        <p:sp>
          <p:nvSpPr>
            <p:cNvPr id="317" name="Google Shape;317;p11"/>
            <p:cNvSpPr/>
            <p:nvPr/>
          </p:nvSpPr>
          <p:spPr>
            <a:xfrm>
              <a:off x="482596" y="34632"/>
              <a:ext cx="2977844" cy="1304948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1"/>
            <p:cNvSpPr txBox="1"/>
            <p:nvPr/>
          </p:nvSpPr>
          <p:spPr>
            <a:xfrm>
              <a:off x="546298" y="98334"/>
              <a:ext cx="2850440" cy="11775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Юридические аспекты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 rot="5400000">
              <a:off x="6173195" y="-1083004"/>
              <a:ext cx="1614886" cy="7141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1"/>
            <p:cNvSpPr txBox="1"/>
            <p:nvPr/>
          </p:nvSpPr>
          <p:spPr>
            <a:xfrm>
              <a:off x="3410114" y="1758909"/>
              <a:ext cx="7062217" cy="14572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Историческая справка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Кадровых характеристики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Местоположение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Отрасль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Производимая продукция</a:t>
              </a:r>
              <a:endParaRPr/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482596" y="1556560"/>
              <a:ext cx="2927516" cy="186191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1"/>
            <p:cNvSpPr txBox="1"/>
            <p:nvPr/>
          </p:nvSpPr>
          <p:spPr>
            <a:xfrm>
              <a:off x="573487" y="1647451"/>
              <a:ext cx="2745734" cy="1680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Общая информация о текущей  и ретроспективной деятельности, место в отрасли</a:t>
              </a:r>
              <a:endParaRPr/>
            </a:p>
          </p:txBody>
        </p:sp>
        <p:sp>
          <p:nvSpPr>
            <p:cNvPr id="323" name="Google Shape;323;p11"/>
            <p:cNvSpPr/>
            <p:nvPr/>
          </p:nvSpPr>
          <p:spPr>
            <a:xfrm rot="5400000">
              <a:off x="5990338" y="1069264"/>
              <a:ext cx="2012536" cy="706160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1"/>
            <p:cNvSpPr txBox="1"/>
            <p:nvPr/>
          </p:nvSpPr>
          <p:spPr>
            <a:xfrm>
              <a:off x="3465803" y="3692043"/>
              <a:ext cx="6963362" cy="18160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финансовой отчетности в ретроспективе 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основных средств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финансовых вложений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запасов</a:t>
              </a:r>
              <a:endParaRPr/>
            </a:p>
          </p:txBody>
        </p:sp>
        <p:sp>
          <p:nvSpPr>
            <p:cNvPr id="325" name="Google Shape;325;p11"/>
            <p:cNvSpPr/>
            <p:nvPr/>
          </p:nvSpPr>
          <p:spPr>
            <a:xfrm>
              <a:off x="482596" y="3645817"/>
              <a:ext cx="2977844" cy="192767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1"/>
            <p:cNvSpPr txBox="1"/>
            <p:nvPr/>
          </p:nvSpPr>
          <p:spPr>
            <a:xfrm>
              <a:off x="576697" y="3739918"/>
              <a:ext cx="2789642" cy="1739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Финансовая информация</a:t>
              </a:r>
              <a:endParaRPr/>
            </a:p>
          </p:txBody>
        </p:sp>
      </p:grpSp>
      <p:sp>
        <p:nvSpPr>
          <p:cNvPr id="327" name="Google Shape;327;p11"/>
          <p:cNvSpPr txBox="1"/>
          <p:nvPr/>
        </p:nvSpPr>
        <p:spPr>
          <a:xfrm>
            <a:off x="2140437" y="299853"/>
            <a:ext cx="79111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Этапы формирования информационных данных в предлагаемых рекомендациях</a:t>
            </a:r>
            <a:endParaRPr/>
          </a:p>
        </p:txBody>
      </p:sp>
      <p:sp>
        <p:nvSpPr>
          <p:cNvPr id="328" name="Google Shape;328;p11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2"/>
          <p:cNvSpPr txBox="1"/>
          <p:nvPr>
            <p:ph type="title"/>
          </p:nvPr>
        </p:nvSpPr>
        <p:spPr>
          <a:xfrm>
            <a:off x="1154113" y="186718"/>
            <a:ext cx="9905998" cy="930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Методы захвата компании</a:t>
            </a:r>
            <a:endParaRPr/>
          </a:p>
        </p:txBody>
      </p:sp>
      <p:grpSp>
        <p:nvGrpSpPr>
          <p:cNvPr id="334" name="Google Shape;334;p12"/>
          <p:cNvGrpSpPr/>
          <p:nvPr/>
        </p:nvGrpSpPr>
        <p:grpSpPr>
          <a:xfrm>
            <a:off x="1137348" y="783966"/>
            <a:ext cx="9923174" cy="4984547"/>
            <a:chOff x="491396" y="1646"/>
            <a:chExt cx="9923174" cy="4984547"/>
          </a:xfrm>
        </p:grpSpPr>
        <p:sp>
          <p:nvSpPr>
            <p:cNvPr id="335" name="Google Shape;335;p12"/>
            <p:cNvSpPr/>
            <p:nvPr/>
          </p:nvSpPr>
          <p:spPr>
            <a:xfrm rot="5400000">
              <a:off x="6220888" y="-2784491"/>
              <a:ext cx="1407545" cy="697981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2"/>
            <p:cNvSpPr txBox="1"/>
            <p:nvPr/>
          </p:nvSpPr>
          <p:spPr>
            <a:xfrm>
              <a:off x="3434752" y="70356"/>
              <a:ext cx="6911108" cy="12701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83800" spcFirstLastPara="1" rIns="83800" wrap="square" tIns="419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дебиторской задолженности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краткосрочных финансовых вложений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заемных средств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кредиторской задолженности</a:t>
              </a:r>
              <a:endParaRPr/>
            </a:p>
          </p:txBody>
        </p:sp>
        <p:sp>
          <p:nvSpPr>
            <p:cNvPr id="337" name="Google Shape;337;p12"/>
            <p:cNvSpPr/>
            <p:nvPr/>
          </p:nvSpPr>
          <p:spPr>
            <a:xfrm>
              <a:off x="491396" y="34620"/>
              <a:ext cx="2943354" cy="134159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2"/>
            <p:cNvSpPr txBox="1"/>
            <p:nvPr/>
          </p:nvSpPr>
          <p:spPr>
            <a:xfrm>
              <a:off x="556887" y="100111"/>
              <a:ext cx="2812372" cy="12106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Финансовая информация</a:t>
              </a:r>
              <a:endParaRPr/>
            </a:p>
          </p:txBody>
        </p:sp>
        <p:sp>
          <p:nvSpPr>
            <p:cNvPr id="339" name="Google Shape;339;p12"/>
            <p:cNvSpPr/>
            <p:nvPr/>
          </p:nvSpPr>
          <p:spPr>
            <a:xfrm rot="5400000">
              <a:off x="6141838" y="-838101"/>
              <a:ext cx="1275328" cy="6788991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2"/>
            <p:cNvSpPr txBox="1"/>
            <p:nvPr/>
          </p:nvSpPr>
          <p:spPr>
            <a:xfrm>
              <a:off x="3385007" y="1980986"/>
              <a:ext cx="6726735" cy="11508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Информация о характеристиках объектов недвижимости (при наличии)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Информация о характеристиках машин, оборудования, транспортных средств (при наличии)</a:t>
              </a:r>
              <a:endParaRPr/>
            </a:p>
          </p:txBody>
        </p:sp>
        <p:sp>
          <p:nvSpPr>
            <p:cNvPr id="341" name="Google Shape;341;p12"/>
            <p:cNvSpPr/>
            <p:nvPr/>
          </p:nvSpPr>
          <p:spPr>
            <a:xfrm>
              <a:off x="491396" y="1599289"/>
              <a:ext cx="2893610" cy="19142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2"/>
            <p:cNvSpPr txBox="1"/>
            <p:nvPr/>
          </p:nvSpPr>
          <p:spPr>
            <a:xfrm>
              <a:off x="584840" y="1692733"/>
              <a:ext cx="2706722" cy="1727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Сведения технического характера</a:t>
              </a:r>
              <a:endParaRPr/>
            </a:p>
          </p:txBody>
        </p:sp>
        <p:sp>
          <p:nvSpPr>
            <p:cNvPr id="343" name="Google Shape;343;p12"/>
            <p:cNvSpPr/>
            <p:nvPr/>
          </p:nvSpPr>
          <p:spPr>
            <a:xfrm rot="5400000">
              <a:off x="6215263" y="918530"/>
              <a:ext cx="1292452" cy="6842875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E5EB">
                <a:alpha val="89803"/>
              </a:srgbClr>
            </a:solidFill>
            <a:ln cap="flat" cmpd="sng" w="9525">
              <a:solidFill>
                <a:srgbClr val="CFE5E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2"/>
            <p:cNvSpPr txBox="1"/>
            <p:nvPr/>
          </p:nvSpPr>
          <p:spPr>
            <a:xfrm>
              <a:off x="3440052" y="3756833"/>
              <a:ext cx="6779783" cy="1166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Лицензирование, патенты, ноу-хау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Судебные разбирательства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Гарантийные обязательства</a:t>
              </a:r>
              <a:endParaRPr/>
            </a:p>
          </p:txBody>
        </p:sp>
        <p:sp>
          <p:nvSpPr>
            <p:cNvPr id="345" name="Google Shape;345;p12"/>
            <p:cNvSpPr/>
            <p:nvPr/>
          </p:nvSpPr>
          <p:spPr>
            <a:xfrm>
              <a:off x="491396" y="3726644"/>
              <a:ext cx="2943354" cy="1246357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DB7CA"/>
                </a:gs>
                <a:gs pos="50000">
                  <a:srgbClr val="4CB3C7"/>
                </a:gs>
                <a:gs pos="100000">
                  <a:srgbClr val="449FB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2"/>
            <p:cNvSpPr txBox="1"/>
            <p:nvPr/>
          </p:nvSpPr>
          <p:spPr>
            <a:xfrm>
              <a:off x="552238" y="3787486"/>
              <a:ext cx="2821670" cy="11246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76200" spcFirstLastPara="1" rIns="762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lang="ru-RU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Дополнительные данные</a:t>
              </a:r>
              <a:endParaRPr/>
            </a:p>
          </p:txBody>
        </p:sp>
      </p:grpSp>
      <p:sp>
        <p:nvSpPr>
          <p:cNvPr id="347" name="Google Shape;347;p12"/>
          <p:cNvSpPr txBox="1"/>
          <p:nvPr/>
        </p:nvSpPr>
        <p:spPr>
          <a:xfrm>
            <a:off x="2140437" y="299853"/>
            <a:ext cx="79111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Этапы формирования информационных данных в предлагаемых рекомендациях</a:t>
            </a:r>
            <a:endParaRPr/>
          </a:p>
        </p:txBody>
      </p:sp>
      <p:sp>
        <p:nvSpPr>
          <p:cNvPr id="348" name="Google Shape;348;p12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13"/>
          <p:cNvGrpSpPr/>
          <p:nvPr/>
        </p:nvGrpSpPr>
        <p:grpSpPr>
          <a:xfrm>
            <a:off x="1143000" y="2632005"/>
            <a:ext cx="9906000" cy="1559025"/>
            <a:chOff x="0" y="1118165"/>
            <a:chExt cx="9906000" cy="1559025"/>
          </a:xfrm>
        </p:grpSpPr>
        <p:sp>
          <p:nvSpPr>
            <p:cNvPr id="354" name="Google Shape;354;p13"/>
            <p:cNvSpPr/>
            <p:nvPr/>
          </p:nvSpPr>
          <p:spPr>
            <a:xfrm>
              <a:off x="0" y="1118165"/>
              <a:ext cx="9906000" cy="1559025"/>
            </a:xfrm>
            <a:prstGeom prst="roundRect">
              <a:avLst>
                <a:gd fmla="val 16667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3"/>
            <p:cNvSpPr txBox="1"/>
            <p:nvPr/>
          </p:nvSpPr>
          <p:spPr>
            <a:xfrm>
              <a:off x="76105" y="1194270"/>
              <a:ext cx="9753790" cy="140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650" lIns="247650" spcFirstLastPara="1" rIns="247650" wrap="square" tIns="2476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500"/>
                <a:buFont typeface="Calibri"/>
                <a:buNone/>
              </a:pPr>
              <a:r>
                <a:rPr lang="ru-RU" sz="6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Благодарю за внимание!</a:t>
              </a:r>
              <a:endParaRPr/>
            </a:p>
          </p:txBody>
        </p:sp>
      </p:grpSp>
      <p:sp>
        <p:nvSpPr>
          <p:cNvPr id="356" name="Google Shape;356;p13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"/>
          <p:cNvGrpSpPr/>
          <p:nvPr/>
        </p:nvGrpSpPr>
        <p:grpSpPr>
          <a:xfrm>
            <a:off x="1970152" y="2094856"/>
            <a:ext cx="8756882" cy="4591837"/>
            <a:chOff x="1916503" y="201593"/>
            <a:chExt cx="8756882" cy="4591837"/>
          </a:xfrm>
        </p:grpSpPr>
        <p:sp>
          <p:nvSpPr>
            <p:cNvPr id="104" name="Google Shape;104;p2"/>
            <p:cNvSpPr/>
            <p:nvPr/>
          </p:nvSpPr>
          <p:spPr>
            <a:xfrm>
              <a:off x="5088930" y="1959795"/>
              <a:ext cx="2020170" cy="1159651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07F90"/>
                </a:gs>
                <a:gs pos="50000">
                  <a:schemeClr val="accent4"/>
                </a:gs>
                <a:gs pos="100000">
                  <a:srgbClr val="5A6879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5145539" y="2016404"/>
              <a:ext cx="1906952" cy="10464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Недостоверная оценка бизнеса</a:t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 rot="5281702">
              <a:off x="5903242" y="1388331"/>
              <a:ext cx="398982" cy="477677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828D67"/>
                </a:gs>
                <a:gs pos="50000">
                  <a:srgbClr val="79855B"/>
                </a:gs>
                <a:gs pos="100000">
                  <a:srgbClr val="6A765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 rot="-5518298">
              <a:off x="5961030" y="1424054"/>
              <a:ext cx="279287" cy="286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4661867" y="201593"/>
              <a:ext cx="2747954" cy="100600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828D67"/>
                </a:gs>
                <a:gs pos="50000">
                  <a:srgbClr val="79855B"/>
                </a:gs>
                <a:gs pos="100000">
                  <a:srgbClr val="6A7651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4710976" y="250702"/>
              <a:ext cx="2649736" cy="90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Сведения о предприятиях отрасли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 rot="-10780853">
              <a:off x="7327493" y="2291024"/>
              <a:ext cx="526311" cy="477677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7A9B70"/>
                </a:gs>
                <a:gs pos="50000">
                  <a:srgbClr val="709463"/>
                </a:gs>
                <a:gs pos="100000">
                  <a:srgbClr val="64835A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 rot="-10780853">
              <a:off x="7470795" y="2386958"/>
              <a:ext cx="383008" cy="286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101905" y="1964199"/>
              <a:ext cx="2571480" cy="110781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A9B70"/>
                </a:gs>
                <a:gs pos="50000">
                  <a:srgbClr val="709463"/>
                </a:gs>
                <a:gs pos="100000">
                  <a:srgbClr val="64835A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8155984" y="2018278"/>
              <a:ext cx="2463322" cy="999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Закрытость информации по сделкам 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 rot="-5366489">
              <a:off x="5888922" y="3218600"/>
              <a:ext cx="419646" cy="477677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7DA685"/>
                </a:gs>
                <a:gs pos="50000">
                  <a:srgbClr val="71A07A"/>
                </a:gs>
                <a:gs pos="100000">
                  <a:srgbClr val="648E6D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 rot="5433511">
              <a:off x="5951255" y="3377079"/>
              <a:ext cx="293752" cy="286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665427" y="3786247"/>
              <a:ext cx="2833051" cy="100718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DA685"/>
                </a:gs>
                <a:gs pos="50000">
                  <a:srgbClr val="71A07A"/>
                </a:gs>
                <a:gs pos="100000">
                  <a:srgbClr val="648E6D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4714594" y="3835414"/>
              <a:ext cx="2734717" cy="9088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Неполный комплект документов</a:t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 rot="13584">
              <a:off x="4468131" y="2315053"/>
              <a:ext cx="446045" cy="477677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8BB0A2"/>
                </a:gs>
                <a:gs pos="50000">
                  <a:srgbClr val="82AB9C"/>
                </a:gs>
                <a:gs pos="100000">
                  <a:srgbClr val="72988A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 rot="-10786416">
              <a:off x="4468132" y="2410324"/>
              <a:ext cx="312232" cy="286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916503" y="1961987"/>
              <a:ext cx="2330899" cy="113142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8BB0A2"/>
                </a:gs>
                <a:gs pos="50000">
                  <a:srgbClr val="82AB9C"/>
                </a:gs>
                <a:gs pos="100000">
                  <a:srgbClr val="72988A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1971734" y="2017218"/>
              <a:ext cx="2220437" cy="1020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Стандарты оценки</a:t>
              </a:r>
              <a:endParaRPr/>
            </a:p>
          </p:txBody>
        </p:sp>
      </p:grpSp>
      <p:sp>
        <p:nvSpPr>
          <p:cNvPr id="122" name="Google Shape;122;p2"/>
          <p:cNvSpPr txBox="1"/>
          <p:nvPr>
            <p:ph type="title"/>
          </p:nvPr>
        </p:nvSpPr>
        <p:spPr>
          <a:xfrm>
            <a:off x="546237" y="2290912"/>
            <a:ext cx="10544174" cy="580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1" lang="ru-RU" sz="4000"/>
              <a:t>Проблемы </a:t>
            </a:r>
            <a:br>
              <a:rPr b="1" lang="ru-RU" sz="4000"/>
            </a:br>
            <a:r>
              <a:rPr b="1" lang="ru-RU" sz="4000"/>
              <a:t>идентификации</a:t>
            </a:r>
            <a:endParaRPr/>
          </a:p>
        </p:txBody>
      </p:sp>
      <p:sp>
        <p:nvSpPr>
          <p:cNvPr id="123" name="Google Shape;123;p2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9500"/>
              <a:t>‹#›</a:t>
            </a:fld>
            <a:endParaRPr sz="9500"/>
          </a:p>
        </p:txBody>
      </p:sp>
      <p:sp>
        <p:nvSpPr>
          <p:cNvPr id="124" name="Google Shape;124;p2"/>
          <p:cNvSpPr/>
          <p:nvPr/>
        </p:nvSpPr>
        <p:spPr>
          <a:xfrm>
            <a:off x="8137149" y="2107752"/>
            <a:ext cx="2602394" cy="969541"/>
          </a:xfrm>
          <a:prstGeom prst="roundRect">
            <a:avLst>
              <a:gd fmla="val 16667" name="adj"/>
            </a:avLst>
          </a:prstGeom>
          <a:solidFill>
            <a:srgbClr val="66AFBC"/>
          </a:solidFill>
          <a:ln cap="flat" cmpd="sng" w="12700">
            <a:solidFill>
              <a:srgbClr val="3A83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Поверхностный анализ бизнес-процессов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 rot="8303240">
            <a:off x="7452641" y="3202108"/>
            <a:ext cx="536696" cy="42317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B1BD"/>
          </a:solidFill>
          <a:ln cap="flat" cmpd="sng" w="12700">
            <a:solidFill>
              <a:srgbClr val="3A83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8186324" y="5696947"/>
            <a:ext cx="2504045" cy="969541"/>
          </a:xfrm>
          <a:prstGeom prst="roundRect">
            <a:avLst>
              <a:gd fmla="val 16667" name="adj"/>
            </a:avLst>
          </a:prstGeom>
          <a:solidFill>
            <a:srgbClr val="96C8DE"/>
          </a:solidFill>
          <a:ln cap="flat" cmpd="sng" w="12700">
            <a:solidFill>
              <a:srgbClr val="3A83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Использование зарубежных данных</a:t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 rot="-8486221">
            <a:off x="7472511" y="5141878"/>
            <a:ext cx="496956" cy="42317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6C8DE"/>
          </a:solidFill>
          <a:ln cap="flat" cmpd="sng" w="12700">
            <a:solidFill>
              <a:srgbClr val="3A83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3154332" y="1172786"/>
            <a:ext cx="76754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5757F"/>
                </a:solidFill>
                <a:latin typeface="Calibri"/>
                <a:ea typeface="Calibri"/>
                <a:cs typeface="Calibri"/>
                <a:sym typeface="Calibri"/>
              </a:rPr>
              <a:t>Обусловлена отсутствием рекомендаций по идентификации объекта оценки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449039" y="398435"/>
            <a:ext cx="5700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Актуальность исследования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3016" y="74703"/>
            <a:ext cx="9853571" cy="527833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"/>
          <p:cNvSpPr txBox="1"/>
          <p:nvPr/>
        </p:nvSpPr>
        <p:spPr>
          <a:xfrm>
            <a:off x="761619" y="1543637"/>
            <a:ext cx="598272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Наличие методики идентификации позволит: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66AFBC"/>
              </a:buClr>
              <a:buSzPts val="2400"/>
              <a:buFont typeface="Calibri"/>
              <a:buChar char="-"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Определить порядок идентификации;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66AFBC"/>
              </a:buClr>
              <a:buSzPts val="2400"/>
              <a:buFont typeface="Calibri"/>
              <a:buChar char="-"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Выявить особенности предприятия;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66AFBC"/>
              </a:buClr>
              <a:buSzPts val="2400"/>
              <a:buFont typeface="Calibri"/>
              <a:buChar char="-"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Учесть неприметные факторы;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66AFBC"/>
              </a:buClr>
              <a:buSzPts val="2400"/>
              <a:buFont typeface="Calibri"/>
              <a:buChar char="-"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Провести оценку предприятия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    с большей точностью</a:t>
            </a:r>
            <a:endParaRPr/>
          </a:p>
        </p:txBody>
      </p:sp>
      <p:sp>
        <p:nvSpPr>
          <p:cNvPr id="137" name="Google Shape;137;p3"/>
          <p:cNvSpPr txBox="1"/>
          <p:nvPr/>
        </p:nvSpPr>
        <p:spPr>
          <a:xfrm>
            <a:off x="885825" y="5256745"/>
            <a:ext cx="123303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  <a:endParaRPr/>
          </a:p>
        </p:txBody>
      </p:sp>
      <p:sp>
        <p:nvSpPr>
          <p:cNvPr id="138" name="Google Shape;138;p3"/>
          <p:cNvSpPr txBox="1"/>
          <p:nvPr/>
        </p:nvSpPr>
        <p:spPr>
          <a:xfrm>
            <a:off x="1502665" y="5171445"/>
            <a:ext cx="9310493" cy="12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6450" lIns="884150" spcFirstLastPara="1" rIns="884150" wrap="square" tIns="166600">
            <a:noAutofit/>
          </a:bodyPr>
          <a:lstStyle/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35757F"/>
                </a:solidFill>
                <a:latin typeface="Calibri"/>
                <a:ea typeface="Calibri"/>
                <a:cs typeface="Calibri"/>
                <a:sym typeface="Calibri"/>
              </a:rPr>
              <a:t>Разработка проекта методических рекомендаций по идентификации бизнеса</a:t>
            </a:r>
            <a:endParaRPr b="1" i="0" sz="2400" u="none" cap="none" strike="noStrike">
              <a:solidFill>
                <a:srgbClr val="3575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1" marL="1714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4"/>
          <p:cNvGrpSpPr/>
          <p:nvPr/>
        </p:nvGrpSpPr>
        <p:grpSpPr>
          <a:xfrm>
            <a:off x="343949" y="793353"/>
            <a:ext cx="11392249" cy="5328773"/>
            <a:chOff x="0" y="35392"/>
            <a:chExt cx="11392249" cy="5328773"/>
          </a:xfrm>
        </p:grpSpPr>
        <p:sp>
          <p:nvSpPr>
            <p:cNvPr id="145" name="Google Shape;145;p4"/>
            <p:cNvSpPr/>
            <p:nvPr/>
          </p:nvSpPr>
          <p:spPr>
            <a:xfrm>
              <a:off x="0" y="256576"/>
              <a:ext cx="11392249" cy="2315294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0" y="256576"/>
              <a:ext cx="11392249" cy="23152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6450" lIns="884150" spcFirstLastPara="1" rIns="884150" wrap="square" tIns="3124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отчеты и заключения об оценке бизнеса, 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имеющиеся методические рекомендации по выполнению оценки бизнеса СРО оценщиков, 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иностранные практики для идентификации предприятия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информационные порталы, содержащие сведения о деятельности предприятий</a:t>
              </a: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00189" y="35392"/>
              <a:ext cx="7974574" cy="442367"/>
            </a:xfrm>
            <a:prstGeom prst="roundRect">
              <a:avLst>
                <a:gd fmla="val 16667" name="adj"/>
              </a:avLst>
            </a:prstGeom>
            <a:solidFill>
              <a:srgbClr val="328D9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4"/>
            <p:cNvSpPr txBox="1"/>
            <p:nvPr/>
          </p:nvSpPr>
          <p:spPr>
            <a:xfrm>
              <a:off x="621784" y="56987"/>
              <a:ext cx="7931384" cy="399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301400" spcFirstLastPara="1" rIns="3014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Объекты исследования</a:t>
              </a:r>
              <a:endParaRPr b="1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55935" y="3021233"/>
              <a:ext cx="11319566" cy="1252053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4"/>
            <p:cNvSpPr txBox="1"/>
            <p:nvPr/>
          </p:nvSpPr>
          <p:spPr>
            <a:xfrm>
              <a:off x="55935" y="3021233"/>
              <a:ext cx="11319566" cy="12520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884150" spcFirstLastPara="1" rIns="884150" wrap="square" tIns="3124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нарушения требований законодательства Российской Федерации об оценочной деятельности при оценке бизнеса, 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систематизация и обобщение имеющихся методических рекомендаций</a:t>
              </a: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636724" y="2720314"/>
              <a:ext cx="7974574" cy="442367"/>
            </a:xfrm>
            <a:prstGeom prst="roundRect">
              <a:avLst>
                <a:gd fmla="val 16667" name="adj"/>
              </a:avLst>
            </a:prstGeom>
            <a:solidFill>
              <a:srgbClr val="328D9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4"/>
            <p:cNvSpPr txBox="1"/>
            <p:nvPr/>
          </p:nvSpPr>
          <p:spPr>
            <a:xfrm>
              <a:off x="658319" y="2741909"/>
              <a:ext cx="7931384" cy="399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301400" spcFirstLastPara="1" rIns="3014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Предмет исследования</a:t>
              </a:r>
              <a:endParaRPr b="1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0" y="4428133"/>
              <a:ext cx="11392249" cy="936032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4"/>
            <p:cNvSpPr txBox="1"/>
            <p:nvPr/>
          </p:nvSpPr>
          <p:spPr>
            <a:xfrm>
              <a:off x="0" y="4428133"/>
              <a:ext cx="11392249" cy="936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6450" lIns="884150" spcFirstLastPara="1" rIns="884150" wrap="square" tIns="3124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b="0" i="0" lang="ru-RU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разработке проекта методических рекомендаций по идентификации предприятия</a:t>
              </a:r>
              <a:endParaRPr/>
            </a:p>
            <a:p>
              <a:pPr indent="-889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t/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552831" y="4206949"/>
              <a:ext cx="7974574" cy="442367"/>
            </a:xfrm>
            <a:prstGeom prst="roundRect">
              <a:avLst>
                <a:gd fmla="val 16667" name="adj"/>
              </a:avLst>
            </a:prstGeom>
            <a:solidFill>
              <a:srgbClr val="328D9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4"/>
            <p:cNvSpPr txBox="1"/>
            <p:nvPr/>
          </p:nvSpPr>
          <p:spPr>
            <a:xfrm>
              <a:off x="574426" y="4228544"/>
              <a:ext cx="7931384" cy="399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301400" spcFirstLastPara="1" rIns="3014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Новизна</a:t>
              </a:r>
              <a:endParaRPr/>
            </a:p>
          </p:txBody>
        </p:sp>
      </p:grpSp>
      <p:pic>
        <p:nvPicPr>
          <p:cNvPr descr="Лупа со сплошной заливкой" id="157" name="Google Shape;15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92499" y="175058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Фабрика со сплошной заливкой" id="158" name="Google Shape;15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92499" y="5243119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descr="Повествование контур" id="160" name="Google Shape;16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92499" y="4008503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 txBox="1"/>
          <p:nvPr>
            <p:ph type="title"/>
          </p:nvPr>
        </p:nvSpPr>
        <p:spPr>
          <a:xfrm>
            <a:off x="657224" y="499533"/>
            <a:ext cx="11059060" cy="10301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66AFBC"/>
              </a:buClr>
              <a:buSzPts val="3000"/>
              <a:buFont typeface="Calibri"/>
              <a:buNone/>
            </a:pPr>
            <a:r>
              <a:rPr b="1" lang="ru-RU" sz="3000">
                <a:solidFill>
                  <a:srgbClr val="66AFBC"/>
                </a:solidFill>
              </a:rPr>
              <a:t>Наличие стандартов по оценке бизнеса или рекомендаций</a:t>
            </a:r>
            <a:br>
              <a:rPr b="1" lang="ru-RU" sz="3000">
                <a:solidFill>
                  <a:srgbClr val="66AFBC"/>
                </a:solidFill>
              </a:rPr>
            </a:br>
            <a:r>
              <a:rPr b="1" lang="ru-RU" sz="3000">
                <a:solidFill>
                  <a:srgbClr val="66AFBC"/>
                </a:solidFill>
              </a:rPr>
              <a:t>Саморегулируемых организаций оценщиков</a:t>
            </a:r>
            <a:endParaRPr/>
          </a:p>
        </p:txBody>
      </p:sp>
      <p:sp>
        <p:nvSpPr>
          <p:cNvPr id="166" name="Google Shape;166;p5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67" name="Google Shape;16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6989" y="1780161"/>
            <a:ext cx="6187889" cy="241245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95363" y="3318966"/>
            <a:ext cx="4322084" cy="2557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6"/>
          <p:cNvGrpSpPr/>
          <p:nvPr/>
        </p:nvGrpSpPr>
        <p:grpSpPr>
          <a:xfrm>
            <a:off x="1322070" y="872075"/>
            <a:ext cx="8837763" cy="4675595"/>
            <a:chOff x="166" y="152409"/>
            <a:chExt cx="8837763" cy="4675595"/>
          </a:xfrm>
        </p:grpSpPr>
        <p:sp>
          <p:nvSpPr>
            <p:cNvPr id="174" name="Google Shape;174;p6"/>
            <p:cNvSpPr/>
            <p:nvPr/>
          </p:nvSpPr>
          <p:spPr>
            <a:xfrm>
              <a:off x="4419048" y="1174547"/>
              <a:ext cx="3230777" cy="11102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93033"/>
                  </a:lnTo>
                  <a:lnTo>
                    <a:pt x="120000" y="93033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5" name="Google Shape;175;p6"/>
            <p:cNvSpPr/>
            <p:nvPr/>
          </p:nvSpPr>
          <p:spPr>
            <a:xfrm>
              <a:off x="4373328" y="1174547"/>
              <a:ext cx="91440" cy="1110271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6" name="Google Shape;176;p6"/>
            <p:cNvSpPr/>
            <p:nvPr/>
          </p:nvSpPr>
          <p:spPr>
            <a:xfrm>
              <a:off x="1188270" y="1174547"/>
              <a:ext cx="3230777" cy="11102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93033"/>
                  </a:lnTo>
                  <a:lnTo>
                    <a:pt x="0" y="93033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7" name="Google Shape;177;p6"/>
            <p:cNvSpPr/>
            <p:nvPr/>
          </p:nvSpPr>
          <p:spPr>
            <a:xfrm>
              <a:off x="385658" y="152409"/>
              <a:ext cx="8066779" cy="1022138"/>
            </a:xfrm>
            <a:prstGeom prst="rect">
              <a:avLst/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6"/>
            <p:cNvSpPr txBox="1"/>
            <p:nvPr/>
          </p:nvSpPr>
          <p:spPr>
            <a:xfrm>
              <a:off x="385658" y="152409"/>
              <a:ext cx="8066779" cy="10221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1"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Типовые ошибки идентификации предприятия</a:t>
              </a:r>
              <a:endParaRPr/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166" y="2284819"/>
              <a:ext cx="2376209" cy="1188104"/>
            </a:xfrm>
            <a:prstGeom prst="rect">
              <a:avLst/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6"/>
            <p:cNvSpPr txBox="1"/>
            <p:nvPr/>
          </p:nvSpPr>
          <p:spPr>
            <a:xfrm>
              <a:off x="166" y="2284819"/>
              <a:ext cx="2376209" cy="1188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50" lIns="12050" spcFirstLastPara="1" rIns="12050" wrap="square" tIns="12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ru-RU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Отсутствие существенной информации</a:t>
              </a:r>
              <a:endParaRPr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2875379" y="2284819"/>
              <a:ext cx="3087337" cy="2543185"/>
            </a:xfrm>
            <a:prstGeom prst="rect">
              <a:avLst/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6"/>
            <p:cNvSpPr txBox="1"/>
            <p:nvPr/>
          </p:nvSpPr>
          <p:spPr>
            <a:xfrm>
              <a:off x="2875379" y="2284819"/>
              <a:ext cx="3087337" cy="25431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50" lIns="12050" spcFirstLastPara="1" rIns="12050" wrap="square" tIns="12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ru-RU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Приведение недостоверной информации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ru-RU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 Искажение исходных данных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ru-RU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Отсутствие проверки используемой информации на адекватность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6461720" y="2284819"/>
              <a:ext cx="2376209" cy="1188104"/>
            </a:xfrm>
            <a:prstGeom prst="rect">
              <a:avLst/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6"/>
            <p:cNvSpPr txBox="1"/>
            <p:nvPr/>
          </p:nvSpPr>
          <p:spPr>
            <a:xfrm>
              <a:off x="6461720" y="2284819"/>
              <a:ext cx="2376209" cy="1188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50" lIns="12050" spcFirstLastPara="1" rIns="12050" wrap="square" tIns="12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ru-RU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Выбор ошибочной методологии расчетов вследствие неполной идентификации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5" name="Google Shape;185;p6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7"/>
          <p:cNvGrpSpPr/>
          <p:nvPr/>
        </p:nvGrpSpPr>
        <p:grpSpPr>
          <a:xfrm>
            <a:off x="1141417" y="1002067"/>
            <a:ext cx="9649019" cy="4981547"/>
            <a:chOff x="779467" y="3"/>
            <a:chExt cx="9649019" cy="4981547"/>
          </a:xfrm>
        </p:grpSpPr>
        <p:sp>
          <p:nvSpPr>
            <p:cNvPr id="191" name="Google Shape;191;p7"/>
            <p:cNvSpPr/>
            <p:nvPr/>
          </p:nvSpPr>
          <p:spPr>
            <a:xfrm>
              <a:off x="779467" y="3"/>
              <a:ext cx="2207369" cy="110368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7"/>
            <p:cNvSpPr txBox="1"/>
            <p:nvPr/>
          </p:nvSpPr>
          <p:spPr>
            <a:xfrm>
              <a:off x="811793" y="32329"/>
              <a:ext cx="2142717" cy="1039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5700" spcFirstLastPara="1" rIns="45700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Юридический</a:t>
              </a:r>
              <a:endParaRPr/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1000203" y="1103688"/>
              <a:ext cx="302948" cy="302358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94" name="Google Shape;194;p7"/>
            <p:cNvSpPr/>
            <p:nvPr/>
          </p:nvSpPr>
          <p:spPr>
            <a:xfrm>
              <a:off x="1303152" y="3747774"/>
              <a:ext cx="2075368" cy="75900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7"/>
            <p:cNvSpPr txBox="1"/>
            <p:nvPr/>
          </p:nvSpPr>
          <p:spPr>
            <a:xfrm>
              <a:off x="1325382" y="3770004"/>
              <a:ext cx="2030908" cy="7145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Несколько разных видов деятельности</a:t>
              </a: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1000203" y="1103688"/>
              <a:ext cx="280750" cy="171986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97" name="Google Shape;197;p7"/>
            <p:cNvSpPr/>
            <p:nvPr/>
          </p:nvSpPr>
          <p:spPr>
            <a:xfrm>
              <a:off x="1280954" y="2178931"/>
              <a:ext cx="2162126" cy="1289247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7"/>
            <p:cNvSpPr txBox="1"/>
            <p:nvPr/>
          </p:nvSpPr>
          <p:spPr>
            <a:xfrm>
              <a:off x="1318715" y="2216692"/>
              <a:ext cx="2086604" cy="1213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Наличие «подводных камней» в учредительных документах</a:t>
              </a:r>
              <a:endParaRPr/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1000203" y="1103688"/>
              <a:ext cx="316174" cy="59643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0" name="Google Shape;200;p7"/>
            <p:cNvSpPr/>
            <p:nvPr/>
          </p:nvSpPr>
          <p:spPr>
            <a:xfrm>
              <a:off x="1316378" y="1378505"/>
              <a:ext cx="2095499" cy="643227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7"/>
            <p:cNvSpPr txBox="1"/>
            <p:nvPr/>
          </p:nvSpPr>
          <p:spPr>
            <a:xfrm>
              <a:off x="1335217" y="1397344"/>
              <a:ext cx="2057821" cy="6055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Оцениваемый пакет предприятия</a:t>
              </a:r>
              <a:endParaRPr/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4415909" y="8391"/>
              <a:ext cx="2207369" cy="110368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7"/>
            <p:cNvSpPr txBox="1"/>
            <p:nvPr/>
          </p:nvSpPr>
          <p:spPr>
            <a:xfrm>
              <a:off x="4448235" y="40717"/>
              <a:ext cx="2142717" cy="1039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5700" spcFirstLastPara="1" rIns="45700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Технический</a:t>
              </a:r>
              <a:endParaRPr/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4636645" y="1112076"/>
              <a:ext cx="257560" cy="76897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5" name="Google Shape;205;p7"/>
            <p:cNvSpPr/>
            <p:nvPr/>
          </p:nvSpPr>
          <p:spPr>
            <a:xfrm>
              <a:off x="4894206" y="1346907"/>
              <a:ext cx="1883627" cy="10682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4925495" y="1378196"/>
              <a:ext cx="1821049" cy="100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br>
                <a:rPr lang="ru-RU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Учет стоимости ОС по балансовой стоимости</a:t>
              </a:r>
              <a:endParaRPr/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4636645" y="1112076"/>
              <a:ext cx="270680" cy="172428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8" name="Google Shape;208;p7"/>
            <p:cNvSpPr/>
            <p:nvPr/>
          </p:nvSpPr>
          <p:spPr>
            <a:xfrm>
              <a:off x="4907326" y="2546380"/>
              <a:ext cx="1791059" cy="57995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4924312" y="2563366"/>
              <a:ext cx="1757087" cy="545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Состояние ОС</a:t>
              </a:r>
              <a:endParaRPr/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4636645" y="1112076"/>
              <a:ext cx="255988" cy="245314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1" name="Google Shape;211;p7"/>
            <p:cNvSpPr/>
            <p:nvPr/>
          </p:nvSpPr>
          <p:spPr>
            <a:xfrm>
              <a:off x="4892634" y="3266998"/>
              <a:ext cx="1732908" cy="59644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4910103" y="3284467"/>
              <a:ext cx="1697970" cy="561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Кадровый потенциал</a:t>
              </a:r>
              <a:endParaRPr/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4636645" y="1112076"/>
              <a:ext cx="210693" cy="341142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4" name="Google Shape;214;p7"/>
            <p:cNvSpPr/>
            <p:nvPr/>
          </p:nvSpPr>
          <p:spPr>
            <a:xfrm>
              <a:off x="4847339" y="4065448"/>
              <a:ext cx="1785761" cy="91610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7"/>
            <p:cNvSpPr txBox="1"/>
            <p:nvPr/>
          </p:nvSpPr>
          <p:spPr>
            <a:xfrm>
              <a:off x="4874171" y="4092280"/>
              <a:ext cx="1732097" cy="862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Наличие лицензий, патентов</a:t>
              </a:r>
              <a:endParaRPr/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7949686" y="18744"/>
              <a:ext cx="2207369" cy="1103684"/>
            </a:xfrm>
            <a:prstGeom prst="roundRect">
              <a:avLst>
                <a:gd fmla="val 1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7"/>
            <p:cNvSpPr txBox="1"/>
            <p:nvPr/>
          </p:nvSpPr>
          <p:spPr>
            <a:xfrm>
              <a:off x="7982012" y="51070"/>
              <a:ext cx="2142717" cy="1039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5700" spcFirstLastPara="1" rIns="45700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 этап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Экономический</a:t>
              </a:r>
              <a:endParaRPr/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8170423" y="1122428"/>
              <a:ext cx="192036" cy="71732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9" name="Google Shape;219;p7"/>
            <p:cNvSpPr/>
            <p:nvPr/>
          </p:nvSpPr>
          <p:spPr>
            <a:xfrm>
              <a:off x="8362459" y="1346212"/>
              <a:ext cx="2045171" cy="98709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7"/>
            <p:cNvSpPr txBox="1"/>
            <p:nvPr/>
          </p:nvSpPr>
          <p:spPr>
            <a:xfrm>
              <a:off x="8391370" y="1375123"/>
              <a:ext cx="1987349" cy="929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Игнорирование внешних аспектов при определении прогнозов</a:t>
              </a:r>
              <a:endParaRPr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8170423" y="1122428"/>
              <a:ext cx="211037" cy="168175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22" name="Google Shape;222;p7"/>
            <p:cNvSpPr/>
            <p:nvPr/>
          </p:nvSpPr>
          <p:spPr>
            <a:xfrm>
              <a:off x="8381460" y="2556203"/>
              <a:ext cx="2014798" cy="4959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7"/>
            <p:cNvSpPr txBox="1"/>
            <p:nvPr/>
          </p:nvSpPr>
          <p:spPr>
            <a:xfrm>
              <a:off x="8395986" y="2570729"/>
              <a:ext cx="1985746" cy="4668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Искажение отчетности</a:t>
              </a: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8170423" y="1122428"/>
              <a:ext cx="210649" cy="235933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25" name="Google Shape;225;p7"/>
            <p:cNvSpPr/>
            <p:nvPr/>
          </p:nvSpPr>
          <p:spPr>
            <a:xfrm>
              <a:off x="8381072" y="3215202"/>
              <a:ext cx="1983559" cy="53312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7"/>
            <p:cNvSpPr txBox="1"/>
            <p:nvPr/>
          </p:nvSpPr>
          <p:spPr>
            <a:xfrm>
              <a:off x="8396687" y="3230817"/>
              <a:ext cx="1952329" cy="5018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Стоимость ДЗ по балансу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8170423" y="1122428"/>
              <a:ext cx="193113" cy="32381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C8E9E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28" name="Google Shape;228;p7"/>
            <p:cNvSpPr/>
            <p:nvPr/>
          </p:nvSpPr>
          <p:spPr>
            <a:xfrm>
              <a:off x="8363537" y="3980243"/>
              <a:ext cx="2064949" cy="76071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7"/>
            <p:cNvSpPr txBox="1"/>
            <p:nvPr/>
          </p:nvSpPr>
          <p:spPr>
            <a:xfrm>
              <a:off x="8385818" y="4002524"/>
              <a:ext cx="2020387" cy="7161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НМА не учтены при оценке</a:t>
              </a:r>
              <a:endParaRPr/>
            </a:p>
          </p:txBody>
        </p:sp>
      </p:grpSp>
      <p:sp>
        <p:nvSpPr>
          <p:cNvPr id="230" name="Google Shape;230;p7"/>
          <p:cNvSpPr txBox="1"/>
          <p:nvPr/>
        </p:nvSpPr>
        <p:spPr>
          <a:xfrm>
            <a:off x="4124739" y="318052"/>
            <a:ext cx="45223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66AFBC"/>
                </a:solidFill>
                <a:latin typeface="Calibri"/>
                <a:ea typeface="Calibri"/>
                <a:cs typeface="Calibri"/>
                <a:sym typeface="Calibri"/>
              </a:rPr>
              <a:t>Основные ошибки</a:t>
            </a:r>
            <a:endParaRPr/>
          </a:p>
        </p:txBody>
      </p:sp>
      <p:sp>
        <p:nvSpPr>
          <p:cNvPr id="231" name="Google Shape;231;p7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"/>
          <p:cNvSpPr txBox="1"/>
          <p:nvPr>
            <p:ph type="title"/>
          </p:nvPr>
        </p:nvSpPr>
        <p:spPr>
          <a:xfrm>
            <a:off x="1066800" y="0"/>
            <a:ext cx="100584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ru-RU"/>
              <a:t>Типы идентификации</a:t>
            </a:r>
            <a:endParaRPr/>
          </a:p>
        </p:txBody>
      </p:sp>
      <p:grpSp>
        <p:nvGrpSpPr>
          <p:cNvPr id="237" name="Google Shape;237;p8"/>
          <p:cNvGrpSpPr/>
          <p:nvPr/>
        </p:nvGrpSpPr>
        <p:grpSpPr>
          <a:xfrm>
            <a:off x="925575" y="1048625"/>
            <a:ext cx="9640545" cy="5573402"/>
            <a:chOff x="296401" y="1"/>
            <a:chExt cx="9640545" cy="5573402"/>
          </a:xfrm>
        </p:grpSpPr>
        <p:sp>
          <p:nvSpPr>
            <p:cNvPr id="238" name="Google Shape;238;p8"/>
            <p:cNvSpPr/>
            <p:nvPr/>
          </p:nvSpPr>
          <p:spPr>
            <a:xfrm rot="5400000">
              <a:off x="36701" y="740722"/>
              <a:ext cx="2273853" cy="1754452"/>
            </a:xfrm>
            <a:prstGeom prst="chevron">
              <a:avLst>
                <a:gd fmla="val 50000" name="adj"/>
              </a:avLst>
            </a:prstGeom>
            <a:solidFill>
              <a:srgbClr val="4EB3C7"/>
            </a:solidFill>
            <a:ln cap="flat" cmpd="sng" w="9525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8"/>
            <p:cNvSpPr txBox="1"/>
            <p:nvPr/>
          </p:nvSpPr>
          <p:spPr>
            <a:xfrm>
              <a:off x="296402" y="1358247"/>
              <a:ext cx="1754452" cy="51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1"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Козырь Ю.В.</a:t>
              </a:r>
              <a:endParaRPr/>
            </a:p>
          </p:txBody>
        </p:sp>
        <p:sp>
          <p:nvSpPr>
            <p:cNvPr id="240" name="Google Shape;240;p8"/>
            <p:cNvSpPr/>
            <p:nvPr/>
          </p:nvSpPr>
          <p:spPr>
            <a:xfrm rot="5400000">
              <a:off x="4898273" y="-2860154"/>
              <a:ext cx="2161427" cy="788173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8"/>
            <p:cNvSpPr txBox="1"/>
            <p:nvPr/>
          </p:nvSpPr>
          <p:spPr>
            <a:xfrm>
              <a:off x="2038118" y="105513"/>
              <a:ext cx="7776225" cy="1950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42225" spcFirstLastPara="1" rIns="12700" wrap="square" tIns="127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Бизнес как доля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Бизнес как актив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Бизнес как 100% пакет</a:t>
              </a: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 rot="5400000">
              <a:off x="-58894" y="3560053"/>
              <a:ext cx="2368647" cy="1658053"/>
            </a:xfrm>
            <a:prstGeom prst="chevron">
              <a:avLst>
                <a:gd fmla="val 50000" name="adj"/>
              </a:avLst>
            </a:prstGeom>
            <a:solidFill>
              <a:srgbClr val="4EB3C7"/>
            </a:solidFill>
            <a:ln cap="flat" cmpd="sng" w="9525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8"/>
            <p:cNvSpPr txBox="1"/>
            <p:nvPr/>
          </p:nvSpPr>
          <p:spPr>
            <a:xfrm>
              <a:off x="296404" y="4033783"/>
              <a:ext cx="1658053" cy="7105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1"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Калинкина </a:t>
              </a:r>
              <a:r>
                <a:rPr b="1" lang="ru-RU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К.Е.</a:t>
              </a: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 rot="5400000">
              <a:off x="4521850" y="16959"/>
              <a:ext cx="2903462" cy="7926731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4EB3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8"/>
            <p:cNvSpPr txBox="1"/>
            <p:nvPr/>
          </p:nvSpPr>
          <p:spPr>
            <a:xfrm>
              <a:off x="2010216" y="2670329"/>
              <a:ext cx="7784996" cy="26199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42225" spcFirstLastPara="1" rIns="12700" wrap="square" tIns="127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 Анализ правоустанавливающих документов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 Анализ корпоративной структуры управления предприятием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 </a:t>
              </a:r>
              <a:r>
                <a:rPr b="0" i="0" lang="ru-RU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Анализ деятельности предприятия в ретроспективном периоде и на дату проведения оценки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4. Анализ внешнего окружения предприятия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5. Экспресс-диагностика финансового состояния предприятия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6. SWOT-анализ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Char char="•"/>
              </a:pPr>
              <a:r>
                <a:rPr b="0" i="0" lang="ru-RU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7. Анализ перспектив развития предприятия</a:t>
              </a:r>
              <a:endParaRPr/>
            </a:p>
          </p:txBody>
        </p:sp>
      </p:grpSp>
      <p:sp>
        <p:nvSpPr>
          <p:cNvPr id="246" name="Google Shape;246;p8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"/>
          <p:cNvSpPr txBox="1"/>
          <p:nvPr>
            <p:ph type="title"/>
          </p:nvPr>
        </p:nvSpPr>
        <p:spPr>
          <a:xfrm>
            <a:off x="632057" y="390477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1" lang="ru-RU" sz="4000"/>
              <a:t>Информация иностранных чек-листов для оценки бизнеса не типичная для перечня документов запрашиваемого в России</a:t>
            </a:r>
            <a:endParaRPr/>
          </a:p>
        </p:txBody>
      </p:sp>
      <p:grpSp>
        <p:nvGrpSpPr>
          <p:cNvPr id="252" name="Google Shape;252;p9"/>
          <p:cNvGrpSpPr/>
          <p:nvPr/>
        </p:nvGrpSpPr>
        <p:grpSpPr>
          <a:xfrm>
            <a:off x="2438400" y="2157731"/>
            <a:ext cx="7599673" cy="3979336"/>
            <a:chOff x="0" y="0"/>
            <a:chExt cx="7599673" cy="3979336"/>
          </a:xfrm>
        </p:grpSpPr>
        <p:sp>
          <p:nvSpPr>
            <p:cNvPr id="253" name="Google Shape;253;p9"/>
            <p:cNvSpPr/>
            <p:nvPr/>
          </p:nvSpPr>
          <p:spPr>
            <a:xfrm rot="10800000">
              <a:off x="101591" y="0"/>
              <a:ext cx="7498082" cy="1140723"/>
            </a:xfrm>
            <a:prstGeom prst="homePlate">
              <a:avLst>
                <a:gd fmla="val 5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9"/>
            <p:cNvSpPr txBox="1"/>
            <p:nvPr/>
          </p:nvSpPr>
          <p:spPr>
            <a:xfrm>
              <a:off x="386772" y="0"/>
              <a:ext cx="7212901" cy="11407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481775" spcFirstLastPara="1" rIns="17067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0"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Вероятностные судебные иски,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b="0" lang="ru-RU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Платежи по имеющимся судебным решениям</a:t>
              </a:r>
              <a:endParaRPr b="0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9"/>
            <p:cNvSpPr/>
            <p:nvPr/>
          </p:nvSpPr>
          <p:spPr>
            <a:xfrm flipH="1">
              <a:off x="43772" y="201456"/>
              <a:ext cx="565827" cy="678654"/>
            </a:xfrm>
            <a:prstGeom prst="ellipse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 rot="10800000">
              <a:off x="0" y="1467158"/>
              <a:ext cx="7579418" cy="1092542"/>
            </a:xfrm>
            <a:prstGeom prst="homePlate">
              <a:avLst>
                <a:gd fmla="val 5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9"/>
            <p:cNvSpPr txBox="1"/>
            <p:nvPr/>
          </p:nvSpPr>
          <p:spPr>
            <a:xfrm>
              <a:off x="273135" y="1467158"/>
              <a:ext cx="7306283" cy="10925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481775" spcFirstLastPara="1" rIns="14935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Гарантийные обязательства по поставляемым продуктам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Экологические обязательства</a:t>
              </a: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0" y="1703071"/>
              <a:ext cx="553372" cy="620716"/>
            </a:xfrm>
            <a:prstGeom prst="ellipse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 rot="10800000">
              <a:off x="152401" y="2886794"/>
              <a:ext cx="7416797" cy="1092542"/>
            </a:xfrm>
            <a:prstGeom prst="homePlate">
              <a:avLst>
                <a:gd fmla="val 50000" name="adj"/>
              </a:avLst>
            </a:prstGeom>
            <a:solidFill>
              <a:srgbClr val="4EB3C7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9"/>
            <p:cNvSpPr txBox="1"/>
            <p:nvPr/>
          </p:nvSpPr>
          <p:spPr>
            <a:xfrm>
              <a:off x="425536" y="2886794"/>
              <a:ext cx="7143662" cy="10925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481775" spcFirstLastPara="1" rIns="14935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 Возможность образовывания ушедшим персоналом конкурентного предприятия</a:t>
              </a:r>
              <a:endParaRPr/>
            </a:p>
          </p:txBody>
        </p:sp>
        <p:sp>
          <p:nvSpPr>
            <p:cNvPr id="261" name="Google Shape;261;p9"/>
            <p:cNvSpPr/>
            <p:nvPr/>
          </p:nvSpPr>
          <p:spPr>
            <a:xfrm>
              <a:off x="0" y="3094989"/>
              <a:ext cx="667171" cy="655831"/>
            </a:xfrm>
            <a:prstGeom prst="ellipse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2" name="Google Shape;262;p9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Метрополия">
  <a:themeElements>
    <a:clrScheme name="Метрополия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2020-12-07T09:27:42Z</dcterms:created>
  <dc:creator>Admin</dc:creator>
</cp:coreProperties>
</file>