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image14.jpg" ContentType="image/png"/>
  <Override PartName="/ppt/media/image15.jpg" ContentType="image/png"/>
  <Override PartName="/ppt/media/image16.jpg" ContentType="image/png"/>
  <Override PartName="/ppt/media/image18.jpg" ContentType="image/png"/>
  <Override PartName="/ppt/media/image19.jpg" ContentType="image/png"/>
  <Override PartName="/ppt/media/image20.jpg" ContentType="image/png"/>
  <Override PartName="/ppt/media/image21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9"/>
  </p:notesMasterIdLst>
  <p:sldIdLst>
    <p:sldId id="256" r:id="rId2"/>
    <p:sldId id="404" r:id="rId3"/>
    <p:sldId id="365" r:id="rId4"/>
    <p:sldId id="788" r:id="rId5"/>
    <p:sldId id="371" r:id="rId6"/>
    <p:sldId id="384" r:id="rId7"/>
    <p:sldId id="780" r:id="rId8"/>
    <p:sldId id="747" r:id="rId9"/>
    <p:sldId id="407" r:id="rId10"/>
    <p:sldId id="400" r:id="rId11"/>
    <p:sldId id="779" r:id="rId12"/>
    <p:sldId id="373" r:id="rId13"/>
    <p:sldId id="374" r:id="rId14"/>
    <p:sldId id="416" r:id="rId15"/>
    <p:sldId id="420" r:id="rId16"/>
    <p:sldId id="421" r:id="rId17"/>
    <p:sldId id="422" r:id="rId18"/>
    <p:sldId id="791" r:id="rId19"/>
    <p:sldId id="800" r:id="rId20"/>
    <p:sldId id="781" r:id="rId21"/>
    <p:sldId id="762" r:id="rId22"/>
    <p:sldId id="748" r:id="rId23"/>
    <p:sldId id="749" r:id="rId24"/>
    <p:sldId id="775" r:id="rId25"/>
    <p:sldId id="793" r:id="rId26"/>
    <p:sldId id="794" r:id="rId27"/>
    <p:sldId id="767" r:id="rId28"/>
    <p:sldId id="353" r:id="rId29"/>
    <p:sldId id="782" r:id="rId30"/>
    <p:sldId id="756" r:id="rId31"/>
    <p:sldId id="757" r:id="rId32"/>
    <p:sldId id="795" r:id="rId33"/>
    <p:sldId id="797" r:id="rId34"/>
    <p:sldId id="798" r:id="rId35"/>
    <p:sldId id="799" r:id="rId36"/>
    <p:sldId id="796" r:id="rId37"/>
    <p:sldId id="763" r:id="rId38"/>
    <p:sldId id="792" r:id="rId39"/>
    <p:sldId id="787" r:id="rId40"/>
    <p:sldId id="764" r:id="rId41"/>
    <p:sldId id="785" r:id="rId42"/>
    <p:sldId id="786" r:id="rId43"/>
    <p:sldId id="784" r:id="rId44"/>
    <p:sldId id="765" r:id="rId45"/>
    <p:sldId id="766" r:id="rId46"/>
    <p:sldId id="768" r:id="rId47"/>
    <p:sldId id="769" r:id="rId48"/>
    <p:sldId id="776" r:id="rId49"/>
    <p:sldId id="777" r:id="rId50"/>
    <p:sldId id="761" r:id="rId51"/>
    <p:sldId id="773" r:id="rId52"/>
    <p:sldId id="774" r:id="rId53"/>
    <p:sldId id="771" r:id="rId54"/>
    <p:sldId id="778" r:id="rId55"/>
    <p:sldId id="752" r:id="rId56"/>
    <p:sldId id="751" r:id="rId57"/>
    <p:sldId id="789" r:id="rId58"/>
  </p:sldIdLst>
  <p:sldSz cx="9144000" cy="6858000" type="screen4x3"/>
  <p:notesSz cx="7099300" cy="102235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1a" initials="1" lastIdx="61" clrIdx="0"/>
  <p:cmAuthor id="1" name="Ильин МО" initials="ИМ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FF"/>
    <a:srgbClr val="333399"/>
    <a:srgbClr val="FF0000"/>
    <a:srgbClr val="E6E6E6"/>
    <a:srgbClr val="FF5050"/>
    <a:srgbClr val="3399FF"/>
    <a:srgbClr val="339966"/>
    <a:srgbClr val="006600"/>
    <a:srgbClr val="FF7C80"/>
    <a:srgbClr val="C4D6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 autoAdjust="0"/>
    <p:restoredTop sz="94579" autoAdjust="0"/>
  </p:normalViewPr>
  <p:slideViewPr>
    <p:cSldViewPr>
      <p:cViewPr varScale="1">
        <p:scale>
          <a:sx n="114" d="100"/>
          <a:sy n="114" d="100"/>
        </p:scale>
        <p:origin x="798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716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175"/>
          </a:xfrm>
          <a:prstGeom prst="rect">
            <a:avLst/>
          </a:prstGeom>
        </p:spPr>
        <p:txBody>
          <a:bodyPr vert="horz" lIns="98984" tIns="49492" rIns="98984" bIns="49492" rtlCol="0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175"/>
          </a:xfrm>
          <a:prstGeom prst="rect">
            <a:avLst/>
          </a:prstGeom>
        </p:spPr>
        <p:txBody>
          <a:bodyPr vert="horz" lIns="98984" tIns="49492" rIns="98984" bIns="49492" rtlCol="0"/>
          <a:lstStyle>
            <a:lvl1pPr algn="r">
              <a:defRPr sz="1300"/>
            </a:lvl1pPr>
          </a:lstStyle>
          <a:p>
            <a:fld id="{5C4C6794-D013-4EF5-AFAF-7CC8688113BD}" type="datetimeFigureOut">
              <a:rPr lang="ru-RU" smtClean="0"/>
              <a:t>17.08.2021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93775" y="766763"/>
            <a:ext cx="5111750" cy="38338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8984" tIns="49492" rIns="98984" bIns="49492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709930" y="4856163"/>
            <a:ext cx="5679440" cy="4600575"/>
          </a:xfrm>
          <a:prstGeom prst="rect">
            <a:avLst/>
          </a:prstGeom>
        </p:spPr>
        <p:txBody>
          <a:bodyPr vert="horz" lIns="98984" tIns="49492" rIns="98984" bIns="49492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710551"/>
            <a:ext cx="3076363" cy="511175"/>
          </a:xfrm>
          <a:prstGeom prst="rect">
            <a:avLst/>
          </a:prstGeom>
        </p:spPr>
        <p:txBody>
          <a:bodyPr vert="horz" lIns="98984" tIns="49492" rIns="98984" bIns="49492" rtlCol="0" anchor="b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4021294" y="9710551"/>
            <a:ext cx="3076363" cy="511175"/>
          </a:xfrm>
          <a:prstGeom prst="rect">
            <a:avLst/>
          </a:prstGeom>
        </p:spPr>
        <p:txBody>
          <a:bodyPr vert="horz" lIns="98984" tIns="49492" rIns="98984" bIns="49492" rtlCol="0" anchor="b"/>
          <a:lstStyle>
            <a:lvl1pPr algn="r">
              <a:defRPr sz="1300"/>
            </a:lvl1pPr>
          </a:lstStyle>
          <a:p>
            <a:fld id="{C037970B-F608-4EE3-A50F-EF6DC42D17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07265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4F3199-62D6-4BC8-A920-DE92AE7728E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E7DC11-F992-4A71-A5BE-34D36BC1F48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3A1FFB-BE8F-470D-9B75-A02F91C7EEA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200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body" idx="1"/>
          </p:nvPr>
        </p:nvSpPr>
        <p:spPr>
          <a:xfrm>
            <a:off x="457200" y="1600202"/>
            <a:ext cx="8229600" cy="4967599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Shape 7"/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50F666-2C26-4CB4-8283-04865EC875A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44789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9C18E8-D67C-493D-97D2-B4CA21C1630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E28344-5389-4CE3-A1E2-5EAC7F909DB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1AD81C-4057-497E-83B2-80BB147EAB1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422B6A-9634-4B79-81FD-E741B0BA390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F408BA-5D30-493E-A491-9C46BBBB2CF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56CA7D-3397-4467-9BDB-DDFA3449D81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C15839-58B3-430F-8C28-3E1D084F0BF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22B363-E902-4561-96C8-9D00538443B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8E739DFD-F524-4B04-B3A9-0F122877C6F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image" Target="../media/image15.jpg"/><Relationship Id="rId7" Type="http://schemas.openxmlformats.org/officeDocument/2006/relationships/image" Target="../media/image19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g"/><Relationship Id="rId5" Type="http://schemas.openxmlformats.org/officeDocument/2006/relationships/image" Target="../media/image17.png"/><Relationship Id="rId4" Type="http://schemas.openxmlformats.org/officeDocument/2006/relationships/image" Target="../media/image16.jpg"/><Relationship Id="rId9" Type="http://schemas.openxmlformats.org/officeDocument/2006/relationships/image" Target="../media/image21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32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31.jpeg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jpeg"/><Relationship Id="rId4" Type="http://schemas.openxmlformats.org/officeDocument/2006/relationships/image" Target="../media/image62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jpeg"/><Relationship Id="rId4" Type="http://schemas.openxmlformats.org/officeDocument/2006/relationships/image" Target="../media/image66.jp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1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7" Type="http://schemas.openxmlformats.org/officeDocument/2006/relationships/image" Target="../media/image81.jp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7" Type="http://schemas.openxmlformats.org/officeDocument/2006/relationships/image" Target="../media/image87.png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85.jpg"/><Relationship Id="rId4" Type="http://schemas.openxmlformats.org/officeDocument/2006/relationships/image" Target="../media/image84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8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hyperlink" Target="mailto:ivleva@srosovet.ru" TargetMode="External"/><Relationship Id="rId5" Type="http://schemas.openxmlformats.org/officeDocument/2006/relationships/image" Target="../media/image88.jpeg"/><Relationship Id="rId4" Type="http://schemas.openxmlformats.org/officeDocument/2006/relationships/hyperlink" Target="mailto:kalinkina@expertsovet.com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gif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2852936"/>
            <a:ext cx="9144000" cy="1440160"/>
          </a:xfrm>
        </p:spPr>
        <p:txBody>
          <a:bodyPr>
            <a:noAutofit/>
          </a:bodyPr>
          <a:lstStyle/>
          <a:p>
            <a:r>
              <a:rPr lang="ru-RU" sz="5400" dirty="0">
                <a:solidFill>
                  <a:srgbClr val="FF0000"/>
                </a:solidFill>
              </a:rPr>
              <a:t>Корпоративная магистратура</a:t>
            </a:r>
            <a:br>
              <a:rPr lang="ru-RU" sz="5400" dirty="0">
                <a:solidFill>
                  <a:srgbClr val="FF0000"/>
                </a:solidFill>
              </a:rPr>
            </a:br>
            <a:r>
              <a:rPr lang="ru-RU" sz="5400" dirty="0">
                <a:solidFill>
                  <a:srgbClr val="FF0000"/>
                </a:solidFill>
              </a:rPr>
              <a:t>«Экспертного совета»</a:t>
            </a:r>
            <a:endParaRPr lang="ru-RU" sz="4000" dirty="0">
              <a:solidFill>
                <a:srgbClr val="FF0000"/>
              </a:solidFill>
            </a:endParaRPr>
          </a:p>
        </p:txBody>
      </p:sp>
      <p:pic>
        <p:nvPicPr>
          <p:cNvPr id="7" name="Picture 2" descr="C:\Users\Ильин МО\Desktop\Картинки\logo.png">
            <a:extLst>
              <a:ext uri="{FF2B5EF4-FFF2-40B4-BE49-F238E27FC236}">
                <a16:creationId xmlns:a16="http://schemas.microsoft.com/office/drawing/2014/main" id="{577D9706-0EDD-41AD-ACDE-574D256365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6352" y="193103"/>
            <a:ext cx="3253400" cy="951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F08B776C-AEC9-4B32-A7D2-B68F2E3D33B5}"/>
              </a:ext>
            </a:extLst>
          </p:cNvPr>
          <p:cNvCxnSpPr/>
          <p:nvPr/>
        </p:nvCxnSpPr>
        <p:spPr>
          <a:xfrm flipV="1">
            <a:off x="0" y="1196752"/>
            <a:ext cx="9144000" cy="0"/>
          </a:xfrm>
          <a:prstGeom prst="line">
            <a:avLst/>
          </a:prstGeom>
          <a:ln w="15875"/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979C2FD8-6BF1-40A1-B6F7-FDBCDE1F03A3}"/>
              </a:ext>
            </a:extLst>
          </p:cNvPr>
          <p:cNvSpPr/>
          <p:nvPr/>
        </p:nvSpPr>
        <p:spPr>
          <a:xfrm>
            <a:off x="6183" y="1432521"/>
            <a:ext cx="913781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70C0"/>
                </a:solidFill>
              </a:rPr>
              <a:t>День открытых дверей Экспертного совета 18.0</a:t>
            </a:r>
            <a:r>
              <a:rPr lang="en-US" b="1" dirty="0">
                <a:solidFill>
                  <a:srgbClr val="0070C0"/>
                </a:solidFill>
              </a:rPr>
              <a:t>8</a:t>
            </a:r>
            <a:r>
              <a:rPr lang="ru-RU" b="1" dirty="0">
                <a:solidFill>
                  <a:srgbClr val="0070C0"/>
                </a:solidFill>
              </a:rPr>
              <a:t>.2021</a:t>
            </a:r>
            <a:endParaRPr lang="ru-RU" dirty="0"/>
          </a:p>
        </p:txBody>
      </p:sp>
      <p:pic>
        <p:nvPicPr>
          <p:cNvPr id="9" name="Picture 2" descr="ban1">
            <a:extLst>
              <a:ext uri="{FF2B5EF4-FFF2-40B4-BE49-F238E27FC236}">
                <a16:creationId xmlns:a16="http://schemas.microsoft.com/office/drawing/2014/main" id="{34C814F6-0EDA-4801-8FCF-32E56D115E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20" t="2003" r="38425" b="81789"/>
          <a:stretch>
            <a:fillRect/>
          </a:stretch>
        </p:blipFill>
        <p:spPr bwMode="auto">
          <a:xfrm>
            <a:off x="2531104" y="193103"/>
            <a:ext cx="1542476" cy="822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1">
            <a:extLst>
              <a:ext uri="{FF2B5EF4-FFF2-40B4-BE49-F238E27FC236}">
                <a16:creationId xmlns:a16="http://schemas.microsoft.com/office/drawing/2014/main" id="{855B9171-8B73-4F01-B8C6-133F7D4CE2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9592" y="41113"/>
            <a:ext cx="1080120" cy="1081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6531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7" name="Номер слайда 3"/>
          <p:cNvSpPr>
            <a:spLocks noGrp="1"/>
          </p:cNvSpPr>
          <p:nvPr>
            <p:ph type="sldNum" sz="quarter" idx="13"/>
          </p:nvPr>
        </p:nvSpPr>
        <p:spPr bwMode="auto">
          <a:xfrm>
            <a:off x="8616950" y="6604000"/>
            <a:ext cx="527050" cy="2540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6018AA6-8EAD-44F2-962E-029B1C0F1E43}" type="slidenum">
              <a:rPr lang="ru-RU" altLang="ru-RU" sz="1000">
                <a:solidFill>
                  <a:srgbClr val="000000"/>
                </a:solidFill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</a:t>
            </a:fld>
            <a:endParaRPr lang="ru-RU" altLang="ru-RU" sz="100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5" name="Рисунок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8989" y="614260"/>
            <a:ext cx="1312863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42"/>
          <p:cNvSpPr>
            <a:spLocks noChangeArrowheads="1"/>
          </p:cNvSpPr>
          <p:nvPr/>
        </p:nvSpPr>
        <p:spPr bwMode="auto">
          <a:xfrm>
            <a:off x="1473200" y="270014"/>
            <a:ext cx="76708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4000" b="1" dirty="0">
                <a:solidFill>
                  <a:srgbClr val="0070C0"/>
                </a:solidFill>
                <a:latin typeface="Calibri" pitchFamily="34" charset="0"/>
                <a:cs typeface="Times New Roman" pitchFamily="18" charset="0"/>
              </a:rPr>
              <a:t>Структура обучения</a:t>
            </a:r>
          </a:p>
        </p:txBody>
      </p:sp>
      <p:pic>
        <p:nvPicPr>
          <p:cNvPr id="7" name="Рисунок 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8438" y="34925"/>
            <a:ext cx="941387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920340" y="1671524"/>
            <a:ext cx="7200000" cy="941796"/>
          </a:xfrm>
          <a:prstGeom prst="rect">
            <a:avLst/>
          </a:prstGeom>
          <a:ln w="25400">
            <a:solidFill>
              <a:srgbClr val="0070C0"/>
            </a:solidFill>
          </a:ln>
        </p:spPr>
        <p:txBody>
          <a:bodyPr wrap="square" anchor="ctr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400" b="1" dirty="0">
                <a:solidFill>
                  <a:srgbClr val="FF0000"/>
                </a:solidFill>
                <a:latin typeface="Calibri"/>
                <a:ea typeface="Times New Roman"/>
                <a:cs typeface="Times New Roman"/>
              </a:rPr>
              <a:t>Web</a:t>
            </a:r>
            <a:r>
              <a:rPr lang="ru-RU" sz="2400" b="1" dirty="0">
                <a:solidFill>
                  <a:srgbClr val="FF0000"/>
                </a:solidFill>
                <a:latin typeface="Calibri"/>
                <a:ea typeface="Times New Roman"/>
                <a:cs typeface="Times New Roman"/>
              </a:rPr>
              <a:t>-сессия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400" dirty="0">
                <a:solidFill>
                  <a:srgbClr val="0070C0"/>
                </a:solidFill>
                <a:effectLst/>
                <a:latin typeface="Calibri"/>
                <a:ea typeface="Times New Roman"/>
                <a:cs typeface="Times New Roman"/>
              </a:rPr>
              <a:t>2 раза в год (осень/весна)</a:t>
            </a:r>
            <a:endParaRPr lang="ru-RU" sz="2400" dirty="0">
              <a:solidFill>
                <a:srgbClr val="0070C0"/>
              </a:solidFill>
              <a:effectLst/>
              <a:latin typeface="Times New Roman"/>
              <a:ea typeface="Times New Roman"/>
            </a:endParaRPr>
          </a:p>
        </p:txBody>
      </p:sp>
      <p:cxnSp>
        <p:nvCxnSpPr>
          <p:cNvPr id="25" name="Прямая со стрелкой 24"/>
          <p:cNvCxnSpPr/>
          <p:nvPr/>
        </p:nvCxnSpPr>
        <p:spPr>
          <a:xfrm>
            <a:off x="4482328" y="2916272"/>
            <a:ext cx="0" cy="323850"/>
          </a:xfrm>
          <a:prstGeom prst="straightConnector1">
            <a:avLst/>
          </a:prstGeom>
          <a:ln w="25400">
            <a:solidFill>
              <a:srgbClr val="0070C0"/>
            </a:solidFill>
            <a:tailEnd type="arrow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Прямоугольник 25"/>
          <p:cNvSpPr/>
          <p:nvPr/>
        </p:nvSpPr>
        <p:spPr>
          <a:xfrm>
            <a:off x="885091" y="3416307"/>
            <a:ext cx="7200000" cy="941796"/>
          </a:xfrm>
          <a:prstGeom prst="rect">
            <a:avLst/>
          </a:prstGeom>
          <a:ln w="25400">
            <a:solidFill>
              <a:srgbClr val="0070C0"/>
            </a:solidFill>
          </a:ln>
        </p:spPr>
        <p:txBody>
          <a:bodyPr wrap="square" anchor="ctr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FF0000"/>
                </a:solidFill>
                <a:effectLst/>
                <a:latin typeface="Times New Roman"/>
                <a:ea typeface="Times New Roman"/>
              </a:rPr>
              <a:t>Очная сессия в Москве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400" dirty="0">
                <a:solidFill>
                  <a:srgbClr val="0070C0"/>
                </a:solidFill>
                <a:latin typeface="Times New Roman"/>
                <a:ea typeface="Times New Roman"/>
              </a:rPr>
              <a:t>7 – 8 дней (зима/лето)</a:t>
            </a:r>
            <a:endParaRPr lang="ru-RU" sz="2400" dirty="0">
              <a:solidFill>
                <a:srgbClr val="0070C0"/>
              </a:solidFill>
              <a:effectLst/>
              <a:latin typeface="Times New Roman"/>
              <a:ea typeface="Times New Roman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920340" y="4905058"/>
            <a:ext cx="7200000" cy="941796"/>
          </a:xfrm>
          <a:prstGeom prst="rect">
            <a:avLst/>
          </a:prstGeom>
          <a:ln w="25400">
            <a:solidFill>
              <a:srgbClr val="0070C0"/>
            </a:solidFill>
          </a:ln>
        </p:spPr>
        <p:txBody>
          <a:bodyPr wrap="square" anchor="ctr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FF0000"/>
                </a:solidFill>
                <a:latin typeface="Calibri"/>
                <a:ea typeface="Times New Roman"/>
                <a:cs typeface="Times New Roman"/>
              </a:rPr>
              <a:t>Промежуточные и итоговая аттестации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400" dirty="0">
                <a:solidFill>
                  <a:srgbClr val="0070C0"/>
                </a:solidFill>
                <a:latin typeface="Calibri"/>
                <a:ea typeface="Times New Roman"/>
                <a:cs typeface="Times New Roman"/>
              </a:rPr>
              <a:t>в конце очной сессии / в конце обучения</a:t>
            </a:r>
            <a:endParaRPr lang="ru-RU" sz="2400" dirty="0">
              <a:solidFill>
                <a:srgbClr val="0070C0"/>
              </a:solidFill>
              <a:effectLst/>
              <a:latin typeface="Times New Roman"/>
              <a:ea typeface="Times New Roman"/>
            </a:endParaRPr>
          </a:p>
        </p:txBody>
      </p:sp>
      <p:cxnSp>
        <p:nvCxnSpPr>
          <p:cNvPr id="29" name="Прямая со стрелкой 28"/>
          <p:cNvCxnSpPr/>
          <p:nvPr/>
        </p:nvCxnSpPr>
        <p:spPr>
          <a:xfrm>
            <a:off x="4520340" y="4653372"/>
            <a:ext cx="0" cy="323850"/>
          </a:xfrm>
          <a:prstGeom prst="straightConnector1">
            <a:avLst/>
          </a:prstGeom>
          <a:ln w="25400">
            <a:solidFill>
              <a:srgbClr val="0070C0"/>
            </a:solidFill>
            <a:tailEnd type="arrow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2" descr="ban1">
            <a:extLst>
              <a:ext uri="{FF2B5EF4-FFF2-40B4-BE49-F238E27FC236}">
                <a16:creationId xmlns:a16="http://schemas.microsoft.com/office/drawing/2014/main" id="{87959B50-0360-42E6-A7C5-4128EF9062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20" t="2003" r="38425" b="81789"/>
          <a:stretch>
            <a:fillRect/>
          </a:stretch>
        </p:blipFill>
        <p:spPr bwMode="auto">
          <a:xfrm>
            <a:off x="1334727" y="87160"/>
            <a:ext cx="941388" cy="502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74496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7" name="Номер слайда 3"/>
          <p:cNvSpPr>
            <a:spLocks noGrp="1"/>
          </p:cNvSpPr>
          <p:nvPr>
            <p:ph type="sldNum" sz="quarter" idx="13"/>
          </p:nvPr>
        </p:nvSpPr>
        <p:spPr bwMode="auto">
          <a:xfrm>
            <a:off x="8616950" y="6604000"/>
            <a:ext cx="527050" cy="2540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6018AA6-8EAD-44F2-962E-029B1C0F1E43}" type="slidenum">
              <a:rPr lang="ru-RU" altLang="ru-RU" sz="1000">
                <a:solidFill>
                  <a:srgbClr val="000000"/>
                </a:solidFill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</a:t>
            </a:fld>
            <a:endParaRPr lang="ru-RU" altLang="ru-RU" sz="100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5" name="Рисунок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74434" y="869145"/>
            <a:ext cx="1312863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42"/>
          <p:cNvSpPr>
            <a:spLocks noChangeArrowheads="1"/>
          </p:cNvSpPr>
          <p:nvPr/>
        </p:nvSpPr>
        <p:spPr bwMode="auto">
          <a:xfrm>
            <a:off x="1400326" y="516997"/>
            <a:ext cx="76708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3200" b="1" dirty="0">
                <a:solidFill>
                  <a:srgbClr val="FF0000"/>
                </a:solidFill>
                <a:latin typeface="Calibri" pitchFamily="34" charset="0"/>
                <a:cs typeface="Times New Roman" pitchFamily="18" charset="0"/>
              </a:rPr>
              <a:t>Условия поступления</a:t>
            </a:r>
          </a:p>
        </p:txBody>
      </p:sp>
      <p:pic>
        <p:nvPicPr>
          <p:cNvPr id="7" name="Рисунок 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286826"/>
            <a:ext cx="941387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Прямоугольник 23"/>
          <p:cNvSpPr/>
          <p:nvPr/>
        </p:nvSpPr>
        <p:spPr>
          <a:xfrm>
            <a:off x="822969" y="3325192"/>
            <a:ext cx="7200000" cy="954107"/>
          </a:xfrm>
          <a:prstGeom prst="rect">
            <a:avLst/>
          </a:prstGeom>
          <a:ln w="25400">
            <a:solidFill>
              <a:srgbClr val="0070C0"/>
            </a:solidFill>
          </a:ln>
        </p:spPr>
        <p:txBody>
          <a:bodyPr wrap="square" anchor="ctr">
            <a:sp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</a:rPr>
              <a:t>Подача документов в приемную комиссию</a:t>
            </a:r>
          </a:p>
          <a:p>
            <a:pPr algn="ctr"/>
            <a:r>
              <a:rPr lang="ru-RU" sz="3200" dirty="0">
                <a:solidFill>
                  <a:srgbClr val="0070C0"/>
                </a:solidFill>
                <a:latin typeface="Calibri" pitchFamily="34" charset="0"/>
                <a:cs typeface="Times New Roman" pitchFamily="18" charset="0"/>
              </a:rPr>
              <a:t>ДИСТАНЦИОННАЯ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822969" y="1831252"/>
            <a:ext cx="7200000" cy="954107"/>
          </a:xfrm>
          <a:prstGeom prst="rect">
            <a:avLst/>
          </a:prstGeom>
          <a:ln w="25400">
            <a:solidFill>
              <a:srgbClr val="0070C0"/>
            </a:solidFill>
          </a:ln>
        </p:spPr>
        <p:txBody>
          <a:bodyPr wrap="square" anchor="ctr">
            <a:sp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</a:rPr>
              <a:t>Подача заявки в ЭС</a:t>
            </a:r>
          </a:p>
          <a:p>
            <a:pPr algn="ctr"/>
            <a:r>
              <a:rPr lang="ru-RU" sz="3200" dirty="0">
                <a:solidFill>
                  <a:srgbClr val="0070C0"/>
                </a:solidFill>
                <a:latin typeface="Calibri" pitchFamily="34" charset="0"/>
                <a:cs typeface="Times New Roman" pitchFamily="18" charset="0"/>
              </a:rPr>
              <a:t>Через сайт ЭС  / </a:t>
            </a:r>
            <a:r>
              <a:rPr lang="ru-RU" sz="3200" dirty="0" err="1">
                <a:solidFill>
                  <a:srgbClr val="0070C0"/>
                </a:solidFill>
                <a:latin typeface="Calibri" pitchFamily="34" charset="0"/>
                <a:cs typeface="Times New Roman" pitchFamily="18" charset="0"/>
              </a:rPr>
              <a:t>Лендинг</a:t>
            </a:r>
            <a:r>
              <a:rPr lang="ru-RU" sz="3200" dirty="0">
                <a:solidFill>
                  <a:srgbClr val="0070C0"/>
                </a:solidFill>
                <a:latin typeface="Calibri" pitchFamily="34" charset="0"/>
                <a:cs typeface="Times New Roman" pitchFamily="18" charset="0"/>
              </a:rPr>
              <a:t> программы</a:t>
            </a:r>
          </a:p>
        </p:txBody>
      </p:sp>
      <p:pic>
        <p:nvPicPr>
          <p:cNvPr id="9" name="Picture 2" descr="ban1">
            <a:extLst>
              <a:ext uri="{FF2B5EF4-FFF2-40B4-BE49-F238E27FC236}">
                <a16:creationId xmlns:a16="http://schemas.microsoft.com/office/drawing/2014/main" id="{AD213BE8-EC52-4BAF-A2DB-4F2E34572B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20" t="2003" r="38425" b="81789"/>
          <a:stretch>
            <a:fillRect/>
          </a:stretch>
        </p:blipFill>
        <p:spPr bwMode="auto">
          <a:xfrm>
            <a:off x="1325563" y="59129"/>
            <a:ext cx="1310972" cy="699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971965D5-49D6-436C-8142-10DFE050E3DF}"/>
              </a:ext>
            </a:extLst>
          </p:cNvPr>
          <p:cNvSpPr/>
          <p:nvPr/>
        </p:nvSpPr>
        <p:spPr>
          <a:xfrm>
            <a:off x="822969" y="4725144"/>
            <a:ext cx="7200000" cy="954107"/>
          </a:xfrm>
          <a:prstGeom prst="rect">
            <a:avLst/>
          </a:prstGeom>
          <a:ln w="25400">
            <a:solidFill>
              <a:srgbClr val="0070C0"/>
            </a:solidFill>
          </a:ln>
        </p:spPr>
        <p:txBody>
          <a:bodyPr wrap="square" anchor="ctr">
            <a:sp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</a:rPr>
              <a:t>Сдача вступительного теста</a:t>
            </a:r>
          </a:p>
          <a:p>
            <a:pPr algn="ctr"/>
            <a:r>
              <a:rPr lang="ru-RU" sz="3200" dirty="0">
                <a:solidFill>
                  <a:srgbClr val="0070C0"/>
                </a:solidFill>
                <a:latin typeface="Calibri" pitchFamily="34" charset="0"/>
                <a:cs typeface="Times New Roman" pitchFamily="18" charset="0"/>
              </a:rPr>
              <a:t>ДИСТАНЦИОННАЯ</a:t>
            </a:r>
            <a:endParaRPr lang="ru-RU" sz="2800" dirty="0">
              <a:solidFill>
                <a:srgbClr val="0070C0"/>
              </a:solidFill>
              <a:latin typeface="Calibri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31748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Номер слайда 17"/>
          <p:cNvSpPr>
            <a:spLocks noGrp="1"/>
          </p:cNvSpPr>
          <p:nvPr>
            <p:ph type="sldNum" sz="quarter" idx="12"/>
          </p:nvPr>
        </p:nvSpPr>
        <p:spPr>
          <a:xfrm>
            <a:off x="7020272" y="6520259"/>
            <a:ext cx="2133600" cy="365125"/>
          </a:xfrm>
        </p:spPr>
        <p:txBody>
          <a:bodyPr/>
          <a:lstStyle/>
          <a:p>
            <a:fld id="{C61F9E7C-A18F-43DD-9BA5-13E1C2F5D5C7}" type="slidenum">
              <a:rPr lang="ru-RU" smtClean="0"/>
              <a:pPr/>
              <a:t>12</a:t>
            </a:fld>
            <a:endParaRPr lang="ru-RU" dirty="0"/>
          </a:p>
        </p:txBody>
      </p:sp>
      <p:sp>
        <p:nvSpPr>
          <p:cNvPr id="154" name="Заголовок 1"/>
          <p:cNvSpPr txBox="1">
            <a:spLocks/>
          </p:cNvSpPr>
          <p:nvPr/>
        </p:nvSpPr>
        <p:spPr>
          <a:xfrm>
            <a:off x="0" y="20204"/>
            <a:ext cx="9144000" cy="245039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>
                <a:solidFill>
                  <a:srgbClr val="FF0000"/>
                </a:solidFill>
                <a:cs typeface="Times New Roman" panose="02020603050405020304" pitchFamily="18" charset="0"/>
              </a:rPr>
              <a:t>Магистерская программа </a:t>
            </a:r>
          </a:p>
          <a:p>
            <a:r>
              <a:rPr lang="ru-RU" sz="3200" b="1" dirty="0">
                <a:solidFill>
                  <a:srgbClr val="FF0000"/>
                </a:solidFill>
                <a:cs typeface="Times New Roman" panose="02020603050405020304" pitchFamily="18" charset="0"/>
              </a:rPr>
              <a:t>«Судебная финансово-экономическая экспертиза»</a:t>
            </a:r>
          </a:p>
          <a:p>
            <a:r>
              <a:rPr lang="ru-RU" sz="3200" b="1" dirty="0">
                <a:solidFill>
                  <a:srgbClr val="0070C0"/>
                </a:solidFill>
                <a:ea typeface="+mn-ea"/>
                <a:cs typeface="Times New Roman" pitchFamily="18" charset="0"/>
              </a:rPr>
              <a:t>Направление - Юриспруденция</a:t>
            </a:r>
          </a:p>
        </p:txBody>
      </p:sp>
      <p:pic>
        <p:nvPicPr>
          <p:cNvPr id="3" name="Рисунок 2" descr="Изображение выглядит как внутренний, пол, стена, потолок&#10;&#10;Автоматически созданное описание">
            <a:extLst>
              <a:ext uri="{FF2B5EF4-FFF2-40B4-BE49-F238E27FC236}">
                <a16:creationId xmlns:a16="http://schemas.microsoft.com/office/drawing/2014/main" id="{A1FA1979-82D3-452D-814B-5258A2EB4A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4216" y="2564904"/>
            <a:ext cx="5148064" cy="3861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371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Заголовок 1"/>
          <p:cNvSpPr txBox="1">
            <a:spLocks/>
          </p:cNvSpPr>
          <p:nvPr/>
        </p:nvSpPr>
        <p:spPr>
          <a:xfrm>
            <a:off x="953852" y="332656"/>
            <a:ext cx="7236296" cy="11521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>
                <a:solidFill>
                  <a:srgbClr val="FF0000"/>
                </a:solidFill>
              </a:rPr>
              <a:t>Целевая аудитория</a:t>
            </a:r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2"/>
          </p:nvPr>
        </p:nvSpPr>
        <p:spPr>
          <a:xfrm>
            <a:off x="7020272" y="6520259"/>
            <a:ext cx="2133600" cy="365125"/>
          </a:xfrm>
        </p:spPr>
        <p:txBody>
          <a:bodyPr/>
          <a:lstStyle/>
          <a:p>
            <a:fld id="{C61F9E7C-A18F-43DD-9BA5-13E1C2F5D5C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55576" y="1628507"/>
            <a:ext cx="7200800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40000" indent="-457200" algn="just">
              <a:spcBef>
                <a:spcPts val="1800"/>
              </a:spcBef>
              <a:buFont typeface="Wingdings" pitchFamily="2" charset="2"/>
              <a:buChar char="Ø"/>
            </a:pPr>
            <a:r>
              <a:rPr lang="ru-RU" sz="2800" b="1" dirty="0">
                <a:solidFill>
                  <a:srgbClr val="0070C0"/>
                </a:solidFill>
                <a:latin typeface="Calibri" pitchFamily="34" charset="0"/>
                <a:cs typeface="Times New Roman" pitchFamily="18" charset="0"/>
              </a:rPr>
              <a:t>Оценщики</a:t>
            </a:r>
          </a:p>
          <a:p>
            <a:pPr marL="540000" indent="-457200" algn="just">
              <a:spcBef>
                <a:spcPts val="1800"/>
              </a:spcBef>
              <a:buFont typeface="Wingdings" pitchFamily="2" charset="2"/>
              <a:buChar char="Ø"/>
            </a:pPr>
            <a:r>
              <a:rPr lang="ru-RU" sz="2800" b="1" dirty="0">
                <a:solidFill>
                  <a:srgbClr val="0070C0"/>
                </a:solidFill>
                <a:latin typeface="Calibri" pitchFamily="34" charset="0"/>
                <a:cs typeface="Times New Roman" pitchFamily="18" charset="0"/>
              </a:rPr>
              <a:t>Судебные эксперты</a:t>
            </a:r>
          </a:p>
          <a:p>
            <a:pPr marL="540000" indent="-457200" algn="just">
              <a:spcBef>
                <a:spcPts val="1800"/>
              </a:spcBef>
              <a:buFont typeface="Wingdings" pitchFamily="2" charset="2"/>
              <a:buChar char="Ø"/>
            </a:pPr>
            <a:r>
              <a:rPr lang="ru-RU" sz="2800" b="1" dirty="0">
                <a:solidFill>
                  <a:srgbClr val="0070C0"/>
                </a:solidFill>
                <a:latin typeface="Calibri" pitchFamily="34" charset="0"/>
                <a:cs typeface="Times New Roman" pitchFamily="18" charset="0"/>
              </a:rPr>
              <a:t>Финансовые и налоговые консультанты</a:t>
            </a:r>
          </a:p>
          <a:p>
            <a:pPr marL="540000" indent="-457200" algn="just">
              <a:spcBef>
                <a:spcPts val="1800"/>
              </a:spcBef>
              <a:buFont typeface="Wingdings" pitchFamily="2" charset="2"/>
              <a:buChar char="Ø"/>
            </a:pPr>
            <a:r>
              <a:rPr lang="ru-RU" sz="2800" b="1" dirty="0">
                <a:solidFill>
                  <a:srgbClr val="0070C0"/>
                </a:solidFill>
                <a:latin typeface="Calibri" pitchFamily="34" charset="0"/>
                <a:cs typeface="Times New Roman" pitchFamily="18" charset="0"/>
              </a:rPr>
              <a:t>Бухгалтеры</a:t>
            </a:r>
          </a:p>
          <a:p>
            <a:pPr marL="540000" indent="-457200" algn="just">
              <a:spcBef>
                <a:spcPts val="1800"/>
              </a:spcBef>
              <a:buFont typeface="Wingdings" pitchFamily="2" charset="2"/>
              <a:buChar char="Ø"/>
            </a:pPr>
            <a:r>
              <a:rPr lang="ru-RU" sz="2800" b="1" dirty="0">
                <a:solidFill>
                  <a:srgbClr val="0070C0"/>
                </a:solidFill>
                <a:latin typeface="Calibri" pitchFamily="34" charset="0"/>
                <a:cs typeface="Times New Roman" pitchFamily="18" charset="0"/>
              </a:rPr>
              <a:t>Руководители экспертных и оценочных организаций</a:t>
            </a:r>
          </a:p>
        </p:txBody>
      </p:sp>
    </p:spTree>
    <p:extLst>
      <p:ext uri="{BB962C8B-B14F-4D97-AF65-F5344CB8AC3E}">
        <p14:creationId xmlns:p14="http://schemas.microsoft.com/office/powerpoint/2010/main" val="3841854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Заголовок 1"/>
          <p:cNvSpPr txBox="1">
            <a:spLocks/>
          </p:cNvSpPr>
          <p:nvPr/>
        </p:nvSpPr>
        <p:spPr>
          <a:xfrm>
            <a:off x="0" y="117064"/>
            <a:ext cx="9144000" cy="11521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>
                <a:solidFill>
                  <a:srgbClr val="FF0000"/>
                </a:solidFill>
              </a:rPr>
              <a:t>Наши магистранты изучают: </a:t>
            </a:r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2"/>
          </p:nvPr>
        </p:nvSpPr>
        <p:spPr>
          <a:xfrm>
            <a:off x="7020272" y="6520259"/>
            <a:ext cx="2133600" cy="365125"/>
          </a:xfrm>
        </p:spPr>
        <p:txBody>
          <a:bodyPr/>
          <a:lstStyle/>
          <a:p>
            <a:fld id="{C61F9E7C-A18F-43DD-9BA5-13E1C2F5D5C7}" type="slidenum">
              <a:rPr lang="ru-RU" smtClean="0"/>
              <a:pPr/>
              <a:t>14</a:t>
            </a:fld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206153" y="1386222"/>
            <a:ext cx="4221831" cy="1178682"/>
          </a:xfrm>
          <a:prstGeom prst="rect">
            <a:avLst/>
          </a:prstGeom>
          <a:noFill/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700" b="1" dirty="0">
                <a:solidFill>
                  <a:srgbClr val="0070C0"/>
                </a:solidFill>
                <a:latin typeface="Calibri"/>
                <a:cs typeface="Times New Roman"/>
              </a:rPr>
              <a:t>юридические основы для выстраивания качественного образовательного фундамента профессии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8F541F94-D2DD-4E8D-B0E3-061FACB1D643}"/>
              </a:ext>
            </a:extLst>
          </p:cNvPr>
          <p:cNvSpPr/>
          <p:nvPr/>
        </p:nvSpPr>
        <p:spPr>
          <a:xfrm>
            <a:off x="4742656" y="1386222"/>
            <a:ext cx="4221831" cy="1178682"/>
          </a:xfrm>
          <a:prstGeom prst="rect">
            <a:avLst/>
          </a:prstGeom>
          <a:noFill/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700" b="1" dirty="0">
                <a:solidFill>
                  <a:srgbClr val="0070C0"/>
                </a:solidFill>
                <a:latin typeface="Calibri"/>
                <a:cs typeface="Times New Roman"/>
              </a:rPr>
              <a:t>ключевые положения материального и процессуального права, в первую очередь частного права и арбитражного процесса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23D8D7BD-C866-4505-A5D0-C5E0551BFE3D}"/>
              </a:ext>
            </a:extLst>
          </p:cNvPr>
          <p:cNvSpPr/>
          <p:nvPr/>
        </p:nvSpPr>
        <p:spPr>
          <a:xfrm>
            <a:off x="206153" y="2786182"/>
            <a:ext cx="4221831" cy="1074866"/>
          </a:xfrm>
          <a:prstGeom prst="rect">
            <a:avLst/>
          </a:prstGeom>
          <a:noFill/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0070C0"/>
                </a:solidFill>
                <a:latin typeface="Calibri"/>
                <a:cs typeface="Times New Roman"/>
              </a:rPr>
              <a:t>основные статьи уголовного права применительно к экономическим преступлениям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BB6709CA-484B-4775-8B25-8BBE22506BFA}"/>
              </a:ext>
            </a:extLst>
          </p:cNvPr>
          <p:cNvSpPr/>
          <p:nvPr/>
        </p:nvSpPr>
        <p:spPr>
          <a:xfrm>
            <a:off x="4742656" y="2786182"/>
            <a:ext cx="4221831" cy="1074866"/>
          </a:xfrm>
          <a:prstGeom prst="rect">
            <a:avLst/>
          </a:prstGeom>
          <a:noFill/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0070C0"/>
                </a:solidFill>
                <a:latin typeface="Calibri"/>
                <a:cs typeface="Times New Roman"/>
              </a:rPr>
              <a:t>актуальные вопросы гражданского и уголовного права на основе ключевых </a:t>
            </a:r>
            <a:r>
              <a:rPr lang="ru-RU" b="1" dirty="0" err="1">
                <a:solidFill>
                  <a:srgbClr val="0070C0"/>
                </a:solidFill>
                <a:latin typeface="Calibri"/>
                <a:cs typeface="Times New Roman"/>
              </a:rPr>
              <a:t>практикообразующих</a:t>
            </a:r>
            <a:r>
              <a:rPr lang="ru-RU" b="1" dirty="0">
                <a:solidFill>
                  <a:srgbClr val="0070C0"/>
                </a:solidFill>
                <a:latin typeface="Calibri"/>
                <a:cs typeface="Times New Roman"/>
              </a:rPr>
              <a:t> кейсов по уголовным и арбитражным делам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330A37CC-A850-4A62-BE04-773C5EDA098B}"/>
              </a:ext>
            </a:extLst>
          </p:cNvPr>
          <p:cNvSpPr/>
          <p:nvPr/>
        </p:nvSpPr>
        <p:spPr>
          <a:xfrm>
            <a:off x="206153" y="4082326"/>
            <a:ext cx="4221831" cy="1195234"/>
          </a:xfrm>
          <a:prstGeom prst="rect">
            <a:avLst/>
          </a:prstGeom>
          <a:noFill/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0070C0"/>
                </a:solidFill>
                <a:latin typeface="Calibri"/>
                <a:cs typeface="Times New Roman"/>
              </a:rPr>
              <a:t>юридическую стратегию финансово-экономических споров при банкротстве, налоговых разбирательствах, защите от уголовного преследования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8FAA22AE-111F-4356-8D06-C5FE423E751D}"/>
              </a:ext>
            </a:extLst>
          </p:cNvPr>
          <p:cNvSpPr/>
          <p:nvPr/>
        </p:nvSpPr>
        <p:spPr>
          <a:xfrm>
            <a:off x="4742656" y="4098446"/>
            <a:ext cx="4221831" cy="1179114"/>
          </a:xfrm>
          <a:prstGeom prst="rect">
            <a:avLst/>
          </a:prstGeom>
          <a:noFill/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0070C0"/>
                </a:solidFill>
                <a:latin typeface="Calibri"/>
                <a:cs typeface="Times New Roman"/>
              </a:rPr>
              <a:t>основы подготовки основных процессуальных документов: исковых заявлений, отзывов, ходатайств, пояснений, правовых 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заключений</a:t>
            </a:r>
            <a:endParaRPr lang="ru-RU" b="1" dirty="0">
              <a:solidFill>
                <a:srgbClr val="0070C0"/>
              </a:solidFill>
              <a:latin typeface="Calibri"/>
              <a:cs typeface="Times New Roman"/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46D6E6C2-B9E9-4CC0-9493-14111B783FEA}"/>
              </a:ext>
            </a:extLst>
          </p:cNvPr>
          <p:cNvSpPr/>
          <p:nvPr/>
        </p:nvSpPr>
        <p:spPr>
          <a:xfrm>
            <a:off x="179513" y="5394590"/>
            <a:ext cx="4221831" cy="1074866"/>
          </a:xfrm>
          <a:prstGeom prst="rect">
            <a:avLst/>
          </a:prstGeom>
          <a:noFill/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0070C0"/>
                </a:solidFill>
                <a:latin typeface="Calibri"/>
                <a:cs typeface="Times New Roman"/>
              </a:rPr>
              <a:t>судебную риторику и психологию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3EC442E2-D31D-4533-923F-9EEBD7F88F84}"/>
              </a:ext>
            </a:extLst>
          </p:cNvPr>
          <p:cNvSpPr/>
          <p:nvPr/>
        </p:nvSpPr>
        <p:spPr>
          <a:xfrm>
            <a:off x="4742656" y="5410710"/>
            <a:ext cx="4221831" cy="1058746"/>
          </a:xfrm>
          <a:prstGeom prst="rect">
            <a:avLst/>
          </a:prstGeom>
          <a:noFill/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0070C0"/>
                </a:solidFill>
                <a:latin typeface="Calibri"/>
                <a:cs typeface="Times New Roman"/>
              </a:rPr>
              <a:t>широкий спектр вопросов финансово-экономической экспертизы</a:t>
            </a:r>
          </a:p>
        </p:txBody>
      </p:sp>
    </p:spTree>
    <p:extLst>
      <p:ext uri="{BB962C8B-B14F-4D97-AF65-F5344CB8AC3E}">
        <p14:creationId xmlns:p14="http://schemas.microsoft.com/office/powerpoint/2010/main" val="960922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Заголовок 1"/>
          <p:cNvSpPr txBox="1">
            <a:spLocks/>
          </p:cNvSpPr>
          <p:nvPr/>
        </p:nvSpPr>
        <p:spPr>
          <a:xfrm>
            <a:off x="0" y="0"/>
            <a:ext cx="9144000" cy="8367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dirty="0">
                <a:solidFill>
                  <a:srgbClr val="0070C0"/>
                </a:solidFill>
                <a:latin typeface="Calibri" pitchFamily="34" charset="0"/>
                <a:ea typeface="+mn-ea"/>
                <a:cs typeface="Times New Roman" pitchFamily="18" charset="0"/>
              </a:rPr>
              <a:t>В результате обучения вы получите</a:t>
            </a:r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2"/>
          </p:nvPr>
        </p:nvSpPr>
        <p:spPr>
          <a:xfrm>
            <a:off x="7020272" y="6520259"/>
            <a:ext cx="2133600" cy="365125"/>
          </a:xfrm>
        </p:spPr>
        <p:txBody>
          <a:bodyPr/>
          <a:lstStyle/>
          <a:p>
            <a:fld id="{C61F9E7C-A18F-43DD-9BA5-13E1C2F5D5C7}" type="slidenum">
              <a:rPr lang="ru-RU" smtClean="0"/>
              <a:pPr/>
              <a:t>15</a:t>
            </a:fld>
            <a:endParaRPr lang="ru-RU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BEE96BFC-96F1-4499-810E-998BB3921DE6}"/>
              </a:ext>
            </a:extLst>
          </p:cNvPr>
          <p:cNvSpPr/>
          <p:nvPr/>
        </p:nvSpPr>
        <p:spPr>
          <a:xfrm>
            <a:off x="4716016" y="1032369"/>
            <a:ext cx="4320480" cy="2677656"/>
          </a:xfrm>
          <a:prstGeom prst="rect">
            <a:avLst/>
          </a:prstGeom>
          <a:ln w="6350">
            <a:noFill/>
          </a:ln>
        </p:spPr>
        <p:txBody>
          <a:bodyPr wrap="square" anchor="ctr">
            <a:sp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</a:rPr>
              <a:t>Навыки проведения качественной судебной экспертизы</a:t>
            </a:r>
          </a:p>
          <a:p>
            <a:pPr algn="ctr"/>
            <a:r>
              <a:rPr lang="ru-RU" sz="1600" dirty="0">
                <a:solidFill>
                  <a:srgbClr val="0070C0"/>
                </a:solidFill>
                <a:latin typeface="Calibri" pitchFamily="34" charset="0"/>
                <a:cs typeface="Times New Roman" pitchFamily="18" charset="0"/>
              </a:rPr>
              <a:t>Во время и после обучения вы сможете подготовить судебную финансово-экономическую экспертизу (бухгалтерскую, налоговую, оценочную, для целей банкротства и др.) в соответствии с требованиями законодательства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6D74CA18-12EC-44BF-8BC0-BA5D704EE6C7}"/>
              </a:ext>
            </a:extLst>
          </p:cNvPr>
          <p:cNvSpPr/>
          <p:nvPr/>
        </p:nvSpPr>
        <p:spPr>
          <a:xfrm>
            <a:off x="107505" y="970813"/>
            <a:ext cx="4320480" cy="2800767"/>
          </a:xfrm>
          <a:prstGeom prst="rect">
            <a:avLst/>
          </a:prstGeom>
          <a:ln w="6350">
            <a:solidFill>
              <a:srgbClr val="0070C0"/>
            </a:solidFill>
          </a:ln>
        </p:spPr>
        <p:txBody>
          <a:bodyPr wrap="square" anchor="ctr">
            <a:sp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</a:rPr>
              <a:t>Расширение сферы компетенций и рост ценности как профессионала</a:t>
            </a:r>
          </a:p>
          <a:p>
            <a:pPr algn="ctr"/>
            <a:r>
              <a:rPr lang="ru-RU" sz="1600" dirty="0">
                <a:solidFill>
                  <a:srgbClr val="0070C0"/>
                </a:solidFill>
                <a:latin typeface="Calibri" pitchFamily="34" charset="0"/>
                <a:cs typeface="Times New Roman" pitchFamily="18" charset="0"/>
              </a:rPr>
              <a:t>Идентификация проблем с законом, оценка вероятности наступления негативных последствий (привлечение к ответственности), участие в построении стратегии защиты совместно с адвокатами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8B14E3F3-9861-4B5E-84F4-38FA17D489E4}"/>
              </a:ext>
            </a:extLst>
          </p:cNvPr>
          <p:cNvSpPr/>
          <p:nvPr/>
        </p:nvSpPr>
        <p:spPr>
          <a:xfrm>
            <a:off x="4716016" y="4002157"/>
            <a:ext cx="4320480" cy="2677656"/>
          </a:xfrm>
          <a:prstGeom prst="rect">
            <a:avLst/>
          </a:prstGeom>
          <a:ln w="6350">
            <a:noFill/>
          </a:ln>
        </p:spPr>
        <p:txBody>
          <a:bodyPr wrap="square" anchor="ctr">
            <a:sp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</a:rPr>
              <a:t>Возможность официально представлять сторону в суде</a:t>
            </a:r>
          </a:p>
          <a:p>
            <a:pPr algn="ctr"/>
            <a:r>
              <a:rPr lang="ru-RU" sz="1600" dirty="0">
                <a:solidFill>
                  <a:srgbClr val="0070C0"/>
                </a:solidFill>
                <a:latin typeface="Calibri" pitchFamily="34" charset="0"/>
                <a:cs typeface="Times New Roman" pitchFamily="18" charset="0"/>
              </a:rPr>
              <a:t>Высшее юридическое образования позволит вам представлять интересы клиента на судебных процессах, задавать вопросы экспертам и специалистам, помогать адвокатам по время судебного процесса по профильным темам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0838AAB4-3589-4744-BC14-745DEC9C7F95}"/>
              </a:ext>
            </a:extLst>
          </p:cNvPr>
          <p:cNvSpPr/>
          <p:nvPr/>
        </p:nvSpPr>
        <p:spPr>
          <a:xfrm>
            <a:off x="107505" y="4186822"/>
            <a:ext cx="4320480" cy="2308324"/>
          </a:xfrm>
          <a:prstGeom prst="rect">
            <a:avLst/>
          </a:prstGeom>
          <a:ln w="6350">
            <a:noFill/>
          </a:ln>
        </p:spPr>
        <p:txBody>
          <a:bodyPr wrap="square" anchor="ctr">
            <a:sp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</a:rPr>
              <a:t>Подготовка к допросам в судах, в СК РФ, ФСБ, МВД</a:t>
            </a:r>
          </a:p>
          <a:p>
            <a:pPr algn="ctr"/>
            <a:r>
              <a:rPr lang="ru-RU" sz="1600" dirty="0">
                <a:solidFill>
                  <a:srgbClr val="0070C0"/>
                </a:solidFill>
                <a:latin typeface="Calibri" pitchFamily="34" charset="0"/>
                <a:cs typeface="Times New Roman" pitchFamily="18" charset="0"/>
              </a:rPr>
              <a:t>Мы готовим к допросам на судебных процессах (гражданские, уголовные), учим оценивать психологию участников судебного процесса (судьи, адвокаты, прокуроры, обвиняемые, свидетели, эксперты, специалисты и др.)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2D49869-8316-472D-907C-0454B8ACCBD2}"/>
              </a:ext>
            </a:extLst>
          </p:cNvPr>
          <p:cNvSpPr/>
          <p:nvPr/>
        </p:nvSpPr>
        <p:spPr>
          <a:xfrm>
            <a:off x="107505" y="970813"/>
            <a:ext cx="4320480" cy="28007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0A85D94-8DBE-4E6D-82B5-441F7801A754}"/>
              </a:ext>
            </a:extLst>
          </p:cNvPr>
          <p:cNvSpPr/>
          <p:nvPr/>
        </p:nvSpPr>
        <p:spPr>
          <a:xfrm>
            <a:off x="4716016" y="970813"/>
            <a:ext cx="4320479" cy="2800767"/>
          </a:xfrm>
          <a:prstGeom prst="rect">
            <a:avLst/>
          </a:prstGeom>
          <a:noFill/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7D309CC0-9E19-46E0-A59A-96BEDDBE9447}"/>
              </a:ext>
            </a:extLst>
          </p:cNvPr>
          <p:cNvSpPr/>
          <p:nvPr/>
        </p:nvSpPr>
        <p:spPr>
          <a:xfrm>
            <a:off x="107504" y="3905681"/>
            <a:ext cx="4320480" cy="28007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DF6A1495-41C2-422D-9105-974EEB4CFD21}"/>
              </a:ext>
            </a:extLst>
          </p:cNvPr>
          <p:cNvSpPr/>
          <p:nvPr/>
        </p:nvSpPr>
        <p:spPr>
          <a:xfrm>
            <a:off x="4716015" y="3902054"/>
            <a:ext cx="4320480" cy="2800767"/>
          </a:xfrm>
          <a:prstGeom prst="rect">
            <a:avLst/>
          </a:prstGeom>
          <a:noFill/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82025CAA-849F-44C1-B6D7-C49A9BEB3E80}"/>
              </a:ext>
            </a:extLst>
          </p:cNvPr>
          <p:cNvSpPr/>
          <p:nvPr/>
        </p:nvSpPr>
        <p:spPr>
          <a:xfrm>
            <a:off x="107504" y="3902053"/>
            <a:ext cx="4320480" cy="2800767"/>
          </a:xfrm>
          <a:prstGeom prst="rect">
            <a:avLst/>
          </a:prstGeom>
          <a:noFill/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4056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Заголовок 1"/>
          <p:cNvSpPr txBox="1">
            <a:spLocks/>
          </p:cNvSpPr>
          <p:nvPr/>
        </p:nvSpPr>
        <p:spPr>
          <a:xfrm>
            <a:off x="-36512" y="117064"/>
            <a:ext cx="9180512" cy="11521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dirty="0">
                <a:solidFill>
                  <a:srgbClr val="0070C0"/>
                </a:solidFill>
                <a:latin typeface="Calibri" pitchFamily="34" charset="0"/>
                <a:ea typeface="+mn-ea"/>
                <a:cs typeface="Times New Roman" pitchFamily="18" charset="0"/>
              </a:rPr>
              <a:t>Наши преподаватели — наша гордость</a:t>
            </a:r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2"/>
          </p:nvPr>
        </p:nvSpPr>
        <p:spPr>
          <a:xfrm>
            <a:off x="7020272" y="6520259"/>
            <a:ext cx="2133600" cy="365125"/>
          </a:xfrm>
        </p:spPr>
        <p:txBody>
          <a:bodyPr/>
          <a:lstStyle/>
          <a:p>
            <a:fld id="{C61F9E7C-A18F-43DD-9BA5-13E1C2F5D5C7}" type="slidenum">
              <a:rPr lang="ru-RU" smtClean="0"/>
              <a:pPr/>
              <a:t>16</a:t>
            </a:fld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3347864" y="1795175"/>
            <a:ext cx="5472608" cy="38884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b="1" dirty="0">
                <a:solidFill>
                  <a:srgbClr val="0070C0"/>
                </a:solidFill>
                <a:latin typeface="Calibri"/>
                <a:ea typeface="Times New Roman"/>
                <a:cs typeface="Times New Roman"/>
              </a:rPr>
              <a:t>ведущие корпоративные и налоговые юристы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b="1" dirty="0">
                <a:solidFill>
                  <a:srgbClr val="0070C0"/>
                </a:solidFill>
                <a:latin typeface="Calibri"/>
                <a:ea typeface="Times New Roman"/>
                <a:cs typeface="Times New Roman"/>
              </a:rPr>
              <a:t>адвокаты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b="1" dirty="0">
                <a:solidFill>
                  <a:srgbClr val="0070C0"/>
                </a:solidFill>
                <a:latin typeface="Calibri"/>
                <a:ea typeface="Times New Roman"/>
                <a:cs typeface="Times New Roman"/>
              </a:rPr>
              <a:t>следователи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b="1" dirty="0">
                <a:solidFill>
                  <a:srgbClr val="0070C0"/>
                </a:solidFill>
                <a:latin typeface="Calibri"/>
                <a:ea typeface="Times New Roman"/>
                <a:cs typeface="Times New Roman"/>
              </a:rPr>
              <a:t>аудиторы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b="1" dirty="0">
                <a:solidFill>
                  <a:srgbClr val="0070C0"/>
                </a:solidFill>
                <a:latin typeface="Calibri"/>
                <a:ea typeface="Times New Roman"/>
                <a:cs typeface="Times New Roman"/>
              </a:rPr>
              <a:t>опытные судебные эксперты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b="1" dirty="0">
                <a:solidFill>
                  <a:srgbClr val="0070C0"/>
                </a:solidFill>
                <a:latin typeface="Calibri"/>
                <a:ea typeface="Times New Roman"/>
                <a:cs typeface="Times New Roman"/>
              </a:rPr>
              <a:t>руководители экспертных организаций</a:t>
            </a:r>
          </a:p>
        </p:txBody>
      </p:sp>
      <p:pic>
        <p:nvPicPr>
          <p:cNvPr id="3" name="Рисунок 2" descr="Изображение выглядит как человек, женщина, улыбается, в позе&#10;&#10;Автоматически созданное описание">
            <a:extLst>
              <a:ext uri="{FF2B5EF4-FFF2-40B4-BE49-F238E27FC236}">
                <a16:creationId xmlns:a16="http://schemas.microsoft.com/office/drawing/2014/main" id="{4CFA5C19-2B5B-4AD3-AED0-4C3E2D3E2F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340769"/>
            <a:ext cx="1152128" cy="1152128"/>
          </a:xfrm>
          <a:prstGeom prst="rect">
            <a:avLst/>
          </a:prstGeom>
        </p:spPr>
      </p:pic>
      <p:pic>
        <p:nvPicPr>
          <p:cNvPr id="5" name="Рисунок 4" descr="Изображение выглядит как человек, стена, внутренний, улыбается&#10;&#10;Автоматически созданное описание">
            <a:extLst>
              <a:ext uri="{FF2B5EF4-FFF2-40B4-BE49-F238E27FC236}">
                <a16:creationId xmlns:a16="http://schemas.microsoft.com/office/drawing/2014/main" id="{CA1DAEAB-0C2A-49BB-AA0B-347BF8905B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966" y="2599871"/>
            <a:ext cx="1152128" cy="1152128"/>
          </a:xfrm>
          <a:prstGeom prst="rect">
            <a:avLst/>
          </a:prstGeom>
        </p:spPr>
      </p:pic>
      <p:pic>
        <p:nvPicPr>
          <p:cNvPr id="7" name="Рисунок 6" descr="Изображение выглядит как человек, небо, улыбается, в позе&#10;&#10;Автоматически созданное описание">
            <a:extLst>
              <a:ext uri="{FF2B5EF4-FFF2-40B4-BE49-F238E27FC236}">
                <a16:creationId xmlns:a16="http://schemas.microsoft.com/office/drawing/2014/main" id="{67797730-E392-4972-ABC2-BD91D6633FE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966" y="3856129"/>
            <a:ext cx="1152128" cy="1152128"/>
          </a:xfrm>
          <a:prstGeom prst="rect">
            <a:avLst/>
          </a:prstGeom>
        </p:spPr>
      </p:pic>
      <p:pic>
        <p:nvPicPr>
          <p:cNvPr id="9" name="Рисунок 8" descr="Изображение выглядит как человек, мужчина, костюм, одежда&#10;&#10;Автоматически созданное описание">
            <a:extLst>
              <a:ext uri="{FF2B5EF4-FFF2-40B4-BE49-F238E27FC236}">
                <a16:creationId xmlns:a16="http://schemas.microsoft.com/office/drawing/2014/main" id="{FF7AA84E-11B4-45D5-B4CE-0961B3801B6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966" y="5107543"/>
            <a:ext cx="1152128" cy="1152128"/>
          </a:xfrm>
          <a:prstGeom prst="rect">
            <a:avLst/>
          </a:prstGeom>
        </p:spPr>
      </p:pic>
      <p:pic>
        <p:nvPicPr>
          <p:cNvPr id="11" name="Рисунок 10" descr="Изображение выглядит как человек, стена, галстук, костюм&#10;&#10;Автоматически созданное описание">
            <a:extLst>
              <a:ext uri="{FF2B5EF4-FFF2-40B4-BE49-F238E27FC236}">
                <a16:creationId xmlns:a16="http://schemas.microsoft.com/office/drawing/2014/main" id="{11F46599-399B-4B9D-BD88-77F02BEDBB9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0088" y="1340768"/>
            <a:ext cx="1152129" cy="1152129"/>
          </a:xfrm>
          <a:prstGeom prst="rect">
            <a:avLst/>
          </a:prstGeom>
        </p:spPr>
      </p:pic>
      <p:pic>
        <p:nvPicPr>
          <p:cNvPr id="15" name="Рисунок 14" descr="Изображение выглядит как человек, мужчина, костюм, стена&#10;&#10;Автоматически созданное описание">
            <a:extLst>
              <a:ext uri="{FF2B5EF4-FFF2-40B4-BE49-F238E27FC236}">
                <a16:creationId xmlns:a16="http://schemas.microsoft.com/office/drawing/2014/main" id="{BEF3BD9A-6469-4CD5-855C-234D381F8D2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692" y="2599871"/>
            <a:ext cx="1152128" cy="1152128"/>
          </a:xfrm>
          <a:prstGeom prst="rect">
            <a:avLst/>
          </a:prstGeom>
        </p:spPr>
      </p:pic>
      <p:pic>
        <p:nvPicPr>
          <p:cNvPr id="17" name="Рисунок 16" descr="Изображение выглядит как человек, стена, внутренний, одежда&#10;&#10;Автоматически созданное описание">
            <a:extLst>
              <a:ext uri="{FF2B5EF4-FFF2-40B4-BE49-F238E27FC236}">
                <a16:creationId xmlns:a16="http://schemas.microsoft.com/office/drawing/2014/main" id="{240779A9-0E44-4AA1-9B66-B9A3F2A230C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6115" y="3856130"/>
            <a:ext cx="1152128" cy="1152128"/>
          </a:xfrm>
          <a:prstGeom prst="rect">
            <a:avLst/>
          </a:prstGeom>
        </p:spPr>
      </p:pic>
      <p:pic>
        <p:nvPicPr>
          <p:cNvPr id="20" name="Рисунок 19" descr="Изображение выглядит как человек, галстук, костюм, мужчина&#10;&#10;Автоматически созданное описание">
            <a:extLst>
              <a:ext uri="{FF2B5EF4-FFF2-40B4-BE49-F238E27FC236}">
                <a16:creationId xmlns:a16="http://schemas.microsoft.com/office/drawing/2014/main" id="{615CAE67-0E92-430A-A7E3-FFF601F1869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692" y="5107543"/>
            <a:ext cx="1152128" cy="1152128"/>
          </a:xfrm>
          <a:prstGeom prst="rect">
            <a:avLst/>
          </a:prstGeom>
        </p:spPr>
      </p:pic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DFE9ADCA-B3B5-439C-8430-0A1F46DE0B88}"/>
              </a:ext>
            </a:extLst>
          </p:cNvPr>
          <p:cNvSpPr/>
          <p:nvPr/>
        </p:nvSpPr>
        <p:spPr>
          <a:xfrm>
            <a:off x="3203848" y="1488293"/>
            <a:ext cx="3384376" cy="5725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000" b="1" dirty="0">
                <a:solidFill>
                  <a:srgbClr val="0070C0"/>
                </a:solidFill>
                <a:latin typeface="Calibri"/>
                <a:ea typeface="Times New Roman"/>
                <a:cs typeface="Times New Roman"/>
              </a:rPr>
              <a:t>Только практики: </a:t>
            </a:r>
          </a:p>
        </p:txBody>
      </p:sp>
    </p:spTree>
    <p:extLst>
      <p:ext uri="{BB962C8B-B14F-4D97-AF65-F5344CB8AC3E}">
        <p14:creationId xmlns:p14="http://schemas.microsoft.com/office/powerpoint/2010/main" val="2115860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Заголовок 1"/>
          <p:cNvSpPr txBox="1">
            <a:spLocks/>
          </p:cNvSpPr>
          <p:nvPr/>
        </p:nvSpPr>
        <p:spPr>
          <a:xfrm>
            <a:off x="0" y="116632"/>
            <a:ext cx="8892480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>
                <a:solidFill>
                  <a:srgbClr val="FF0000"/>
                </a:solidFill>
              </a:rPr>
              <a:t>Преимущества</a:t>
            </a:r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2"/>
          </p:nvPr>
        </p:nvSpPr>
        <p:spPr>
          <a:xfrm>
            <a:off x="7020272" y="6520259"/>
            <a:ext cx="2133600" cy="365125"/>
          </a:xfrm>
        </p:spPr>
        <p:txBody>
          <a:bodyPr/>
          <a:lstStyle/>
          <a:p>
            <a:fld id="{C61F9E7C-A18F-43DD-9BA5-13E1C2F5D5C7}" type="slidenum">
              <a:rPr lang="ru-RU" smtClean="0"/>
              <a:pPr/>
              <a:t>17</a:t>
            </a:fld>
            <a:endParaRPr lang="ru-RU" dirty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2BC56B5-0786-4014-A553-EC1729012FF4}"/>
              </a:ext>
            </a:extLst>
          </p:cNvPr>
          <p:cNvSpPr/>
          <p:nvPr/>
        </p:nvSpPr>
        <p:spPr>
          <a:xfrm>
            <a:off x="599092" y="1268760"/>
            <a:ext cx="2592288" cy="1224136"/>
          </a:xfrm>
          <a:prstGeom prst="rect">
            <a:avLst/>
          </a:prstGeom>
          <a:solidFill>
            <a:schemeClr val="accent1">
              <a:alpha val="0"/>
            </a:schemeClr>
          </a:solidFill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1E7CF6D4-4A5C-4BE0-B210-4CA54B67FCDD}"/>
              </a:ext>
            </a:extLst>
          </p:cNvPr>
          <p:cNvSpPr/>
          <p:nvPr/>
        </p:nvSpPr>
        <p:spPr>
          <a:xfrm>
            <a:off x="3341630" y="1268760"/>
            <a:ext cx="2592288" cy="1224136"/>
          </a:xfrm>
          <a:prstGeom prst="rect">
            <a:avLst/>
          </a:prstGeom>
          <a:solidFill>
            <a:schemeClr val="accent1">
              <a:alpha val="0"/>
            </a:schemeClr>
          </a:solidFill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D70DAC7D-A31A-46E7-90E3-99F62381A4B8}"/>
              </a:ext>
            </a:extLst>
          </p:cNvPr>
          <p:cNvSpPr/>
          <p:nvPr/>
        </p:nvSpPr>
        <p:spPr>
          <a:xfrm>
            <a:off x="6084168" y="1268760"/>
            <a:ext cx="2592288" cy="1224136"/>
          </a:xfrm>
          <a:prstGeom prst="rect">
            <a:avLst/>
          </a:prstGeom>
          <a:solidFill>
            <a:schemeClr val="accent1">
              <a:alpha val="0"/>
            </a:schemeClr>
          </a:solidFill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61E53E35-1174-46FD-9B71-B273642A97EF}"/>
              </a:ext>
            </a:extLst>
          </p:cNvPr>
          <p:cNvSpPr/>
          <p:nvPr/>
        </p:nvSpPr>
        <p:spPr>
          <a:xfrm>
            <a:off x="599092" y="2927846"/>
            <a:ext cx="2592288" cy="1224136"/>
          </a:xfrm>
          <a:prstGeom prst="rect">
            <a:avLst/>
          </a:prstGeom>
          <a:solidFill>
            <a:schemeClr val="accent1">
              <a:alpha val="0"/>
            </a:schemeClr>
          </a:solidFill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18218EB6-D204-45A5-A847-F9863C8711C9}"/>
              </a:ext>
            </a:extLst>
          </p:cNvPr>
          <p:cNvSpPr/>
          <p:nvPr/>
        </p:nvSpPr>
        <p:spPr>
          <a:xfrm>
            <a:off x="3341630" y="2924944"/>
            <a:ext cx="2592288" cy="1227038"/>
          </a:xfrm>
          <a:prstGeom prst="rect">
            <a:avLst/>
          </a:prstGeom>
          <a:solidFill>
            <a:schemeClr val="accent1">
              <a:alpha val="0"/>
            </a:schemeClr>
          </a:solidFill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1CDBC326-52EF-41AD-B8A2-33706B5FCF56}"/>
              </a:ext>
            </a:extLst>
          </p:cNvPr>
          <p:cNvSpPr/>
          <p:nvPr/>
        </p:nvSpPr>
        <p:spPr>
          <a:xfrm>
            <a:off x="6084168" y="2924944"/>
            <a:ext cx="2592288" cy="1227038"/>
          </a:xfrm>
          <a:prstGeom prst="rect">
            <a:avLst/>
          </a:prstGeom>
          <a:solidFill>
            <a:schemeClr val="accent1">
              <a:alpha val="0"/>
            </a:schemeClr>
          </a:solidFill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2C7D5032-26E6-4578-9EF5-8C5F819E9976}"/>
              </a:ext>
            </a:extLst>
          </p:cNvPr>
          <p:cNvSpPr/>
          <p:nvPr/>
        </p:nvSpPr>
        <p:spPr>
          <a:xfrm>
            <a:off x="599092" y="4678977"/>
            <a:ext cx="2592288" cy="1270303"/>
          </a:xfrm>
          <a:prstGeom prst="rect">
            <a:avLst/>
          </a:prstGeom>
          <a:solidFill>
            <a:schemeClr val="accent1">
              <a:alpha val="0"/>
            </a:schemeClr>
          </a:solidFill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A4C1FC75-68E4-4DAD-A7FA-37DE1D9CDDC5}"/>
              </a:ext>
            </a:extLst>
          </p:cNvPr>
          <p:cNvSpPr/>
          <p:nvPr/>
        </p:nvSpPr>
        <p:spPr>
          <a:xfrm>
            <a:off x="3341630" y="4678978"/>
            <a:ext cx="2592288" cy="1270302"/>
          </a:xfrm>
          <a:prstGeom prst="rect">
            <a:avLst/>
          </a:prstGeom>
          <a:solidFill>
            <a:schemeClr val="accent1">
              <a:alpha val="0"/>
            </a:schemeClr>
          </a:solidFill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5C937AF2-918D-4B23-B771-4C54306C8C31}"/>
              </a:ext>
            </a:extLst>
          </p:cNvPr>
          <p:cNvSpPr/>
          <p:nvPr/>
        </p:nvSpPr>
        <p:spPr>
          <a:xfrm>
            <a:off x="6084168" y="4678978"/>
            <a:ext cx="2592288" cy="1270302"/>
          </a:xfrm>
          <a:prstGeom prst="rect">
            <a:avLst/>
          </a:prstGeom>
          <a:solidFill>
            <a:schemeClr val="accent1">
              <a:alpha val="0"/>
            </a:schemeClr>
          </a:solidFill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FCCE6A-E3FE-46F9-9339-FCB0E40B3AC9}"/>
              </a:ext>
            </a:extLst>
          </p:cNvPr>
          <p:cNvSpPr txBox="1"/>
          <p:nvPr/>
        </p:nvSpPr>
        <p:spPr>
          <a:xfrm>
            <a:off x="599092" y="1484784"/>
            <a:ext cx="25922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rgbClr val="0070C0"/>
                </a:solidFill>
                <a:latin typeface="Calibri" pitchFamily="34" charset="0"/>
                <a:cs typeface="Times New Roman" pitchFamily="18" charset="0"/>
              </a:rPr>
              <a:t>Практическая направленность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7581DD0-6023-4A8D-9369-474FD0072B60}"/>
              </a:ext>
            </a:extLst>
          </p:cNvPr>
          <p:cNvSpPr txBox="1"/>
          <p:nvPr/>
        </p:nvSpPr>
        <p:spPr>
          <a:xfrm>
            <a:off x="3341630" y="1559822"/>
            <a:ext cx="2592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rgbClr val="0070C0"/>
                </a:solidFill>
                <a:latin typeface="Calibri" pitchFamily="34" charset="0"/>
                <a:cs typeface="Times New Roman" pitchFamily="18" charset="0"/>
              </a:rPr>
              <a:t>Уникальность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4425780-AAAD-4AC5-A465-67C051B9D12B}"/>
              </a:ext>
            </a:extLst>
          </p:cNvPr>
          <p:cNvSpPr txBox="1"/>
          <p:nvPr/>
        </p:nvSpPr>
        <p:spPr>
          <a:xfrm>
            <a:off x="6084168" y="1298531"/>
            <a:ext cx="25922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rgbClr val="0070C0"/>
                </a:solidFill>
                <a:latin typeface="Calibri" pitchFamily="34" charset="0"/>
                <a:cs typeface="Times New Roman" pitchFamily="18" charset="0"/>
              </a:rPr>
              <a:t>Тщательный отбор преподавателей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B6FF018-32A9-432C-BB48-052036F05F69}"/>
              </a:ext>
            </a:extLst>
          </p:cNvPr>
          <p:cNvSpPr txBox="1"/>
          <p:nvPr/>
        </p:nvSpPr>
        <p:spPr>
          <a:xfrm>
            <a:off x="599092" y="3089149"/>
            <a:ext cx="25922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rgbClr val="0070C0"/>
                </a:solidFill>
                <a:latin typeface="Calibri" pitchFamily="34" charset="0"/>
                <a:cs typeface="Times New Roman" pitchFamily="18" charset="0"/>
              </a:rPr>
              <a:t>Эффективный формат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727DC82-A7F2-4C0D-AEF9-31764801778F}"/>
              </a:ext>
            </a:extLst>
          </p:cNvPr>
          <p:cNvSpPr txBox="1"/>
          <p:nvPr/>
        </p:nvSpPr>
        <p:spPr>
          <a:xfrm>
            <a:off x="620736" y="4775519"/>
            <a:ext cx="25922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rgbClr val="0070C0"/>
                </a:solidFill>
                <a:latin typeface="Calibri" pitchFamily="34" charset="0"/>
                <a:cs typeface="Times New Roman" pitchFamily="18" charset="0"/>
              </a:rPr>
              <a:t>Методическое сопровождение Союза судебных экспертов "Экспертный Совет"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9E983F0-BE6B-4200-9452-BE843C11D129}"/>
              </a:ext>
            </a:extLst>
          </p:cNvPr>
          <p:cNvSpPr txBox="1"/>
          <p:nvPr/>
        </p:nvSpPr>
        <p:spPr>
          <a:xfrm>
            <a:off x="3316851" y="3273816"/>
            <a:ext cx="2592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rgbClr val="0070C0"/>
                </a:solidFill>
                <a:latin typeface="Calibri" pitchFamily="34" charset="0"/>
                <a:cs typeface="Times New Roman" pitchFamily="18" charset="0"/>
              </a:rPr>
              <a:t>Документы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D3D98C9-6DD4-405B-8715-914398ABF815}"/>
              </a:ext>
            </a:extLst>
          </p:cNvPr>
          <p:cNvSpPr txBox="1"/>
          <p:nvPr/>
        </p:nvSpPr>
        <p:spPr>
          <a:xfrm>
            <a:off x="6075320" y="3030631"/>
            <a:ext cx="25922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rgbClr val="0070C0"/>
                </a:solidFill>
                <a:latin typeface="Calibri" pitchFamily="34" charset="0"/>
                <a:cs typeface="Times New Roman" pitchFamily="18" charset="0"/>
              </a:rPr>
              <a:t>Пожизненный доступ к обновлениям учебной программы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934E565-9100-4081-BF75-96A4A55EDE36}"/>
              </a:ext>
            </a:extLst>
          </p:cNvPr>
          <p:cNvSpPr txBox="1"/>
          <p:nvPr/>
        </p:nvSpPr>
        <p:spPr>
          <a:xfrm>
            <a:off x="3329644" y="4882679"/>
            <a:ext cx="25922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rgbClr val="0070C0"/>
                </a:solidFill>
                <a:latin typeface="Calibri" pitchFamily="34" charset="0"/>
                <a:cs typeface="Times New Roman" pitchFamily="18" charset="0"/>
              </a:rPr>
              <a:t>Гибкий график обучения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99583E7-1495-4A08-A517-4A1B66524390}"/>
              </a:ext>
            </a:extLst>
          </p:cNvPr>
          <p:cNvSpPr txBox="1"/>
          <p:nvPr/>
        </p:nvSpPr>
        <p:spPr>
          <a:xfrm>
            <a:off x="6072305" y="4880599"/>
            <a:ext cx="25922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rgbClr val="0070C0"/>
                </a:solidFill>
                <a:latin typeface="Calibri" pitchFamily="34" charset="0"/>
                <a:cs typeface="Times New Roman" pitchFamily="18" charset="0"/>
              </a:rPr>
              <a:t>Качественный нетворкинг</a:t>
            </a:r>
          </a:p>
        </p:txBody>
      </p:sp>
    </p:spTree>
    <p:extLst>
      <p:ext uri="{BB962C8B-B14F-4D97-AF65-F5344CB8AC3E}">
        <p14:creationId xmlns:p14="http://schemas.microsoft.com/office/powerpoint/2010/main" val="330231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Заголовок 1"/>
          <p:cNvSpPr txBox="1">
            <a:spLocks/>
          </p:cNvSpPr>
          <p:nvPr/>
        </p:nvSpPr>
        <p:spPr>
          <a:xfrm>
            <a:off x="0" y="116632"/>
            <a:ext cx="8892480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2"/>
          </p:nvPr>
        </p:nvSpPr>
        <p:spPr>
          <a:xfrm>
            <a:off x="7020272" y="6520259"/>
            <a:ext cx="2133600" cy="365125"/>
          </a:xfrm>
        </p:spPr>
        <p:txBody>
          <a:bodyPr/>
          <a:lstStyle/>
          <a:p>
            <a:fld id="{C61F9E7C-A18F-43DD-9BA5-13E1C2F5D5C7}" type="slidenum">
              <a:rPr lang="ru-RU" smtClean="0"/>
              <a:pPr/>
              <a:t>18</a:t>
            </a:fld>
            <a:endParaRPr lang="ru-RU" dirty="0"/>
          </a:p>
        </p:txBody>
      </p:sp>
      <p:pic>
        <p:nvPicPr>
          <p:cNvPr id="3" name="Рисунок 2" descr="Изображение выглядит как в позе, текст, другой, группа&#10;&#10;Автоматически созданное описание">
            <a:extLst>
              <a:ext uri="{FF2B5EF4-FFF2-40B4-BE49-F238E27FC236}">
                <a16:creationId xmlns:a16="http://schemas.microsoft.com/office/drawing/2014/main" id="{0DE6EAA4-68EF-4D44-95C6-56D20A9C1B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232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9B46D2-FEB2-4855-9670-C8771152D72A}"/>
              </a:ext>
            </a:extLst>
          </p:cNvPr>
          <p:cNvSpPr txBox="1">
            <a:spLocks/>
          </p:cNvSpPr>
          <p:nvPr/>
        </p:nvSpPr>
        <p:spPr>
          <a:xfrm>
            <a:off x="0" y="116632"/>
            <a:ext cx="8892480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>
                <a:solidFill>
                  <a:srgbClr val="FF0000"/>
                </a:solidFill>
              </a:rPr>
              <a:t>Так проходят занятия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A933CF5-90B4-471D-A137-CEFA3C63F66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7"/>
          <a:stretch/>
        </p:blipFill>
        <p:spPr>
          <a:xfrm>
            <a:off x="4837101" y="836712"/>
            <a:ext cx="3551323" cy="2768300"/>
          </a:xfrm>
          <a:prstGeom prst="rect">
            <a:avLst/>
          </a:prstGeom>
        </p:spPr>
      </p:pic>
      <p:pic>
        <p:nvPicPr>
          <p:cNvPr id="6" name="Рисунок 5" descr="Изображение выглядит как потолок, внутренний, человек, люди&#10;&#10;Автоматически созданное описание">
            <a:extLst>
              <a:ext uri="{FF2B5EF4-FFF2-40B4-BE49-F238E27FC236}">
                <a16:creationId xmlns:a16="http://schemas.microsoft.com/office/drawing/2014/main" id="{FE7F5860-5F38-46DD-96CA-432BF25302E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7" r="6708"/>
          <a:stretch/>
        </p:blipFill>
        <p:spPr>
          <a:xfrm>
            <a:off x="775217" y="836712"/>
            <a:ext cx="3621129" cy="2822714"/>
          </a:xfrm>
          <a:prstGeom prst="rect">
            <a:avLst/>
          </a:prstGeom>
        </p:spPr>
      </p:pic>
      <p:pic>
        <p:nvPicPr>
          <p:cNvPr id="8" name="Рисунок 7" descr="Изображение выглядит как человек, внутренний, стена, потолок&#10;&#10;Автоматически созданное описание">
            <a:extLst>
              <a:ext uri="{FF2B5EF4-FFF2-40B4-BE49-F238E27FC236}">
                <a16:creationId xmlns:a16="http://schemas.microsoft.com/office/drawing/2014/main" id="{07EAC259-2779-49EC-92AD-70192467142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7"/>
          <a:stretch/>
        </p:blipFill>
        <p:spPr>
          <a:xfrm>
            <a:off x="801130" y="3806634"/>
            <a:ext cx="3621129" cy="2822714"/>
          </a:xfrm>
          <a:prstGeom prst="rect">
            <a:avLst/>
          </a:prstGeom>
        </p:spPr>
      </p:pic>
      <p:pic>
        <p:nvPicPr>
          <p:cNvPr id="10" name="Рисунок 9" descr="Изображение выглядит как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3D32E1CA-DB5C-44A8-958D-CF5DDA8DF95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578" y="3809214"/>
            <a:ext cx="3528392" cy="2822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237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7" name="Номер слайда 3"/>
          <p:cNvSpPr>
            <a:spLocks noGrp="1"/>
          </p:cNvSpPr>
          <p:nvPr>
            <p:ph type="sldNum" sz="quarter" idx="13"/>
          </p:nvPr>
        </p:nvSpPr>
        <p:spPr bwMode="auto">
          <a:xfrm>
            <a:off x="8616950" y="6604000"/>
            <a:ext cx="527050" cy="2540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6018AA6-8EAD-44F2-962E-029B1C0F1E43}" type="slidenum">
              <a:rPr lang="ru-RU" altLang="ru-RU" sz="1000">
                <a:solidFill>
                  <a:srgbClr val="000000"/>
                </a:solidFill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ru-RU" altLang="ru-RU" sz="100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5" name="Рисунок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72671" y="613105"/>
            <a:ext cx="1128063" cy="362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8438" y="34925"/>
            <a:ext cx="941387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Текст 4"/>
          <p:cNvSpPr txBox="1">
            <a:spLocks/>
          </p:cNvSpPr>
          <p:nvPr/>
        </p:nvSpPr>
        <p:spPr bwMode="auto">
          <a:xfrm>
            <a:off x="2366935" y="1844824"/>
            <a:ext cx="6048672" cy="100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000" b="1" dirty="0">
                <a:solidFill>
                  <a:srgbClr val="0070C0"/>
                </a:solidFill>
                <a:latin typeface="Calibri" pitchFamily="34" charset="0"/>
                <a:sym typeface="Arial" charset="0"/>
              </a:rPr>
              <a:t>КАЛИНКИНА Кира Евгеньевна</a:t>
            </a:r>
          </a:p>
          <a:p>
            <a:pPr algn="ctr" eaLnBrk="1" hangingPunct="1"/>
            <a:r>
              <a:rPr lang="ru-RU" sz="1400" dirty="0">
                <a:solidFill>
                  <a:srgbClr val="0070C0"/>
                </a:solidFill>
                <a:latin typeface="Calibri" panose="020F0502020204030204" pitchFamily="34" charset="0"/>
              </a:rPr>
              <a:t>Зав. кафедрой «Экономические и правовые экспертизы» </a:t>
            </a:r>
          </a:p>
          <a:p>
            <a:pPr algn="ctr" eaLnBrk="1" hangingPunct="1"/>
            <a:r>
              <a:rPr lang="ru-RU" sz="1400" dirty="0">
                <a:solidFill>
                  <a:srgbClr val="0070C0"/>
                </a:solidFill>
                <a:latin typeface="Calibri" panose="020F0502020204030204" pitchFamily="34" charset="0"/>
              </a:rPr>
              <a:t>РЭУ им. Г.В. Плеханова, Вице-президент СРО оценщиков </a:t>
            </a:r>
          </a:p>
          <a:p>
            <a:pPr algn="ctr" eaLnBrk="1" hangingPunct="1"/>
            <a:r>
              <a:rPr lang="ru-RU" sz="1400" dirty="0">
                <a:solidFill>
                  <a:srgbClr val="0070C0"/>
                </a:solidFill>
                <a:latin typeface="Calibri" panose="020F0502020204030204" pitchFamily="34" charset="0"/>
              </a:rPr>
              <a:t>«Экспертный совет», </a:t>
            </a:r>
            <a:r>
              <a:rPr lang="ru-RU" altLang="ru-RU" sz="1400" dirty="0">
                <a:solidFill>
                  <a:srgbClr val="0070C0"/>
                </a:solidFill>
                <a:latin typeface="Calibri" pitchFamily="34" charset="0"/>
                <a:sym typeface="Arial" charset="0"/>
              </a:rPr>
              <a:t>доцент, к.э.н. </a:t>
            </a:r>
          </a:p>
        </p:txBody>
      </p:sp>
      <p:sp>
        <p:nvSpPr>
          <p:cNvPr id="10" name="Прямоугольник 42"/>
          <p:cNvSpPr>
            <a:spLocks noChangeArrowheads="1"/>
          </p:cNvSpPr>
          <p:nvPr/>
        </p:nvSpPr>
        <p:spPr bwMode="auto">
          <a:xfrm>
            <a:off x="2787027" y="440580"/>
            <a:ext cx="538537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4000" dirty="0">
                <a:solidFill>
                  <a:srgbClr val="FF0000"/>
                </a:solidFill>
                <a:latin typeface="Calibri" pitchFamily="34" charset="0"/>
                <a:cs typeface="Times New Roman" pitchFamily="18" charset="0"/>
              </a:rPr>
              <a:t>Спикеры</a:t>
            </a:r>
          </a:p>
        </p:txBody>
      </p:sp>
      <p:pic>
        <p:nvPicPr>
          <p:cNvPr id="11" name="Picture 2" descr="ban1">
            <a:extLst>
              <a:ext uri="{FF2B5EF4-FFF2-40B4-BE49-F238E27FC236}">
                <a16:creationId xmlns:a16="http://schemas.microsoft.com/office/drawing/2014/main" id="{EBD75579-09CB-4ABD-B549-42930A716E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20" t="2003" r="38425" b="81789"/>
          <a:stretch>
            <a:fillRect/>
          </a:stretch>
        </p:blipFill>
        <p:spPr bwMode="auto">
          <a:xfrm>
            <a:off x="1365736" y="-6776"/>
            <a:ext cx="1015200" cy="541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Текст 4">
            <a:extLst>
              <a:ext uri="{FF2B5EF4-FFF2-40B4-BE49-F238E27FC236}">
                <a16:creationId xmlns:a16="http://schemas.microsoft.com/office/drawing/2014/main" id="{AC9DD9E4-B819-40EA-95F6-36C766DB0772}"/>
              </a:ext>
            </a:extLst>
          </p:cNvPr>
          <p:cNvSpPr txBox="1">
            <a:spLocks/>
          </p:cNvSpPr>
          <p:nvPr/>
        </p:nvSpPr>
        <p:spPr bwMode="auto">
          <a:xfrm>
            <a:off x="2364868" y="4221088"/>
            <a:ext cx="6048672" cy="100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000" b="1" dirty="0">
                <a:solidFill>
                  <a:srgbClr val="0070C0"/>
                </a:solidFill>
                <a:latin typeface="Calibri" pitchFamily="34" charset="0"/>
                <a:sym typeface="Arial" charset="0"/>
              </a:rPr>
              <a:t>ЛЕБЕДИНСКИЙ Владимир Игоревич</a:t>
            </a:r>
          </a:p>
          <a:p>
            <a:pPr algn="ctr" eaLnBrk="1" hangingPunct="1"/>
            <a:r>
              <a:rPr lang="ru-RU" sz="1400" dirty="0">
                <a:solidFill>
                  <a:srgbClr val="0070C0"/>
                </a:solidFill>
                <a:latin typeface="Calibri" panose="020F0502020204030204" pitchFamily="34" charset="0"/>
              </a:rPr>
              <a:t>Первый вице-президент, председатель Экспертного совета </a:t>
            </a:r>
          </a:p>
          <a:p>
            <a:pPr algn="ctr" eaLnBrk="1" hangingPunct="1"/>
            <a:r>
              <a:rPr lang="ru-RU" sz="1400" dirty="0">
                <a:solidFill>
                  <a:srgbClr val="0070C0"/>
                </a:solidFill>
                <a:latin typeface="Calibri" panose="020F0502020204030204" pitchFamily="34" charset="0"/>
              </a:rPr>
              <a:t>СРО оценщиков «Экспертный совет», </a:t>
            </a:r>
            <a:r>
              <a:rPr lang="ru-RU" altLang="ru-RU" sz="1400" dirty="0">
                <a:solidFill>
                  <a:srgbClr val="0070C0"/>
                </a:solidFill>
                <a:latin typeface="Calibri" pitchFamily="34" charset="0"/>
                <a:sym typeface="Arial" charset="0"/>
              </a:rPr>
              <a:t>к.э.н. </a:t>
            </a:r>
          </a:p>
        </p:txBody>
      </p:sp>
      <p:pic>
        <p:nvPicPr>
          <p:cNvPr id="3" name="Рисунок 2" descr="Изображение выглядит как человек, внутренний, стена, белый&#10;&#10;Автоматически созданное описание">
            <a:extLst>
              <a:ext uri="{FF2B5EF4-FFF2-40B4-BE49-F238E27FC236}">
                <a16:creationId xmlns:a16="http://schemas.microsoft.com/office/drawing/2014/main" id="{E4DE6A7A-92B7-45F7-B565-B90A434904F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278" y="1647428"/>
            <a:ext cx="1349524" cy="1349524"/>
          </a:xfrm>
          <a:prstGeom prst="rect">
            <a:avLst/>
          </a:prstGeom>
        </p:spPr>
      </p:pic>
      <p:pic>
        <p:nvPicPr>
          <p:cNvPr id="13" name="Рисунок 12" descr="Изображение выглядит как мужчина, человек, белый&#10;&#10;Автоматически созданное описание">
            <a:extLst>
              <a:ext uri="{FF2B5EF4-FFF2-40B4-BE49-F238E27FC236}">
                <a16:creationId xmlns:a16="http://schemas.microsoft.com/office/drawing/2014/main" id="{F33C8C49-6E8A-47D0-92A6-8B8770AEA14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617" y="3861048"/>
            <a:ext cx="1489204" cy="1489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227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Номер слайда 17"/>
          <p:cNvSpPr>
            <a:spLocks noGrp="1"/>
          </p:cNvSpPr>
          <p:nvPr>
            <p:ph type="sldNum" sz="quarter" idx="12"/>
          </p:nvPr>
        </p:nvSpPr>
        <p:spPr>
          <a:xfrm>
            <a:off x="7020272" y="6520259"/>
            <a:ext cx="2133600" cy="365125"/>
          </a:xfrm>
        </p:spPr>
        <p:txBody>
          <a:bodyPr/>
          <a:lstStyle/>
          <a:p>
            <a:fld id="{C61F9E7C-A18F-43DD-9BA5-13E1C2F5D5C7}" type="slidenum">
              <a:rPr lang="ru-RU" smtClean="0"/>
              <a:pPr/>
              <a:t>20</a:t>
            </a:fld>
            <a:endParaRPr lang="ru-RU" dirty="0"/>
          </a:p>
        </p:txBody>
      </p:sp>
      <p:sp>
        <p:nvSpPr>
          <p:cNvPr id="154" name="Заголовок 1"/>
          <p:cNvSpPr txBox="1">
            <a:spLocks/>
          </p:cNvSpPr>
          <p:nvPr/>
        </p:nvSpPr>
        <p:spPr>
          <a:xfrm>
            <a:off x="0" y="1340768"/>
            <a:ext cx="9036496" cy="48965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Магистерская программа </a:t>
            </a:r>
          </a:p>
          <a:p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«Экспертиза отчетов об оценке»</a:t>
            </a:r>
          </a:p>
          <a:p>
            <a:endParaRPr lang="ru-RU" sz="1800" dirty="0">
              <a:solidFill>
                <a:srgbClr val="0070C0"/>
              </a:solidFill>
              <a:latin typeface="Calibri" pitchFamily="34" charset="0"/>
              <a:ea typeface="+mn-ea"/>
              <a:cs typeface="Times New Roman" pitchFamily="18" charset="0"/>
            </a:endParaRPr>
          </a:p>
          <a:p>
            <a:r>
              <a:rPr lang="ru-RU" sz="1800" dirty="0">
                <a:solidFill>
                  <a:srgbClr val="0070C0"/>
                </a:solidFill>
                <a:latin typeface="Calibri" pitchFamily="34" charset="0"/>
                <a:ea typeface="+mn-ea"/>
                <a:cs typeface="Times New Roman" pitchFamily="18" charset="0"/>
              </a:rPr>
              <a:t>Направление – Экономика</a:t>
            </a:r>
          </a:p>
          <a:p>
            <a:endParaRPr lang="ru-RU" sz="3200" b="1" dirty="0">
              <a:solidFill>
                <a:srgbClr val="0070C0"/>
              </a:solidFill>
              <a:latin typeface="Calibri" pitchFamily="34" charset="0"/>
              <a:ea typeface="+mn-ea"/>
              <a:cs typeface="Times New Roman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2400" i="1" dirty="0">
                <a:solidFill>
                  <a:srgbClr val="0070C0"/>
                </a:solidFill>
                <a:latin typeface="Calibri" pitchFamily="34" charset="0"/>
                <a:ea typeface="+mn-ea"/>
                <a:cs typeface="Times New Roman" pitchFamily="18" charset="0"/>
              </a:rPr>
              <a:t>Выход за рамки своего опыта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2400" i="1" dirty="0">
                <a:solidFill>
                  <a:srgbClr val="0070C0"/>
                </a:solidFill>
                <a:latin typeface="Calibri" pitchFamily="34" charset="0"/>
                <a:ea typeface="+mn-ea"/>
                <a:cs typeface="Times New Roman" pitchFamily="18" charset="0"/>
              </a:rPr>
              <a:t>Развитие накопленной практики и знаний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2400" i="1" dirty="0">
                <a:solidFill>
                  <a:srgbClr val="0070C0"/>
                </a:solidFill>
                <a:latin typeface="Calibri" pitchFamily="34" charset="0"/>
                <a:ea typeface="+mn-ea"/>
                <a:cs typeface="Times New Roman" pitchFamily="18" charset="0"/>
              </a:rPr>
              <a:t>Повышение своей ценности как профессионала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2400" i="1" dirty="0">
                <a:solidFill>
                  <a:srgbClr val="0070C0"/>
                </a:solidFill>
                <a:latin typeface="Calibri" pitchFamily="34" charset="0"/>
                <a:ea typeface="+mn-ea"/>
                <a:cs typeface="Times New Roman" pitchFamily="18" charset="0"/>
              </a:rPr>
              <a:t>Степень магистра по экспертизе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2400" i="1" dirty="0">
                <a:solidFill>
                  <a:srgbClr val="0070C0"/>
                </a:solidFill>
                <a:latin typeface="Calibri" pitchFamily="34" charset="0"/>
                <a:ea typeface="+mn-ea"/>
                <a:cs typeface="Times New Roman" pitchFamily="18" charset="0"/>
              </a:rPr>
              <a:t>Высшее образование по направлению «Экономика»</a:t>
            </a:r>
          </a:p>
        </p:txBody>
      </p:sp>
    </p:spTree>
    <p:extLst>
      <p:ext uri="{BB962C8B-B14F-4D97-AF65-F5344CB8AC3E}">
        <p14:creationId xmlns:p14="http://schemas.microsoft.com/office/powerpoint/2010/main" val="2697590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Заголовок 1"/>
          <p:cNvSpPr txBox="1">
            <a:spLocks/>
          </p:cNvSpPr>
          <p:nvPr/>
        </p:nvSpPr>
        <p:spPr>
          <a:xfrm>
            <a:off x="826222" y="188640"/>
            <a:ext cx="7236296" cy="78179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>
                <a:solidFill>
                  <a:srgbClr val="FF0000"/>
                </a:solidFill>
              </a:rPr>
              <a:t>Целевая аудитория</a:t>
            </a:r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2"/>
          </p:nvPr>
        </p:nvSpPr>
        <p:spPr>
          <a:xfrm>
            <a:off x="7020272" y="6520259"/>
            <a:ext cx="2133600" cy="365125"/>
          </a:xfrm>
        </p:spPr>
        <p:txBody>
          <a:bodyPr/>
          <a:lstStyle/>
          <a:p>
            <a:fld id="{C61F9E7C-A18F-43DD-9BA5-13E1C2F5D5C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7504" y="1268760"/>
            <a:ext cx="8928992" cy="42011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40000" indent="-457200" algn="just">
              <a:spcBef>
                <a:spcPts val="1800"/>
              </a:spcBef>
              <a:buFont typeface="Wingdings" pitchFamily="2" charset="2"/>
              <a:buChar char="Ø"/>
            </a:pPr>
            <a:r>
              <a:rPr lang="ru-RU" sz="2400" dirty="0">
                <a:solidFill>
                  <a:srgbClr val="0070C0"/>
                </a:solidFill>
                <a:latin typeface="Calibri" pitchFamily="34" charset="0"/>
                <a:cs typeface="Times New Roman" pitchFamily="18" charset="0"/>
              </a:rPr>
              <a:t>оценщики с опытом работы от 3-х лет;</a:t>
            </a:r>
          </a:p>
          <a:p>
            <a:pPr marL="540000" indent="-457200" algn="just">
              <a:spcBef>
                <a:spcPts val="1800"/>
              </a:spcBef>
              <a:buFont typeface="Wingdings" pitchFamily="2" charset="2"/>
              <a:buChar char="Ø"/>
            </a:pPr>
            <a:r>
              <a:rPr lang="ru-RU" sz="2400" dirty="0">
                <a:solidFill>
                  <a:srgbClr val="0070C0"/>
                </a:solidFill>
                <a:latin typeface="Calibri" pitchFamily="34" charset="0"/>
                <a:cs typeface="Times New Roman" pitchFamily="18" charset="0"/>
              </a:rPr>
              <a:t>эксперты саморегулируемых организаций оценщиков;</a:t>
            </a:r>
          </a:p>
          <a:p>
            <a:pPr marL="540000" indent="-457200" algn="just">
              <a:spcBef>
                <a:spcPts val="1800"/>
              </a:spcBef>
              <a:buFont typeface="Wingdings" pitchFamily="2" charset="2"/>
              <a:buChar char="Ø"/>
            </a:pPr>
            <a:r>
              <a:rPr lang="ru-RU" sz="2400" dirty="0">
                <a:solidFill>
                  <a:srgbClr val="0070C0"/>
                </a:solidFill>
                <a:latin typeface="Calibri" pitchFamily="34" charset="0"/>
                <a:cs typeface="Times New Roman" pitchFamily="18" charset="0"/>
              </a:rPr>
              <a:t>судебные эксперты;</a:t>
            </a:r>
          </a:p>
          <a:p>
            <a:pPr marL="540000" indent="-457200" algn="just">
              <a:spcBef>
                <a:spcPts val="1800"/>
              </a:spcBef>
              <a:buFont typeface="Wingdings" pitchFamily="2" charset="2"/>
              <a:buChar char="Ø"/>
            </a:pPr>
            <a:r>
              <a:rPr lang="ru-RU" sz="2400" dirty="0">
                <a:solidFill>
                  <a:srgbClr val="0070C0"/>
                </a:solidFill>
                <a:latin typeface="Calibri" pitchFamily="34" charset="0"/>
                <a:cs typeface="Times New Roman" pitchFamily="18" charset="0"/>
              </a:rPr>
              <a:t>сотрудники ГБУ;</a:t>
            </a:r>
          </a:p>
          <a:p>
            <a:pPr marL="540000" indent="-457200" algn="just">
              <a:spcBef>
                <a:spcPts val="1800"/>
              </a:spcBef>
              <a:buFont typeface="Wingdings" pitchFamily="2" charset="2"/>
              <a:buChar char="Ø"/>
            </a:pPr>
            <a:r>
              <a:rPr lang="ru-RU" sz="2400" dirty="0">
                <a:solidFill>
                  <a:srgbClr val="0070C0"/>
                </a:solidFill>
                <a:latin typeface="Calibri" pitchFamily="34" charset="0"/>
                <a:cs typeface="Times New Roman" pitchFamily="18" charset="0"/>
              </a:rPr>
              <a:t>сотрудники государственных и муниципальных органов власти, крупных предприятий, банков и др., осуществляющих проверку отчетов об оценке;</a:t>
            </a:r>
          </a:p>
          <a:p>
            <a:pPr marL="540000" indent="-457200" algn="just">
              <a:spcBef>
                <a:spcPts val="1800"/>
              </a:spcBef>
              <a:buFont typeface="Wingdings" pitchFamily="2" charset="2"/>
              <a:buChar char="Ø"/>
            </a:pPr>
            <a:r>
              <a:rPr lang="ru-RU" sz="2400" dirty="0">
                <a:solidFill>
                  <a:srgbClr val="0070C0"/>
                </a:solidFill>
                <a:latin typeface="Calibri" pitchFamily="34" charset="0"/>
                <a:cs typeface="Times New Roman" pitchFamily="18" charset="0"/>
              </a:rPr>
              <a:t>преподаватели по оценочным дисциплинам</a:t>
            </a:r>
          </a:p>
        </p:txBody>
      </p:sp>
    </p:spTree>
    <p:extLst>
      <p:ext uri="{BB962C8B-B14F-4D97-AF65-F5344CB8AC3E}">
        <p14:creationId xmlns:p14="http://schemas.microsoft.com/office/powerpoint/2010/main" val="2596390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64198"/>
            <a:ext cx="9144000" cy="644522"/>
          </a:xfrm>
        </p:spPr>
        <p:txBody>
          <a:bodyPr/>
          <a:lstStyle/>
          <a:p>
            <a:pPr eaLnBrk="1" hangingPunct="1"/>
            <a:r>
              <a:rPr lang="ru-RU" sz="3200" b="1" dirty="0">
                <a:solidFill>
                  <a:srgbClr val="0070C0"/>
                </a:solidFill>
                <a:latin typeface="Calibri" panose="020F0502020204030204" pitchFamily="34" charset="0"/>
              </a:rPr>
              <a:t>Программа магистратуры</a:t>
            </a:r>
            <a:br>
              <a:rPr lang="ru-RU" sz="3200" b="1" dirty="0">
                <a:solidFill>
                  <a:srgbClr val="0070C0"/>
                </a:solidFill>
                <a:latin typeface="Calibri" panose="020F0502020204030204" pitchFamily="34" charset="0"/>
              </a:rPr>
            </a:br>
            <a:r>
              <a:rPr lang="ru-RU" sz="3200" b="1" dirty="0">
                <a:solidFill>
                  <a:srgbClr val="0070C0"/>
                </a:solidFill>
                <a:latin typeface="Calibri" panose="020F0502020204030204" pitchFamily="34" charset="0"/>
              </a:rPr>
              <a:t>«Экспертиза отчетов об оценке»</a:t>
            </a:r>
            <a:endParaRPr lang="ru-RU" sz="3200" b="1" dirty="0">
              <a:solidFill>
                <a:srgbClr val="0070C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8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748464" y="6597352"/>
            <a:ext cx="395536" cy="288032"/>
          </a:xfrm>
        </p:spPr>
        <p:txBody>
          <a:bodyPr/>
          <a:lstStyle/>
          <a:p>
            <a:pPr>
              <a:defRPr/>
            </a:pPr>
            <a:fld id="{DF9C18E8-D67C-493D-97D2-B4CA21C16307}" type="slidenum">
              <a:rPr lang="ru-RU" sz="1200" smtClean="0">
                <a:latin typeface="Calibri" panose="020F0502020204030204" pitchFamily="34" charset="0"/>
              </a:rPr>
              <a:pPr>
                <a:defRPr/>
              </a:pPr>
              <a:t>22</a:t>
            </a:fld>
            <a:endParaRPr lang="ru-RU" sz="1200" dirty="0">
              <a:latin typeface="Calibri" panose="020F0502020204030204" pitchFamily="34" charset="0"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995B4D68-DB82-42BA-94C8-7AE1EE67D993}"/>
              </a:ext>
            </a:extLst>
          </p:cNvPr>
          <p:cNvSpPr/>
          <p:nvPr/>
        </p:nvSpPr>
        <p:spPr>
          <a:xfrm>
            <a:off x="2555776" y="1704549"/>
            <a:ext cx="5615824" cy="1366528"/>
          </a:xfrm>
          <a:prstGeom prst="rect">
            <a:avLst/>
          </a:prstGeom>
          <a:ln w="25400">
            <a:solidFill>
              <a:srgbClr val="0070C0"/>
            </a:solidFill>
          </a:ln>
        </p:spPr>
        <p:txBody>
          <a:bodyPr wrap="square" anchor="ctr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FF0000"/>
                </a:solidFill>
                <a:latin typeface="Calibri" panose="020F0502020204030204" pitchFamily="34" charset="0"/>
                <a:ea typeface="Times New Roman"/>
              </a:rPr>
              <a:t>Единственная в России </a:t>
            </a:r>
            <a:r>
              <a:rPr lang="ru-RU" sz="2400" b="1" dirty="0">
                <a:solidFill>
                  <a:srgbClr val="0070C0"/>
                </a:solidFill>
                <a:latin typeface="Calibri" panose="020F0502020204030204" pitchFamily="34" charset="0"/>
                <a:ea typeface="Times New Roman"/>
              </a:rPr>
              <a:t>программа такого профиля 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0070C0"/>
                </a:solidFill>
                <a:latin typeface="Calibri" panose="020F0502020204030204" pitchFamily="34" charset="0"/>
                <a:ea typeface="Times New Roman"/>
              </a:rPr>
              <a:t>(реализуется в РЭУ с 2012 года)</a:t>
            </a:r>
            <a:endParaRPr lang="ru-RU" sz="2400" b="1" dirty="0">
              <a:solidFill>
                <a:srgbClr val="0070C0"/>
              </a:solidFill>
              <a:effectLst/>
              <a:latin typeface="Calibri" panose="020F0502020204030204" pitchFamily="34" charset="0"/>
              <a:ea typeface="Times New Roman"/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0EDDFC27-99DD-407D-84D1-FA0925824CCF}"/>
              </a:ext>
            </a:extLst>
          </p:cNvPr>
          <p:cNvSpPr/>
          <p:nvPr/>
        </p:nvSpPr>
        <p:spPr>
          <a:xfrm>
            <a:off x="539552" y="4229900"/>
            <a:ext cx="5615824" cy="492122"/>
          </a:xfrm>
          <a:prstGeom prst="rect">
            <a:avLst/>
          </a:prstGeom>
          <a:ln w="25400">
            <a:solidFill>
              <a:srgbClr val="0070C0"/>
            </a:solidFill>
          </a:ln>
        </p:spPr>
        <p:txBody>
          <a:bodyPr wrap="square" anchor="ctr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0070C0"/>
                </a:solidFill>
                <a:latin typeface="Calibri" panose="020F0502020204030204" pitchFamily="34" charset="0"/>
                <a:ea typeface="Times New Roman"/>
              </a:rPr>
              <a:t>Набирается 10-ая группа - ПОСЛЕДНЯЯ</a:t>
            </a:r>
            <a:endParaRPr lang="ru-RU" sz="2400" b="1" dirty="0">
              <a:solidFill>
                <a:srgbClr val="0070C0"/>
              </a:solidFill>
              <a:effectLst/>
              <a:latin typeface="Calibri" panose="020F0502020204030204" pitchFamily="34" charset="0"/>
              <a:ea typeface="Times New Roman"/>
            </a:endParaRP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6942DEBD-722C-4831-8EA6-6D9A0CB0B434}"/>
              </a:ext>
            </a:extLst>
          </p:cNvPr>
          <p:cNvSpPr/>
          <p:nvPr/>
        </p:nvSpPr>
        <p:spPr>
          <a:xfrm>
            <a:off x="2555776" y="5730470"/>
            <a:ext cx="5615824" cy="941796"/>
          </a:xfrm>
          <a:prstGeom prst="rect">
            <a:avLst/>
          </a:prstGeom>
          <a:ln w="25400">
            <a:solidFill>
              <a:srgbClr val="0070C0"/>
            </a:solidFill>
          </a:ln>
        </p:spPr>
        <p:txBody>
          <a:bodyPr wrap="square" anchor="ctr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0070C0"/>
                </a:solidFill>
                <a:latin typeface="Calibri" panose="020F0502020204030204" pitchFamily="34" charset="0"/>
                <a:ea typeface="Times New Roman"/>
              </a:rPr>
              <a:t>Уникальная реализация</a:t>
            </a:r>
            <a:br>
              <a:rPr lang="ru-RU" sz="2400" b="1" dirty="0">
                <a:solidFill>
                  <a:srgbClr val="0070C0"/>
                </a:solidFill>
                <a:latin typeface="Calibri" panose="020F0502020204030204" pitchFamily="34" charset="0"/>
                <a:ea typeface="Times New Roman"/>
              </a:rPr>
            </a:br>
            <a:r>
              <a:rPr lang="ru-RU" sz="2400" b="1" dirty="0">
                <a:solidFill>
                  <a:srgbClr val="0070C0"/>
                </a:solidFill>
                <a:latin typeface="Calibri" panose="020F0502020204030204" pitchFamily="34" charset="0"/>
                <a:ea typeface="Times New Roman"/>
              </a:rPr>
              <a:t>проектного метода обучения</a:t>
            </a:r>
            <a:endParaRPr lang="ru-RU" sz="2400" b="1" dirty="0">
              <a:solidFill>
                <a:srgbClr val="0070C0"/>
              </a:solidFill>
              <a:effectLst/>
              <a:latin typeface="Calibri" panose="020F0502020204030204" pitchFamily="34" charset="0"/>
              <a:ea typeface="Times New Roman"/>
            </a:endParaRPr>
          </a:p>
        </p:txBody>
      </p:sp>
      <p:pic>
        <p:nvPicPr>
          <p:cNvPr id="5122" name="Picture 2" descr="Картинки по запросу фредди меркьюри памятник">
            <a:extLst>
              <a:ext uri="{FF2B5EF4-FFF2-40B4-BE49-F238E27FC236}">
                <a16:creationId xmlns:a16="http://schemas.microsoft.com/office/drawing/2014/main" id="{859D2B27-3149-49E5-8154-50BDA4F6FD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38" t="10101" r="42124"/>
          <a:stretch/>
        </p:blipFill>
        <p:spPr bwMode="auto">
          <a:xfrm>
            <a:off x="683568" y="1628800"/>
            <a:ext cx="926195" cy="1762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Картинки по запросу уникальный механизм">
            <a:extLst>
              <a:ext uri="{FF2B5EF4-FFF2-40B4-BE49-F238E27FC236}">
                <a16:creationId xmlns:a16="http://schemas.microsoft.com/office/drawing/2014/main" id="{F6E1EA00-BA5C-4A8D-8DFB-1DD3409CF6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532491"/>
            <a:ext cx="1638726" cy="1235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Картинки по запросу коллектив">
            <a:extLst>
              <a:ext uri="{FF2B5EF4-FFF2-40B4-BE49-F238E27FC236}">
                <a16:creationId xmlns:a16="http://schemas.microsoft.com/office/drawing/2014/main" id="{8E11B7C1-7553-4058-9F66-7E198B1125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4714" y="3856525"/>
            <a:ext cx="1516886" cy="1210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0791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64198"/>
            <a:ext cx="9144000" cy="466730"/>
          </a:xfrm>
        </p:spPr>
        <p:txBody>
          <a:bodyPr/>
          <a:lstStyle/>
          <a:p>
            <a:pPr eaLnBrk="1" hangingPunct="1"/>
            <a:r>
              <a:rPr lang="ru-RU" sz="3200" b="1" dirty="0">
                <a:solidFill>
                  <a:srgbClr val="0070C0"/>
                </a:solidFill>
                <a:latin typeface="Calibri" panose="020F0502020204030204" pitchFamily="34" charset="0"/>
              </a:rPr>
              <a:t>Уникальная реализация проектного метода</a:t>
            </a:r>
            <a:endParaRPr lang="ru-RU" sz="3200" b="1" dirty="0">
              <a:solidFill>
                <a:srgbClr val="0070C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8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748464" y="6597352"/>
            <a:ext cx="395536" cy="288032"/>
          </a:xfrm>
        </p:spPr>
        <p:txBody>
          <a:bodyPr/>
          <a:lstStyle/>
          <a:p>
            <a:pPr>
              <a:defRPr/>
            </a:pPr>
            <a:fld id="{DF9C18E8-D67C-493D-97D2-B4CA21C16307}" type="slidenum">
              <a:rPr lang="ru-RU" sz="1200" smtClean="0">
                <a:latin typeface="Calibri" panose="020F0502020204030204" pitchFamily="34" charset="0"/>
              </a:rPr>
              <a:pPr>
                <a:defRPr/>
              </a:pPr>
              <a:t>23</a:t>
            </a:fld>
            <a:endParaRPr lang="ru-RU" sz="1200" dirty="0">
              <a:latin typeface="Calibri" panose="020F0502020204030204" pitchFamily="34" charset="0"/>
            </a:endParaRPr>
          </a:p>
        </p:txBody>
      </p:sp>
      <p:pic>
        <p:nvPicPr>
          <p:cNvPr id="6146" name="Picture 2" descr="https://srosovet.ru/content/editor/uchebnik/Uchebnik.jpg">
            <a:extLst>
              <a:ext uri="{FF2B5EF4-FFF2-40B4-BE49-F238E27FC236}">
                <a16:creationId xmlns:a16="http://schemas.microsoft.com/office/drawing/2014/main" id="{271F9914-65A5-43EC-AAE1-E04E28B66B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0" r="24765"/>
          <a:stretch/>
        </p:blipFill>
        <p:spPr bwMode="auto">
          <a:xfrm>
            <a:off x="6834986" y="2636912"/>
            <a:ext cx="1985486" cy="2011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Похожее изображение">
            <a:extLst>
              <a:ext uri="{FF2B5EF4-FFF2-40B4-BE49-F238E27FC236}">
                <a16:creationId xmlns:a16="http://schemas.microsoft.com/office/drawing/2014/main" id="{6F8BDC18-3E1B-4056-BCD8-D9B5511C19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3333" y="1522370"/>
            <a:ext cx="1323156" cy="1323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CC50F98-DE59-42B2-B23F-D0D8D8C6E5C6}"/>
              </a:ext>
            </a:extLst>
          </p:cNvPr>
          <p:cNvSpPr txBox="1"/>
          <p:nvPr/>
        </p:nvSpPr>
        <p:spPr>
          <a:xfrm>
            <a:off x="3975076" y="4217591"/>
            <a:ext cx="2181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0070C0"/>
                </a:solidFill>
                <a:latin typeface="Calibri" panose="020F0502020204030204" pitchFamily="34" charset="0"/>
              </a:rPr>
              <a:t>Слушатели практики (100%)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C295717-A7F0-449D-853C-60278995202C}"/>
              </a:ext>
            </a:extLst>
          </p:cNvPr>
          <p:cNvSpPr txBox="1"/>
          <p:nvPr/>
        </p:nvSpPr>
        <p:spPr>
          <a:xfrm>
            <a:off x="115756" y="1408237"/>
            <a:ext cx="13914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0070C0"/>
                </a:solidFill>
                <a:latin typeface="Calibri" panose="020F0502020204030204" pitchFamily="34" charset="0"/>
              </a:rPr>
              <a:t>Научный и организационный </a:t>
            </a:r>
          </a:p>
          <a:p>
            <a:pPr algn="ctr"/>
            <a:r>
              <a:rPr lang="ru-RU" dirty="0">
                <a:solidFill>
                  <a:srgbClr val="0070C0"/>
                </a:solidFill>
                <a:latin typeface="Calibri" panose="020F0502020204030204" pitchFamily="34" charset="0"/>
              </a:rPr>
              <a:t>потенциал </a:t>
            </a:r>
          </a:p>
        </p:txBody>
      </p:sp>
      <p:pic>
        <p:nvPicPr>
          <p:cNvPr id="14" name="Picture 2" descr="C:\Users\Ильин МО\Desktop\Картинки\logo.png">
            <a:extLst>
              <a:ext uri="{FF2B5EF4-FFF2-40B4-BE49-F238E27FC236}">
                <a16:creationId xmlns:a16="http://schemas.microsoft.com/office/drawing/2014/main" id="{2BD259C7-66DD-4291-A1A3-AEBB9B3652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3613" y="5429006"/>
            <a:ext cx="2203848" cy="644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7C07082-1AD0-44AE-963E-80180F5A3769}"/>
              </a:ext>
            </a:extLst>
          </p:cNvPr>
          <p:cNvSpPr txBox="1"/>
          <p:nvPr/>
        </p:nvSpPr>
        <p:spPr>
          <a:xfrm>
            <a:off x="-185194" y="6073528"/>
            <a:ext cx="29989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>
                <a:solidFill>
                  <a:srgbClr val="0070C0"/>
                </a:solidFill>
                <a:latin typeface="Calibri" panose="020F0502020204030204" pitchFamily="34" charset="0"/>
              </a:rPr>
              <a:t>практический</a:t>
            </a:r>
            <a:br>
              <a:rPr lang="ru-RU" dirty="0">
                <a:solidFill>
                  <a:srgbClr val="0070C0"/>
                </a:solidFill>
                <a:latin typeface="Calibri" panose="020F0502020204030204" pitchFamily="34" charset="0"/>
              </a:rPr>
            </a:br>
            <a:r>
              <a:rPr lang="ru-RU" dirty="0">
                <a:solidFill>
                  <a:srgbClr val="0070C0"/>
                </a:solidFill>
                <a:latin typeface="Calibri" panose="020F0502020204030204" pitchFamily="34" charset="0"/>
              </a:rPr>
              <a:t>и методический потенциал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D8FF4F3-B8E6-457D-BF38-CEBA71AFD608}"/>
              </a:ext>
            </a:extLst>
          </p:cNvPr>
          <p:cNvSpPr txBox="1"/>
          <p:nvPr/>
        </p:nvSpPr>
        <p:spPr>
          <a:xfrm>
            <a:off x="-600983" y="3620724"/>
            <a:ext cx="2181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>
                <a:solidFill>
                  <a:srgbClr val="0070C0"/>
                </a:solidFill>
                <a:latin typeface="Calibri" panose="020F0502020204030204" pitchFamily="34" charset="0"/>
              </a:rPr>
              <a:t>запрос работодателей</a:t>
            </a:r>
          </a:p>
        </p:txBody>
      </p:sp>
      <p:pic>
        <p:nvPicPr>
          <p:cNvPr id="6148" name="Picture 4" descr="Картинки по запросу работодатель">
            <a:extLst>
              <a:ext uri="{FF2B5EF4-FFF2-40B4-BE49-F238E27FC236}">
                <a16:creationId xmlns:a16="http://schemas.microsoft.com/office/drawing/2014/main" id="{5C434EAD-E3ED-4D75-A119-8FE9327588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3333" y="3323045"/>
            <a:ext cx="1224128" cy="1224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Картинки по запросу коллектив">
            <a:extLst>
              <a:ext uri="{FF2B5EF4-FFF2-40B4-BE49-F238E27FC236}">
                <a16:creationId xmlns:a16="http://schemas.microsoft.com/office/drawing/2014/main" id="{4CE83551-4DB7-40FF-B8AB-B1001712E3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9250" y="3037197"/>
            <a:ext cx="1516886" cy="1210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1" name="Прямая со стрелкой 20">
            <a:extLst>
              <a:ext uri="{FF2B5EF4-FFF2-40B4-BE49-F238E27FC236}">
                <a16:creationId xmlns:a16="http://schemas.microsoft.com/office/drawing/2014/main" id="{40F78B46-06CA-4221-8CEF-D6CB6716F71E}"/>
              </a:ext>
            </a:extLst>
          </p:cNvPr>
          <p:cNvCxnSpPr>
            <a:cxnSpLocks/>
          </p:cNvCxnSpPr>
          <p:nvPr/>
        </p:nvCxnSpPr>
        <p:spPr>
          <a:xfrm>
            <a:off x="6087820" y="3663893"/>
            <a:ext cx="572412" cy="0"/>
          </a:xfrm>
          <a:prstGeom prst="straightConnector1">
            <a:avLst/>
          </a:prstGeom>
          <a:ln>
            <a:solidFill>
              <a:srgbClr val="0070C0"/>
            </a:solidFill>
            <a:tailEnd type="arrow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>
            <a:extLst>
              <a:ext uri="{FF2B5EF4-FFF2-40B4-BE49-F238E27FC236}">
                <a16:creationId xmlns:a16="http://schemas.microsoft.com/office/drawing/2014/main" id="{136F0778-AD94-428F-979C-88E90EAA4846}"/>
              </a:ext>
            </a:extLst>
          </p:cNvPr>
          <p:cNvCxnSpPr>
            <a:cxnSpLocks/>
          </p:cNvCxnSpPr>
          <p:nvPr/>
        </p:nvCxnSpPr>
        <p:spPr>
          <a:xfrm flipV="1">
            <a:off x="3024287" y="4586923"/>
            <a:ext cx="648072" cy="720079"/>
          </a:xfrm>
          <a:prstGeom prst="straightConnector1">
            <a:avLst/>
          </a:prstGeom>
          <a:ln>
            <a:solidFill>
              <a:srgbClr val="0070C0"/>
            </a:solidFill>
            <a:tailEnd type="arrow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>
            <a:extLst>
              <a:ext uri="{FF2B5EF4-FFF2-40B4-BE49-F238E27FC236}">
                <a16:creationId xmlns:a16="http://schemas.microsoft.com/office/drawing/2014/main" id="{72ED2CE0-A5F7-43BD-9A35-10578E440378}"/>
              </a:ext>
            </a:extLst>
          </p:cNvPr>
          <p:cNvCxnSpPr>
            <a:cxnSpLocks/>
          </p:cNvCxnSpPr>
          <p:nvPr/>
        </p:nvCxnSpPr>
        <p:spPr>
          <a:xfrm>
            <a:off x="3051319" y="3717032"/>
            <a:ext cx="545824" cy="0"/>
          </a:xfrm>
          <a:prstGeom prst="straightConnector1">
            <a:avLst/>
          </a:prstGeom>
          <a:ln>
            <a:solidFill>
              <a:srgbClr val="0070C0"/>
            </a:solidFill>
            <a:tailEnd type="arrow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C46AD1E6-3C9A-4826-B147-6FAD681CF887}"/>
              </a:ext>
            </a:extLst>
          </p:cNvPr>
          <p:cNvSpPr txBox="1"/>
          <p:nvPr/>
        </p:nvSpPr>
        <p:spPr>
          <a:xfrm>
            <a:off x="6503607" y="4605580"/>
            <a:ext cx="26048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0070C0"/>
                </a:solidFill>
                <a:latin typeface="Calibri" panose="020F0502020204030204" pitchFamily="34" charset="0"/>
              </a:rPr>
              <a:t>серия книг</a:t>
            </a:r>
            <a:br>
              <a:rPr lang="ru-RU" dirty="0">
                <a:solidFill>
                  <a:srgbClr val="0070C0"/>
                </a:solidFill>
                <a:latin typeface="Calibri" panose="020F0502020204030204" pitchFamily="34" charset="0"/>
              </a:rPr>
            </a:br>
            <a:r>
              <a:rPr lang="ru-RU" dirty="0">
                <a:solidFill>
                  <a:srgbClr val="0070C0"/>
                </a:solidFill>
                <a:latin typeface="Calibri" panose="020F0502020204030204" pitchFamily="34" charset="0"/>
              </a:rPr>
              <a:t>и учебно-методических, аналитических материалов</a:t>
            </a:r>
          </a:p>
        </p:txBody>
      </p:sp>
      <p:cxnSp>
        <p:nvCxnSpPr>
          <p:cNvPr id="36" name="Прямая со стрелкой 35">
            <a:extLst>
              <a:ext uri="{FF2B5EF4-FFF2-40B4-BE49-F238E27FC236}">
                <a16:creationId xmlns:a16="http://schemas.microsoft.com/office/drawing/2014/main" id="{6DCB1375-079D-4E76-9666-AFB8E66095A0}"/>
              </a:ext>
            </a:extLst>
          </p:cNvPr>
          <p:cNvCxnSpPr>
            <a:cxnSpLocks/>
          </p:cNvCxnSpPr>
          <p:nvPr/>
        </p:nvCxnSpPr>
        <p:spPr>
          <a:xfrm>
            <a:off x="3094731" y="2183948"/>
            <a:ext cx="656228" cy="651380"/>
          </a:xfrm>
          <a:prstGeom prst="straightConnector1">
            <a:avLst/>
          </a:prstGeom>
          <a:ln>
            <a:solidFill>
              <a:srgbClr val="0070C0"/>
            </a:solidFill>
            <a:tailEnd type="arrow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59"/>
          <a:stretch/>
        </p:blipFill>
        <p:spPr>
          <a:xfrm>
            <a:off x="6834986" y="828350"/>
            <a:ext cx="1371595" cy="2067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854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Заголовок 1"/>
          <p:cNvSpPr txBox="1">
            <a:spLocks/>
          </p:cNvSpPr>
          <p:nvPr/>
        </p:nvSpPr>
        <p:spPr>
          <a:xfrm>
            <a:off x="1369410" y="117064"/>
            <a:ext cx="7236296" cy="11521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dirty="0">
                <a:solidFill>
                  <a:srgbClr val="0070C0"/>
                </a:solidFill>
                <a:latin typeface="Calibri" pitchFamily="34" charset="0"/>
                <a:ea typeface="+mn-ea"/>
                <a:cs typeface="Times New Roman" pitchFamily="18" charset="0"/>
              </a:rPr>
              <a:t>Специфика «построения» учебных дисциплин</a:t>
            </a:r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2"/>
          </p:nvPr>
        </p:nvSpPr>
        <p:spPr>
          <a:xfrm>
            <a:off x="7020272" y="6520259"/>
            <a:ext cx="2133600" cy="365125"/>
          </a:xfrm>
        </p:spPr>
        <p:txBody>
          <a:bodyPr/>
          <a:lstStyle/>
          <a:p>
            <a:fld id="{C61F9E7C-A18F-43DD-9BA5-13E1C2F5D5C7}" type="slidenum">
              <a:rPr lang="ru-RU" smtClean="0"/>
              <a:pPr/>
              <a:t>24</a:t>
            </a:fld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369116" y="1772976"/>
            <a:ext cx="2000588" cy="144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b="1" dirty="0">
              <a:solidFill>
                <a:schemeClr val="tx1"/>
              </a:solidFill>
            </a:endParaRPr>
          </a:p>
          <a:p>
            <a:pPr algn="ctr"/>
            <a:r>
              <a:rPr lang="ru-RU" sz="2800" dirty="0">
                <a:solidFill>
                  <a:srgbClr val="FF0000"/>
                </a:solidFill>
              </a:rPr>
              <a:t>Акцент на оценку и экспертизу</a:t>
            </a:r>
          </a:p>
          <a:p>
            <a:pPr algn="ctr"/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915816" y="1772976"/>
            <a:ext cx="5976224" cy="144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dirty="0">
              <a:solidFill>
                <a:schemeClr val="tx1"/>
              </a:solidFill>
            </a:endParaRPr>
          </a:p>
          <a:p>
            <a:pPr algn="ctr"/>
            <a:r>
              <a:rPr lang="ru-RU" sz="2400" dirty="0">
                <a:solidFill>
                  <a:srgbClr val="0070C0"/>
                </a:solidFill>
                <a:latin typeface="Calibri"/>
                <a:ea typeface="Times New Roman"/>
                <a:cs typeface="Times New Roman"/>
              </a:rPr>
              <a:t>Каждая общенаучная дисциплина учитывает профессиональные интересы оценщиков и экспертов</a:t>
            </a:r>
          </a:p>
          <a:p>
            <a:pPr algn="ctr"/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389704" y="3429160"/>
            <a:ext cx="1980000" cy="144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b="1" dirty="0">
              <a:solidFill>
                <a:schemeClr val="tx1"/>
              </a:solidFill>
            </a:endParaRPr>
          </a:p>
          <a:p>
            <a:pPr algn="ctr"/>
            <a:r>
              <a:rPr lang="ru-RU" sz="2800" dirty="0">
                <a:solidFill>
                  <a:srgbClr val="FF0000"/>
                </a:solidFill>
              </a:rPr>
              <a:t>Акцент на практику</a:t>
            </a:r>
          </a:p>
          <a:p>
            <a:pPr algn="ctr"/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915816" y="3429320"/>
            <a:ext cx="5976224" cy="144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rgbClr val="0070C0"/>
                </a:solidFill>
                <a:latin typeface="Calibri"/>
                <a:ea typeface="Times New Roman"/>
                <a:cs typeface="Times New Roman"/>
              </a:rPr>
              <a:t>80 % учебного времени направлено на практическое применение получаемых знаний и умений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418301" y="5085344"/>
            <a:ext cx="1951403" cy="144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rgbClr val="FF0000"/>
                </a:solidFill>
              </a:rPr>
              <a:t>Кадровый потенциал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2915816" y="5085344"/>
            <a:ext cx="5976664" cy="144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dirty="0">
              <a:solidFill>
                <a:schemeClr val="tx1"/>
              </a:solidFill>
            </a:endParaRPr>
          </a:p>
          <a:p>
            <a:pPr algn="ctr"/>
            <a:r>
              <a:rPr lang="ru-RU" sz="2400" dirty="0">
                <a:solidFill>
                  <a:srgbClr val="0070C0"/>
                </a:solidFill>
                <a:latin typeface="Calibri"/>
                <a:ea typeface="Times New Roman"/>
                <a:cs typeface="Times New Roman"/>
              </a:rPr>
              <a:t>Преподаватели-практики с большим опытом работы</a:t>
            </a:r>
          </a:p>
          <a:p>
            <a:pPr algn="ctr"/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2" name="Стрелка вправо 1"/>
          <p:cNvSpPr/>
          <p:nvPr/>
        </p:nvSpPr>
        <p:spPr>
          <a:xfrm>
            <a:off x="2416714" y="2381276"/>
            <a:ext cx="360040" cy="28811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трелка вправо 21"/>
          <p:cNvSpPr/>
          <p:nvPr/>
        </p:nvSpPr>
        <p:spPr>
          <a:xfrm>
            <a:off x="2429459" y="4005104"/>
            <a:ext cx="360040" cy="28811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трелка вправо 22"/>
          <p:cNvSpPr/>
          <p:nvPr/>
        </p:nvSpPr>
        <p:spPr>
          <a:xfrm>
            <a:off x="2429459" y="5645535"/>
            <a:ext cx="360040" cy="28811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4597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Заголовок 1"/>
          <p:cNvSpPr txBox="1">
            <a:spLocks/>
          </p:cNvSpPr>
          <p:nvPr/>
        </p:nvSpPr>
        <p:spPr>
          <a:xfrm>
            <a:off x="107504" y="117064"/>
            <a:ext cx="8498202" cy="5756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rgbClr val="0070C0"/>
                </a:solidFill>
                <a:latin typeface="Calibri" pitchFamily="34" charset="0"/>
                <a:ea typeface="+mn-ea"/>
                <a:cs typeface="Times New Roman" pitchFamily="18" charset="0"/>
              </a:rPr>
              <a:t>Основные блоки</a:t>
            </a:r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2"/>
          </p:nvPr>
        </p:nvSpPr>
        <p:spPr>
          <a:xfrm>
            <a:off x="7020272" y="6520259"/>
            <a:ext cx="2133600" cy="365125"/>
          </a:xfrm>
        </p:spPr>
        <p:txBody>
          <a:bodyPr/>
          <a:lstStyle/>
          <a:p>
            <a:fld id="{C61F9E7C-A18F-43DD-9BA5-13E1C2F5D5C7}" type="slidenum">
              <a:rPr lang="ru-RU" smtClean="0"/>
              <a:pPr/>
              <a:t>25</a:t>
            </a:fld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107504" y="816986"/>
            <a:ext cx="2520280" cy="144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chemeClr val="tx1"/>
              </a:solidFill>
            </a:endParaRPr>
          </a:p>
          <a:p>
            <a:pPr algn="ctr"/>
            <a:r>
              <a:rPr lang="ru-RU" sz="2400" dirty="0">
                <a:solidFill>
                  <a:srgbClr val="FF0000"/>
                </a:solidFill>
              </a:rPr>
              <a:t>Экономический</a:t>
            </a:r>
          </a:p>
          <a:p>
            <a:pPr algn="ctr"/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915816" y="1009115"/>
            <a:ext cx="5976224" cy="907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dirty="0">
              <a:solidFill>
                <a:schemeClr val="tx1"/>
              </a:solidFill>
            </a:endParaRPr>
          </a:p>
          <a:p>
            <a:pPr algn="ctr"/>
            <a:r>
              <a:rPr lang="ru-RU" dirty="0">
                <a:solidFill>
                  <a:srgbClr val="0070C0"/>
                </a:solidFill>
                <a:latin typeface="Calibri"/>
                <a:ea typeface="Times New Roman"/>
                <a:cs typeface="Times New Roman"/>
              </a:rPr>
              <a:t>Макро и микроэкономика (продвинутый уровень)</a:t>
            </a:r>
          </a:p>
          <a:p>
            <a:pPr algn="ctr"/>
            <a:r>
              <a:rPr lang="ru-RU" dirty="0">
                <a:solidFill>
                  <a:srgbClr val="0070C0"/>
                </a:solidFill>
                <a:latin typeface="Calibri"/>
                <a:cs typeface="Times New Roman"/>
              </a:rPr>
              <a:t>Финансы и кредит (продвинутый уровень)</a:t>
            </a:r>
          </a:p>
          <a:p>
            <a:pPr algn="ctr"/>
            <a:r>
              <a:rPr lang="ru-RU" dirty="0">
                <a:solidFill>
                  <a:srgbClr val="0070C0"/>
                </a:solidFill>
                <a:latin typeface="Calibri"/>
                <a:cs typeface="Times New Roman"/>
              </a:rPr>
              <a:t>Финансовый риск-менеджмент</a:t>
            </a:r>
          </a:p>
          <a:p>
            <a:pPr algn="ctr"/>
            <a:r>
              <a:rPr lang="ru-RU" dirty="0">
                <a:solidFill>
                  <a:srgbClr val="0070C0"/>
                </a:solidFill>
                <a:latin typeface="Calibri"/>
                <a:cs typeface="Times New Roman"/>
              </a:rPr>
              <a:t>Налоговый менеджмент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8044" y="2447029"/>
            <a:ext cx="2520279" cy="144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b="1" dirty="0">
              <a:solidFill>
                <a:schemeClr val="tx1"/>
              </a:solidFill>
            </a:endParaRPr>
          </a:p>
          <a:p>
            <a:pPr algn="ctr"/>
            <a:r>
              <a:rPr lang="ru-RU" sz="2400" dirty="0">
                <a:solidFill>
                  <a:srgbClr val="FF0000"/>
                </a:solidFill>
              </a:rPr>
              <a:t>Статистика и анализ</a:t>
            </a:r>
          </a:p>
          <a:p>
            <a:pPr algn="ctr"/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915816" y="2885177"/>
            <a:ext cx="5976224" cy="907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70C0"/>
                </a:solidFill>
                <a:latin typeface="Calibri"/>
                <a:cs typeface="Times New Roman"/>
              </a:rPr>
              <a:t>Эконометрика (продвинутый уровень)</a:t>
            </a:r>
          </a:p>
          <a:p>
            <a:pPr algn="ctr"/>
            <a:r>
              <a:rPr lang="ru-RU" dirty="0">
                <a:solidFill>
                  <a:srgbClr val="0070C0"/>
                </a:solidFill>
                <a:latin typeface="Calibri"/>
                <a:cs typeface="Times New Roman"/>
              </a:rPr>
              <a:t>Финансовый анализ предприятия</a:t>
            </a:r>
          </a:p>
          <a:p>
            <a:pPr algn="ctr"/>
            <a:r>
              <a:rPr lang="ru-RU" dirty="0">
                <a:solidFill>
                  <a:srgbClr val="0070C0"/>
                </a:solidFill>
                <a:latin typeface="Calibri"/>
                <a:cs typeface="Times New Roman"/>
              </a:rPr>
              <a:t>Статистические финансы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02483" y="4077072"/>
            <a:ext cx="1951403" cy="144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rgbClr val="FF0000"/>
                </a:solidFill>
              </a:rPr>
              <a:t>Судебный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2937678" y="4058777"/>
            <a:ext cx="5976664" cy="144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dirty="0">
              <a:solidFill>
                <a:schemeClr val="tx1"/>
              </a:solidFill>
            </a:endParaRPr>
          </a:p>
          <a:p>
            <a:pPr algn="ctr"/>
            <a:r>
              <a:rPr lang="ru-RU" dirty="0">
                <a:solidFill>
                  <a:srgbClr val="0070C0"/>
                </a:solidFill>
                <a:latin typeface="Calibri"/>
                <a:ea typeface="Times New Roman"/>
                <a:cs typeface="Times New Roman"/>
              </a:rPr>
              <a:t>Гражданское/Уголовное право и процесс</a:t>
            </a:r>
          </a:p>
          <a:p>
            <a:pPr algn="ctr"/>
            <a:r>
              <a:rPr lang="ru-RU" dirty="0">
                <a:solidFill>
                  <a:srgbClr val="0070C0"/>
                </a:solidFill>
                <a:latin typeface="Calibri"/>
                <a:cs typeface="Times New Roman"/>
              </a:rPr>
              <a:t>Судебная экспертиза</a:t>
            </a:r>
          </a:p>
          <a:p>
            <a:pPr algn="ctr"/>
            <a:r>
              <a:rPr lang="ru-RU" dirty="0">
                <a:solidFill>
                  <a:srgbClr val="0070C0"/>
                </a:solidFill>
                <a:latin typeface="Calibri"/>
                <a:cs typeface="Times New Roman"/>
              </a:rPr>
              <a:t>Основы судебной оценочной экспертизы</a:t>
            </a:r>
          </a:p>
          <a:p>
            <a:pPr algn="ctr"/>
            <a:r>
              <a:rPr lang="ru-RU" dirty="0">
                <a:solidFill>
                  <a:srgbClr val="0070C0"/>
                </a:solidFill>
                <a:latin typeface="Calibri"/>
                <a:cs typeface="Times New Roman"/>
              </a:rPr>
              <a:t>Участие специалиста в процессуальных действиях</a:t>
            </a:r>
          </a:p>
          <a:p>
            <a:pPr algn="ctr"/>
            <a:r>
              <a:rPr lang="ru-RU" dirty="0">
                <a:solidFill>
                  <a:srgbClr val="0070C0"/>
                </a:solidFill>
                <a:latin typeface="Calibri"/>
                <a:cs typeface="Times New Roman"/>
              </a:rPr>
              <a:t>Экономические экспертизы в судопроизводстве</a:t>
            </a:r>
          </a:p>
          <a:p>
            <a:pPr algn="ctr"/>
            <a:r>
              <a:rPr lang="ru-RU" dirty="0">
                <a:solidFill>
                  <a:srgbClr val="0070C0"/>
                </a:solidFill>
                <a:latin typeface="Calibri"/>
                <a:cs typeface="Times New Roman"/>
              </a:rPr>
              <a:t>Экспертиза по запросу правоохранительных органов 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4125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Заголовок 1"/>
          <p:cNvSpPr txBox="1">
            <a:spLocks/>
          </p:cNvSpPr>
          <p:nvPr/>
        </p:nvSpPr>
        <p:spPr>
          <a:xfrm>
            <a:off x="107504" y="117064"/>
            <a:ext cx="8498202" cy="5756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rgbClr val="0070C0"/>
                </a:solidFill>
                <a:latin typeface="Calibri" pitchFamily="34" charset="0"/>
                <a:ea typeface="+mn-ea"/>
                <a:cs typeface="Times New Roman" pitchFamily="18" charset="0"/>
              </a:rPr>
              <a:t>Основные блоки</a:t>
            </a:r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2"/>
          </p:nvPr>
        </p:nvSpPr>
        <p:spPr>
          <a:xfrm>
            <a:off x="7020272" y="6520259"/>
            <a:ext cx="2133600" cy="365125"/>
          </a:xfrm>
        </p:spPr>
        <p:txBody>
          <a:bodyPr/>
          <a:lstStyle/>
          <a:p>
            <a:fld id="{C61F9E7C-A18F-43DD-9BA5-13E1C2F5D5C7}" type="slidenum">
              <a:rPr lang="ru-RU" smtClean="0"/>
              <a:pPr/>
              <a:t>26</a:t>
            </a:fld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107504" y="816986"/>
            <a:ext cx="2520280" cy="144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chemeClr val="tx1"/>
              </a:solidFill>
            </a:endParaRPr>
          </a:p>
          <a:p>
            <a:pPr algn="ctr"/>
            <a:r>
              <a:rPr lang="ru-RU" sz="2400" dirty="0">
                <a:solidFill>
                  <a:srgbClr val="FF0000"/>
                </a:solidFill>
              </a:rPr>
              <a:t>Продвинутый уровень оценки</a:t>
            </a:r>
          </a:p>
          <a:p>
            <a:pPr algn="ctr"/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915816" y="1009115"/>
            <a:ext cx="5976224" cy="10517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dirty="0">
              <a:solidFill>
                <a:schemeClr val="tx1"/>
              </a:solidFill>
            </a:endParaRPr>
          </a:p>
          <a:p>
            <a:pPr algn="ctr"/>
            <a:r>
              <a:rPr lang="ru-RU" dirty="0">
                <a:solidFill>
                  <a:srgbClr val="0070C0"/>
                </a:solidFill>
                <a:latin typeface="Calibri"/>
                <a:ea typeface="Times New Roman"/>
                <a:cs typeface="Times New Roman"/>
              </a:rPr>
              <a:t>Оценка объектов недвижимости</a:t>
            </a:r>
          </a:p>
          <a:p>
            <a:pPr algn="ctr"/>
            <a:r>
              <a:rPr lang="ru-RU" dirty="0">
                <a:solidFill>
                  <a:srgbClr val="0070C0"/>
                </a:solidFill>
                <a:latin typeface="Calibri"/>
                <a:cs typeface="Times New Roman"/>
              </a:rPr>
              <a:t>Оценка машин, оборудования</a:t>
            </a:r>
          </a:p>
          <a:p>
            <a:pPr algn="ctr"/>
            <a:r>
              <a:rPr lang="ru-RU" dirty="0">
                <a:solidFill>
                  <a:srgbClr val="0070C0"/>
                </a:solidFill>
                <a:latin typeface="Calibri"/>
                <a:cs typeface="Times New Roman"/>
              </a:rPr>
              <a:t>Финансовая стратегия компаний</a:t>
            </a:r>
          </a:p>
          <a:p>
            <a:pPr algn="ctr"/>
            <a:r>
              <a:rPr lang="ru-RU" dirty="0">
                <a:solidFill>
                  <a:srgbClr val="0070C0"/>
                </a:solidFill>
                <a:latin typeface="Calibri"/>
                <a:cs typeface="Times New Roman"/>
              </a:rPr>
              <a:t>Акционерное дело и корпоративный контроль</a:t>
            </a:r>
          </a:p>
          <a:p>
            <a:pPr algn="ctr"/>
            <a:r>
              <a:rPr lang="ru-RU" dirty="0">
                <a:solidFill>
                  <a:srgbClr val="0070C0"/>
                </a:solidFill>
                <a:latin typeface="Calibri"/>
                <a:cs typeface="Times New Roman"/>
              </a:rPr>
              <a:t>Оценка предприятий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0" y="2938544"/>
            <a:ext cx="2520279" cy="144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b="1" dirty="0">
              <a:solidFill>
                <a:schemeClr val="tx1"/>
              </a:solidFill>
            </a:endParaRPr>
          </a:p>
          <a:p>
            <a:pPr algn="ctr"/>
            <a:r>
              <a:rPr lang="ru-RU" sz="2400" dirty="0">
                <a:solidFill>
                  <a:srgbClr val="FF0000"/>
                </a:solidFill>
              </a:rPr>
              <a:t>Экспертиза любого документа о стоимости</a:t>
            </a:r>
          </a:p>
          <a:p>
            <a:pPr algn="ctr"/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950130" y="3356832"/>
            <a:ext cx="5976224" cy="907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70C0"/>
                </a:solidFill>
                <a:latin typeface="Calibri"/>
                <a:cs typeface="Times New Roman"/>
              </a:rPr>
              <a:t>Экспертиза отчетов об оценке: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0070C0"/>
                </a:solidFill>
                <a:latin typeface="Calibri"/>
                <a:cs typeface="Times New Roman"/>
              </a:rPr>
              <a:t>объектов недвижимости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err="1">
                <a:solidFill>
                  <a:srgbClr val="0070C0"/>
                </a:solidFill>
                <a:latin typeface="Calibri"/>
                <a:cs typeface="Times New Roman"/>
              </a:rPr>
              <a:t>МиО</a:t>
            </a:r>
            <a:r>
              <a:rPr lang="ru-RU" dirty="0">
                <a:solidFill>
                  <a:srgbClr val="0070C0"/>
                </a:solidFill>
                <a:latin typeface="Calibri"/>
                <a:cs typeface="Times New Roman"/>
              </a:rPr>
              <a:t>, АТС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0070C0"/>
                </a:solidFill>
                <a:latin typeface="Calibri"/>
                <a:cs typeface="Times New Roman"/>
              </a:rPr>
              <a:t>инвестпроектов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0070C0"/>
                </a:solidFill>
                <a:latin typeface="Calibri"/>
                <a:cs typeface="Times New Roman"/>
              </a:rPr>
              <a:t>кредитно-финансовых организаций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0070C0"/>
                </a:solidFill>
                <a:latin typeface="Calibri"/>
                <a:cs typeface="Times New Roman"/>
              </a:rPr>
              <a:t>нематериальных активов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0070C0"/>
                </a:solidFill>
                <a:latin typeface="Calibri"/>
                <a:cs typeface="Times New Roman"/>
              </a:rPr>
              <a:t>предприятий</a:t>
            </a:r>
          </a:p>
          <a:p>
            <a:pPr algn="ctr"/>
            <a:endParaRPr lang="ru-RU" dirty="0">
              <a:solidFill>
                <a:srgbClr val="0070C0"/>
              </a:solidFill>
              <a:latin typeface="Calibri"/>
              <a:cs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29658" y="5080259"/>
            <a:ext cx="1951403" cy="144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rgbClr val="FF0000"/>
                </a:solidFill>
              </a:rPr>
              <a:t>Авторские тренинги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2411760" y="4797152"/>
            <a:ext cx="6524884" cy="20608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70C0"/>
                </a:solidFill>
                <a:latin typeface="Calibri"/>
                <a:cs typeface="Times New Roman"/>
              </a:rPr>
              <a:t>по судебному процессу, по допросу у адвоката, по допросу у следователя, по взаимодействию с заказчиком, по защите своего отчета/экспертного заключения/рецензии на судебную экспертизу; по выявлению нарушений в отчете любой направленности, по искусству публичного выступления и </a:t>
            </a:r>
            <a:r>
              <a:rPr lang="ru-RU" dirty="0" err="1">
                <a:solidFill>
                  <a:srgbClr val="0070C0"/>
                </a:solidFill>
                <a:latin typeface="Calibri"/>
                <a:cs typeface="Times New Roman"/>
              </a:rPr>
              <a:t>др</a:t>
            </a:r>
            <a:endParaRPr lang="ru-RU" dirty="0">
              <a:solidFill>
                <a:srgbClr val="0070C0"/>
              </a:solidFill>
              <a:latin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017699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Заголовок 1"/>
          <p:cNvSpPr txBox="1">
            <a:spLocks/>
          </p:cNvSpPr>
          <p:nvPr/>
        </p:nvSpPr>
        <p:spPr>
          <a:xfrm>
            <a:off x="0" y="116632"/>
            <a:ext cx="8892480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dirty="0">
                <a:solidFill>
                  <a:srgbClr val="0070C0"/>
                </a:solidFill>
                <a:latin typeface="Calibri" panose="020F0502020204030204" pitchFamily="34" charset="0"/>
              </a:rPr>
              <a:t>Авторская методика обучения</a:t>
            </a:r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2"/>
          </p:nvPr>
        </p:nvSpPr>
        <p:spPr>
          <a:xfrm>
            <a:off x="7020272" y="6520259"/>
            <a:ext cx="2133600" cy="365125"/>
          </a:xfrm>
        </p:spPr>
        <p:txBody>
          <a:bodyPr/>
          <a:lstStyle/>
          <a:p>
            <a:fld id="{C61F9E7C-A18F-43DD-9BA5-13E1C2F5D5C7}" type="slidenum">
              <a:rPr lang="ru-RU" smtClean="0"/>
              <a:pPr/>
              <a:t>27</a:t>
            </a:fld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88626" y="1196832"/>
            <a:ext cx="4140000" cy="1440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rgbClr val="0070C0"/>
                </a:solidFill>
                <a:latin typeface="Calibri" pitchFamily="34" charset="0"/>
                <a:cs typeface="Times New Roman" pitchFamily="18" charset="0"/>
              </a:rPr>
              <a:t>Характеристика основных </a:t>
            </a:r>
            <a:r>
              <a:rPr lang="ru-RU" sz="2800" dirty="0">
                <a:solidFill>
                  <a:srgbClr val="FF0000"/>
                </a:solidFill>
              </a:rPr>
              <a:t>инструментов экспертизы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644008" y="1196832"/>
            <a:ext cx="4140000" cy="1440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rgbClr val="0070C0"/>
                </a:solidFill>
                <a:latin typeface="Calibri" pitchFamily="34" charset="0"/>
                <a:cs typeface="Times New Roman" pitchFamily="18" charset="0"/>
              </a:rPr>
              <a:t>Анализ инструментов </a:t>
            </a:r>
            <a:r>
              <a:rPr lang="ru-RU" sz="2800" dirty="0">
                <a:solidFill>
                  <a:srgbClr val="FF0000"/>
                </a:solidFill>
              </a:rPr>
              <a:t>создания и уничтожения стоимости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09704" y="2996952"/>
            <a:ext cx="4140000" cy="1440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rgbClr val="FF0000"/>
                </a:solidFill>
                <a:latin typeface="Calibri" pitchFamily="34" charset="0"/>
                <a:cs typeface="Times New Roman" pitchFamily="18" charset="0"/>
              </a:rPr>
              <a:t>Принципы составления замечаний </a:t>
            </a:r>
            <a:r>
              <a:rPr lang="ru-RU" sz="2800" dirty="0">
                <a:solidFill>
                  <a:srgbClr val="0070C0"/>
                </a:solidFill>
              </a:rPr>
              <a:t>экспертного заключения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665712" y="2996952"/>
            <a:ext cx="4140000" cy="1440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b="1" dirty="0">
              <a:solidFill>
                <a:srgbClr val="FF0000"/>
              </a:solidFill>
            </a:endParaRPr>
          </a:p>
          <a:p>
            <a:pPr algn="ctr"/>
            <a:r>
              <a:rPr lang="ru-RU" sz="2800" dirty="0">
                <a:solidFill>
                  <a:srgbClr val="FF0000"/>
                </a:solidFill>
                <a:latin typeface="Calibri" pitchFamily="34" charset="0"/>
                <a:cs typeface="Times New Roman" pitchFamily="18" charset="0"/>
              </a:rPr>
              <a:t>Мастер-класс</a:t>
            </a:r>
            <a:br>
              <a:rPr lang="ru-RU" sz="28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2800" dirty="0">
                <a:solidFill>
                  <a:srgbClr val="0070C0"/>
                </a:solidFill>
              </a:rPr>
              <a:t>по экспертизе</a:t>
            </a:r>
            <a:br>
              <a:rPr lang="ru-RU" sz="2800" dirty="0">
                <a:solidFill>
                  <a:srgbClr val="0070C0"/>
                </a:solidFill>
              </a:rPr>
            </a:br>
            <a:r>
              <a:rPr lang="ru-RU" sz="2800" dirty="0">
                <a:solidFill>
                  <a:srgbClr val="0070C0"/>
                </a:solidFill>
              </a:rPr>
              <a:t>отчетов об оценке</a:t>
            </a:r>
          </a:p>
          <a:p>
            <a:pPr algn="ctr"/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01387" y="4581128"/>
            <a:ext cx="4140000" cy="172803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b="1" dirty="0">
              <a:solidFill>
                <a:srgbClr val="FF0000"/>
              </a:solidFill>
            </a:endParaRPr>
          </a:p>
          <a:p>
            <a:pPr algn="ctr"/>
            <a:r>
              <a:rPr lang="ru-RU" sz="2800" dirty="0">
                <a:solidFill>
                  <a:srgbClr val="FF0000"/>
                </a:solidFill>
                <a:latin typeface="Calibri" pitchFamily="34" charset="0"/>
                <a:cs typeface="Times New Roman" pitchFamily="18" charset="0"/>
              </a:rPr>
              <a:t>Практика по экспертизе </a:t>
            </a:r>
            <a:r>
              <a:rPr lang="ru-RU" sz="2800" dirty="0">
                <a:solidFill>
                  <a:srgbClr val="0070C0"/>
                </a:solidFill>
              </a:rPr>
              <a:t>отчетов об оценке </a:t>
            </a:r>
          </a:p>
          <a:p>
            <a:pPr algn="ctr"/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677614" y="4581128"/>
            <a:ext cx="4140000" cy="173208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b="1" dirty="0">
              <a:solidFill>
                <a:srgbClr val="FF0000"/>
              </a:solidFill>
            </a:endParaRPr>
          </a:p>
          <a:p>
            <a:pPr algn="ctr"/>
            <a:r>
              <a:rPr lang="ru-RU" sz="2800" dirty="0">
                <a:solidFill>
                  <a:srgbClr val="FF0000"/>
                </a:solidFill>
                <a:latin typeface="Calibri" pitchFamily="34" charset="0"/>
                <a:cs typeface="Times New Roman" pitchFamily="18" charset="0"/>
              </a:rPr>
              <a:t>Практика по оспариванию </a:t>
            </a:r>
            <a:r>
              <a:rPr lang="ru-RU" sz="2800" dirty="0">
                <a:solidFill>
                  <a:srgbClr val="0070C0"/>
                </a:solidFill>
              </a:rPr>
              <a:t>замечаний экспертного заключения</a:t>
            </a:r>
          </a:p>
          <a:p>
            <a:pPr algn="ctr"/>
            <a:endParaRPr lang="ru-RU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670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7" name="Номер слайда 3"/>
          <p:cNvSpPr>
            <a:spLocks noGrp="1"/>
          </p:cNvSpPr>
          <p:nvPr>
            <p:ph type="sldNum" sz="quarter" idx="13"/>
          </p:nvPr>
        </p:nvSpPr>
        <p:spPr bwMode="auto">
          <a:xfrm>
            <a:off x="8616950" y="6604000"/>
            <a:ext cx="527050" cy="2540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6018AA6-8EAD-44F2-962E-029B1C0F1E43}" type="slidenum">
              <a:rPr lang="ru-RU" altLang="ru-RU" sz="1000">
                <a:solidFill>
                  <a:srgbClr val="000000"/>
                </a:solidFill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28</a:t>
            </a:fld>
            <a:endParaRPr lang="ru-RU" altLang="ru-RU" sz="10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32399" y="373372"/>
            <a:ext cx="8883938" cy="5509200"/>
          </a:xfrm>
          <a:prstGeom prst="rect">
            <a:avLst/>
          </a:prstGeom>
          <a:ln w="25400">
            <a:noFill/>
          </a:ln>
        </p:spPr>
        <p:txBody>
          <a:bodyPr wrap="square" anchor="ctr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000" b="1" dirty="0">
                <a:solidFill>
                  <a:srgbClr val="FF0000"/>
                </a:solidFill>
                <a:latin typeface="Calibri"/>
                <a:ea typeface="Times New Roman"/>
                <a:cs typeface="Times New Roman"/>
              </a:rPr>
              <a:t>Результаты обучения: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ru-RU" sz="2000" b="1" dirty="0">
              <a:latin typeface="Calibri"/>
              <a:ea typeface="Times New Roman"/>
              <a:cs typeface="Times New Roman"/>
            </a:endParaRP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0070C0"/>
                </a:solidFill>
                <a:latin typeface="Calibri" pitchFamily="34" charset="0"/>
                <a:cs typeface="Times New Roman" pitchFamily="18" charset="0"/>
              </a:rPr>
              <a:t>решение сложных/ дискуссионных / уникальных вопросов по оценке любого направления;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0070C0"/>
                </a:solidFill>
                <a:latin typeface="Calibri" pitchFamily="34" charset="0"/>
                <a:cs typeface="Times New Roman" pitchFamily="18" charset="0"/>
              </a:rPr>
              <a:t>подготовка отчета об оценке любого направления с гарантией его защиты;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0070C0"/>
                </a:solidFill>
                <a:latin typeface="Calibri" pitchFamily="34" charset="0"/>
                <a:cs typeface="Times New Roman" pitchFamily="18" charset="0"/>
              </a:rPr>
              <a:t>анализ и оценка рисков, связанных с работой по оценке/экспертизе/судебной экспертизе, не только для себя, но и для участников, которые будут связаны с результатами Вашей работы;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0070C0"/>
                </a:solidFill>
                <a:latin typeface="Calibri" pitchFamily="34" charset="0"/>
                <a:cs typeface="Times New Roman" pitchFamily="18" charset="0"/>
              </a:rPr>
              <a:t>контроль за качеством отчетов об оценке любого направления;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0070C0"/>
                </a:solidFill>
                <a:latin typeface="Calibri" pitchFamily="34" charset="0"/>
                <a:cs typeface="Times New Roman" pitchFamily="18" charset="0"/>
              </a:rPr>
              <a:t>подготовка однозначную профессиональную позицию как Оценщика, так и Эксперта по отчетам об оценке, содержащих нарушения законодательства об оценочной деятельности;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0070C0"/>
                </a:solidFill>
                <a:latin typeface="Calibri" pitchFamily="34" charset="0"/>
                <a:cs typeface="Times New Roman" pitchFamily="18" charset="0"/>
              </a:rPr>
              <a:t>защита отчета об оценке при наличии некорректных и неоднозначных замечаний от контролирующих органов;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0070C0"/>
                </a:solidFill>
                <a:latin typeface="Calibri" pitchFamily="34" charset="0"/>
                <a:cs typeface="Times New Roman" pitchFamily="18" charset="0"/>
              </a:rPr>
              <a:t>практические навыки защиты своих отчетов об оценке в судах, правоохранительных и следственных органах, в СРОО, в контролирующих органах и т.п.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0070C0"/>
                </a:solidFill>
                <a:latin typeface="Calibri" pitchFamily="34" charset="0"/>
                <a:cs typeface="Times New Roman" pitchFamily="18" charset="0"/>
              </a:rPr>
              <a:t>практические навыки обоснования (устной и письменной) профессиональной позиции эксперта (замечания к отчету, написанные по всем правилам, нельзя подвергнуть сомнению).</a:t>
            </a:r>
          </a:p>
        </p:txBody>
      </p:sp>
    </p:spTree>
    <p:extLst>
      <p:ext uri="{BB962C8B-B14F-4D97-AF65-F5344CB8AC3E}">
        <p14:creationId xmlns:p14="http://schemas.microsoft.com/office/powerpoint/2010/main" val="26369297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Номер слайда 17"/>
          <p:cNvSpPr>
            <a:spLocks noGrp="1"/>
          </p:cNvSpPr>
          <p:nvPr>
            <p:ph type="sldNum" sz="quarter" idx="12"/>
          </p:nvPr>
        </p:nvSpPr>
        <p:spPr>
          <a:xfrm>
            <a:off x="7020272" y="6520259"/>
            <a:ext cx="2133600" cy="365125"/>
          </a:xfrm>
        </p:spPr>
        <p:txBody>
          <a:bodyPr/>
          <a:lstStyle/>
          <a:p>
            <a:fld id="{C61F9E7C-A18F-43DD-9BA5-13E1C2F5D5C7}" type="slidenum">
              <a:rPr lang="ru-RU" smtClean="0"/>
              <a:pPr/>
              <a:t>29</a:t>
            </a:fld>
            <a:endParaRPr lang="ru-RU" dirty="0"/>
          </a:p>
        </p:txBody>
      </p:sp>
      <p:sp>
        <p:nvSpPr>
          <p:cNvPr id="154" name="Заголовок 1"/>
          <p:cNvSpPr txBox="1">
            <a:spLocks/>
          </p:cNvSpPr>
          <p:nvPr/>
        </p:nvSpPr>
        <p:spPr>
          <a:xfrm>
            <a:off x="0" y="332655"/>
            <a:ext cx="9036496" cy="618760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Магистерская программа </a:t>
            </a:r>
          </a:p>
          <a:p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«Корпоративные стратегии на фондовом рынке»</a:t>
            </a:r>
          </a:p>
          <a:p>
            <a:r>
              <a:rPr lang="ru-RU" sz="2000" dirty="0">
                <a:solidFill>
                  <a:srgbClr val="0070C0"/>
                </a:solidFill>
                <a:latin typeface="Calibri" pitchFamily="34" charset="0"/>
                <a:cs typeface="Times New Roman" pitchFamily="18" charset="0"/>
              </a:rPr>
              <a:t>Направление «Экономика»</a:t>
            </a:r>
          </a:p>
          <a:p>
            <a:endParaRPr lang="ru-RU" sz="2000" dirty="0">
              <a:solidFill>
                <a:srgbClr val="0070C0"/>
              </a:solidFill>
              <a:latin typeface="Calibri" pitchFamily="34" charset="0"/>
              <a:cs typeface="Times New Roman" pitchFamily="18" charset="0"/>
            </a:endParaRPr>
          </a:p>
          <a:p>
            <a:endParaRPr lang="ru-RU" sz="2000" dirty="0">
              <a:solidFill>
                <a:srgbClr val="0070C0"/>
              </a:solidFill>
              <a:latin typeface="Calibri" pitchFamily="34" charset="0"/>
              <a:cs typeface="Times New Roman" pitchFamily="18" charset="0"/>
            </a:endParaRPr>
          </a:p>
          <a:p>
            <a:endParaRPr lang="ru-RU" sz="2000" dirty="0">
              <a:solidFill>
                <a:srgbClr val="0070C0"/>
              </a:solidFill>
              <a:latin typeface="Calibri" pitchFamily="34" charset="0"/>
              <a:cs typeface="Times New Roman" pitchFamily="18" charset="0"/>
            </a:endParaRPr>
          </a:p>
          <a:p>
            <a:endParaRPr lang="ru-RU" sz="2000" dirty="0">
              <a:solidFill>
                <a:srgbClr val="0070C0"/>
              </a:solidFill>
              <a:latin typeface="Calibri" pitchFamily="34" charset="0"/>
              <a:cs typeface="Times New Roman" pitchFamily="18" charset="0"/>
            </a:endParaRPr>
          </a:p>
          <a:p>
            <a:endParaRPr lang="ru-RU" sz="2000" dirty="0">
              <a:solidFill>
                <a:srgbClr val="0070C0"/>
              </a:solidFill>
              <a:latin typeface="Calibri" pitchFamily="34" charset="0"/>
              <a:cs typeface="Times New Roman" pitchFamily="18" charset="0"/>
            </a:endParaRPr>
          </a:p>
          <a:p>
            <a:endParaRPr lang="ru-RU" sz="2000" dirty="0">
              <a:solidFill>
                <a:srgbClr val="0070C0"/>
              </a:solidFill>
              <a:latin typeface="Calibri" pitchFamily="34" charset="0"/>
              <a:cs typeface="Times New Roman" pitchFamily="18" charset="0"/>
            </a:endParaRPr>
          </a:p>
          <a:p>
            <a:endParaRPr lang="ru-RU" sz="2000" dirty="0">
              <a:solidFill>
                <a:srgbClr val="0070C0"/>
              </a:solidFill>
              <a:latin typeface="Calibri" pitchFamily="34" charset="0"/>
              <a:cs typeface="Times New Roman" pitchFamily="18" charset="0"/>
            </a:endParaRPr>
          </a:p>
          <a:p>
            <a:endParaRPr lang="ru-RU" sz="2000" dirty="0">
              <a:solidFill>
                <a:srgbClr val="0070C0"/>
              </a:solidFill>
              <a:latin typeface="Calibri" pitchFamily="34" charset="0"/>
              <a:cs typeface="Times New Roman" pitchFamily="18" charset="0"/>
            </a:endParaRPr>
          </a:p>
          <a:p>
            <a:endParaRPr lang="ru-RU" sz="2000" dirty="0">
              <a:solidFill>
                <a:srgbClr val="0070C0"/>
              </a:solidFill>
              <a:latin typeface="Calibri" pitchFamily="34" charset="0"/>
              <a:cs typeface="Times New Roman" pitchFamily="18" charset="0"/>
            </a:endParaRPr>
          </a:p>
          <a:p>
            <a:endParaRPr lang="ru-RU" sz="2000" dirty="0">
              <a:solidFill>
                <a:srgbClr val="0070C0"/>
              </a:solidFill>
              <a:latin typeface="Calibri" pitchFamily="34" charset="0"/>
              <a:cs typeface="Times New Roman" pitchFamily="18" charset="0"/>
            </a:endParaRPr>
          </a:p>
          <a:p>
            <a:endParaRPr lang="ru-RU" sz="2000" dirty="0">
              <a:solidFill>
                <a:srgbClr val="0070C0"/>
              </a:solidFill>
              <a:latin typeface="Calibri" pitchFamily="34" charset="0"/>
              <a:cs typeface="Times New Roman" pitchFamily="18" charset="0"/>
            </a:endParaRPr>
          </a:p>
          <a:p>
            <a:endParaRPr lang="ru-RU" sz="2000" b="1" dirty="0">
              <a:solidFill>
                <a:srgbClr val="0070C0"/>
              </a:solidFill>
              <a:latin typeface="Calibri" pitchFamily="34" charset="0"/>
              <a:cs typeface="Times New Roman" pitchFamily="18" charset="0"/>
            </a:endParaRPr>
          </a:p>
          <a:p>
            <a:endParaRPr lang="ru-RU" sz="2000" b="1" dirty="0">
              <a:solidFill>
                <a:srgbClr val="0070C0"/>
              </a:solidFill>
              <a:latin typeface="Calibri" pitchFamily="34" charset="0"/>
              <a:cs typeface="Times New Roman" pitchFamily="18" charset="0"/>
            </a:endParaRPr>
          </a:p>
          <a:p>
            <a:endParaRPr lang="ru-RU" sz="2000" b="1" dirty="0">
              <a:solidFill>
                <a:srgbClr val="0070C0"/>
              </a:solidFill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688CDBA-A109-48BE-9C74-B8245BA4EDF2}"/>
              </a:ext>
            </a:extLst>
          </p:cNvPr>
          <p:cNvSpPr/>
          <p:nvPr/>
        </p:nvSpPr>
        <p:spPr>
          <a:xfrm>
            <a:off x="321043" y="2420888"/>
            <a:ext cx="3671608" cy="3662541"/>
          </a:xfrm>
          <a:prstGeom prst="rect">
            <a:avLst/>
          </a:prstGeom>
          <a:ln w="25400">
            <a:solidFill>
              <a:srgbClr val="0070C0"/>
            </a:solidFill>
          </a:ln>
        </p:spPr>
        <p:txBody>
          <a:bodyPr wrap="square" anchor="ctr">
            <a:spAutoFit/>
          </a:bodyPr>
          <a:lstStyle/>
          <a:p>
            <a:pPr algn="ctr"/>
            <a:r>
              <a:rPr lang="ru-RU" sz="2000" b="1" dirty="0">
                <a:solidFill>
                  <a:srgbClr val="FF0000"/>
                </a:solidFill>
                <a:latin typeface="Calibri" pitchFamily="34" charset="0"/>
                <a:cs typeface="Times New Roman" pitchFamily="18" charset="0"/>
              </a:rPr>
              <a:t>Для работающих практиков:</a:t>
            </a:r>
          </a:p>
          <a:p>
            <a:pPr algn="ctr"/>
            <a:endParaRPr lang="ru-RU" sz="2000" dirty="0">
              <a:solidFill>
                <a:srgbClr val="FF0000"/>
              </a:solidFill>
              <a:latin typeface="Calibri" pitchFamily="34" charset="0"/>
              <a:cs typeface="Times New Roman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rgbClr val="0070C0"/>
                </a:solidFill>
                <a:latin typeface="Calibri" pitchFamily="34" charset="0"/>
                <a:cs typeface="Times New Roman" pitchFamily="18" charset="0"/>
              </a:rPr>
              <a:t>Изучение сути бизнеса в любой отрасли для выполнения работ по определению стоимости (отчеты об оценке, рецензии, судебные экспертизы, консалтинговые исследования и др.);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rgbClr val="0070C0"/>
                </a:solidFill>
                <a:latin typeface="Calibri" pitchFamily="34" charset="0"/>
                <a:cs typeface="Times New Roman" pitchFamily="18" charset="0"/>
              </a:rPr>
              <a:t>Расширение своих компетенций в рамках своей текущей деятельности;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rgbClr val="0070C0"/>
                </a:solidFill>
                <a:latin typeface="Calibri" pitchFamily="34" charset="0"/>
                <a:cs typeface="Times New Roman" pitchFamily="18" charset="0"/>
              </a:rPr>
              <a:t>Построение, развитие своего бизнеса.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ru-RU" sz="1600" dirty="0">
              <a:solidFill>
                <a:srgbClr val="0070C0"/>
              </a:solidFill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3C27C07-80CC-4E1E-B3D2-A3F7033930F0}"/>
              </a:ext>
            </a:extLst>
          </p:cNvPr>
          <p:cNvSpPr/>
          <p:nvPr/>
        </p:nvSpPr>
        <p:spPr>
          <a:xfrm>
            <a:off x="4572000" y="2361473"/>
            <a:ext cx="3671608" cy="3724096"/>
          </a:xfrm>
          <a:prstGeom prst="rect">
            <a:avLst/>
          </a:prstGeom>
          <a:ln w="25400">
            <a:solidFill>
              <a:srgbClr val="0070C0"/>
            </a:solidFill>
          </a:ln>
        </p:spPr>
        <p:txBody>
          <a:bodyPr wrap="square" anchor="ctr">
            <a:spAutoFit/>
          </a:bodyPr>
          <a:lstStyle/>
          <a:p>
            <a:pPr algn="ctr"/>
            <a:r>
              <a:rPr lang="ru-RU" sz="2000" b="1" dirty="0">
                <a:solidFill>
                  <a:srgbClr val="FF0000"/>
                </a:solidFill>
                <a:latin typeface="Calibri" pitchFamily="34" charset="0"/>
                <a:cs typeface="Times New Roman" pitchFamily="18" charset="0"/>
              </a:rPr>
              <a:t>Для слушателей после бакалавриата:</a:t>
            </a:r>
          </a:p>
          <a:p>
            <a:pPr algn="ctr"/>
            <a:endParaRPr lang="ru-RU" sz="2000" b="1" dirty="0">
              <a:solidFill>
                <a:srgbClr val="FF0000"/>
              </a:solidFill>
              <a:latin typeface="Calibri" pitchFamily="34" charset="0"/>
              <a:cs typeface="Times New Roman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rgbClr val="0070C0"/>
                </a:solidFill>
                <a:latin typeface="Calibri" pitchFamily="34" charset="0"/>
                <a:cs typeface="Times New Roman" pitchFamily="18" charset="0"/>
              </a:rPr>
              <a:t>Изучение фундаментальной экономики на примерах из реальной жизни (</a:t>
            </a:r>
            <a:r>
              <a:rPr lang="ru-RU" sz="1600" b="1" dirty="0">
                <a:solidFill>
                  <a:srgbClr val="0070C0"/>
                </a:solidFill>
                <a:latin typeface="Calibri" pitchFamily="34" charset="0"/>
                <a:cs typeface="Times New Roman" pitchFamily="18" charset="0"/>
              </a:rPr>
              <a:t>фундамент для последующей работы и дальнейшего образования</a:t>
            </a:r>
            <a:r>
              <a:rPr lang="ru-RU" sz="1600" dirty="0">
                <a:solidFill>
                  <a:srgbClr val="0070C0"/>
                </a:solidFill>
                <a:latin typeface="Calibri" pitchFamily="34" charset="0"/>
                <a:cs typeface="Times New Roman" pitchFamily="18" charset="0"/>
              </a:rPr>
              <a:t>);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rgbClr val="0070C0"/>
                </a:solidFill>
                <a:latin typeface="Calibri" pitchFamily="34" charset="0"/>
                <a:cs typeface="Times New Roman" pitchFamily="18" charset="0"/>
              </a:rPr>
              <a:t>Изучение сути бизнеса для построения и развития своего дела;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rgbClr val="0070C0"/>
                </a:solidFill>
                <a:latin typeface="Calibri" pitchFamily="34" charset="0"/>
                <a:cs typeface="Times New Roman" pitchFamily="18" charset="0"/>
              </a:rPr>
              <a:t>Трудоустройство в экономические департаменты, стратегическое развитие, инвестиционное планирование и др.</a:t>
            </a:r>
            <a:endParaRPr lang="ru-RU" sz="2000" dirty="0">
              <a:solidFill>
                <a:srgbClr val="0070C0"/>
              </a:solidFill>
              <a:latin typeface="Calibri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9434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046912" y="6525344"/>
            <a:ext cx="2133600" cy="365125"/>
          </a:xfrm>
        </p:spPr>
        <p:txBody>
          <a:bodyPr/>
          <a:lstStyle/>
          <a:p>
            <a:fld id="{C61F9E7C-A18F-43DD-9BA5-13E1C2F5D5C7}" type="slidenum">
              <a:rPr lang="ru-RU" smtClean="0"/>
              <a:t>3</a:t>
            </a:fld>
            <a:endParaRPr lang="ru-RU" dirty="0"/>
          </a:p>
        </p:txBody>
      </p:sp>
      <p:sp>
        <p:nvSpPr>
          <p:cNvPr id="10" name="Заголовок 1"/>
          <p:cNvSpPr txBox="1">
            <a:spLocks/>
          </p:cNvSpPr>
          <p:nvPr/>
        </p:nvSpPr>
        <p:spPr bwMode="auto">
          <a:xfrm>
            <a:off x="107504" y="620688"/>
            <a:ext cx="8712968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3600" b="1" dirty="0">
                <a:solidFill>
                  <a:srgbClr val="0070C0"/>
                </a:solidFill>
                <a:latin typeface="Calibri" pitchFamily="34" charset="0"/>
                <a:cs typeface="Times New Roman" pitchFamily="18" charset="0"/>
              </a:rPr>
              <a:t>Образовательные программы ЭС</a:t>
            </a:r>
          </a:p>
          <a:p>
            <a:pPr algn="ctr"/>
            <a:r>
              <a:rPr lang="ru-RU" sz="3600" b="1" dirty="0">
                <a:solidFill>
                  <a:srgbClr val="0070C0"/>
                </a:solidFill>
                <a:latin typeface="Calibri" pitchFamily="34" charset="0"/>
                <a:cs typeface="Times New Roman" pitchFamily="18" charset="0"/>
              </a:rPr>
              <a:t>в ФГБОУ ВО РЭУ им. Г.В. Плеханова</a:t>
            </a:r>
          </a:p>
          <a:p>
            <a:pPr algn="ctr"/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12" name="Подзаголовок 3">
            <a:extLst>
              <a:ext uri="{FF2B5EF4-FFF2-40B4-BE49-F238E27FC236}">
                <a16:creationId xmlns:a16="http://schemas.microsoft.com/office/drawing/2014/main" id="{5A7CFCEC-15EF-4F80-8CE7-A508901F56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5516" y="2071756"/>
            <a:ext cx="8712968" cy="4098633"/>
          </a:xfrm>
        </p:spPr>
        <p:txBody>
          <a:bodyPr>
            <a:norm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rgbClr val="0070C0"/>
                </a:solidFill>
                <a:latin typeface="Calibri" pitchFamily="34" charset="0"/>
                <a:cs typeface="Times New Roman" pitchFamily="18" charset="0"/>
              </a:rPr>
              <a:t>Программы профессиональной переподготовки 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rgbClr val="0070C0"/>
                </a:solidFill>
                <a:latin typeface="Calibri" pitchFamily="34" charset="0"/>
                <a:cs typeface="Times New Roman" pitchFamily="18" charset="0"/>
              </a:rPr>
              <a:t>Программы повышения квалификации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rgbClr val="0070C0"/>
                </a:solidFill>
                <a:latin typeface="Calibri" pitchFamily="34" charset="0"/>
                <a:cs typeface="Times New Roman" pitchFamily="18" charset="0"/>
              </a:rPr>
              <a:t>Магистерские программы </a:t>
            </a:r>
          </a:p>
          <a:p>
            <a:pPr algn="l"/>
            <a:r>
              <a:rPr lang="ru-RU" sz="2800" dirty="0">
                <a:solidFill>
                  <a:srgbClr val="FF0000"/>
                </a:solidFill>
              </a:rPr>
              <a:t>«Судебная финансово-экономическая экспертиза» </a:t>
            </a:r>
            <a:r>
              <a:rPr lang="ru-RU" sz="2800" dirty="0">
                <a:solidFill>
                  <a:srgbClr val="0070C0"/>
                </a:solidFill>
                <a:latin typeface="Calibri" pitchFamily="34" charset="0"/>
                <a:cs typeface="Times New Roman" pitchFamily="18" charset="0"/>
              </a:rPr>
              <a:t>(юриспруденция)</a:t>
            </a:r>
          </a:p>
          <a:p>
            <a:pPr algn="l"/>
            <a:r>
              <a:rPr lang="ru-RU" sz="2800" dirty="0">
                <a:solidFill>
                  <a:srgbClr val="FF0000"/>
                </a:solidFill>
              </a:rPr>
              <a:t>«Экспертиза отчетов об оценке» </a:t>
            </a:r>
            <a:r>
              <a:rPr lang="ru-RU" sz="2800" dirty="0">
                <a:solidFill>
                  <a:srgbClr val="0070C0"/>
                </a:solidFill>
                <a:latin typeface="Calibri" pitchFamily="34" charset="0"/>
                <a:cs typeface="Times New Roman" pitchFamily="18" charset="0"/>
              </a:rPr>
              <a:t>(экономика)</a:t>
            </a:r>
          </a:p>
          <a:p>
            <a:pPr algn="l"/>
            <a:r>
              <a:rPr lang="ru-RU" sz="2800" dirty="0">
                <a:solidFill>
                  <a:srgbClr val="FF0000"/>
                </a:solidFill>
              </a:rPr>
              <a:t>«Корпоративные стратегии на фондовом рынке» </a:t>
            </a:r>
            <a:r>
              <a:rPr lang="ru-RU" sz="2800" dirty="0">
                <a:solidFill>
                  <a:srgbClr val="0070C0"/>
                </a:solidFill>
                <a:latin typeface="Calibri" pitchFamily="34" charset="0"/>
                <a:cs typeface="Times New Roman" pitchFamily="18" charset="0"/>
              </a:rPr>
              <a:t>(экономика)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ru-RU" sz="2800" dirty="0">
              <a:solidFill>
                <a:srgbClr val="FF0000"/>
              </a:solidFill>
              <a:latin typeface="Calibri" pitchFamily="34" charset="0"/>
              <a:cs typeface="Times New Roman" pitchFamily="18" charset="0"/>
            </a:endParaRPr>
          </a:p>
          <a:p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425486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9836"/>
            <a:ext cx="9144000" cy="1167580"/>
          </a:xfrm>
        </p:spPr>
        <p:txBody>
          <a:bodyPr/>
          <a:lstStyle/>
          <a:p>
            <a:pPr eaLnBrk="1" hangingPunct="1"/>
            <a:r>
              <a:rPr lang="ru-RU" sz="4000" dirty="0">
                <a:solidFill>
                  <a:srgbClr val="FF0000"/>
                </a:solidFill>
                <a:latin typeface="Calibri" panose="020F0502020204030204" pitchFamily="34" charset="0"/>
              </a:rPr>
              <a:t>Участие  работодателей</a:t>
            </a:r>
            <a:endParaRPr lang="ru-RU" sz="2400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8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748464" y="6597352"/>
            <a:ext cx="395536" cy="288032"/>
          </a:xfrm>
        </p:spPr>
        <p:txBody>
          <a:bodyPr/>
          <a:lstStyle/>
          <a:p>
            <a:pPr>
              <a:defRPr/>
            </a:pPr>
            <a:fld id="{DF9C18E8-D67C-493D-97D2-B4CA21C16307}" type="slidenum">
              <a:rPr lang="ru-RU" sz="1200" smtClean="0">
                <a:latin typeface="Calibri" panose="020F0502020204030204" pitchFamily="34" charset="0"/>
              </a:rPr>
              <a:pPr>
                <a:defRPr/>
              </a:pPr>
              <a:t>30</a:t>
            </a:fld>
            <a:endParaRPr lang="ru-RU" sz="1200" dirty="0">
              <a:latin typeface="Calibri" panose="020F0502020204030204" pitchFamily="34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3EA5C7C5-E354-4231-A018-C7D4B7FA37FC}"/>
              </a:ext>
            </a:extLst>
          </p:cNvPr>
          <p:cNvSpPr/>
          <p:nvPr/>
        </p:nvSpPr>
        <p:spPr>
          <a:xfrm>
            <a:off x="341784" y="1237024"/>
            <a:ext cx="8460432" cy="3960764"/>
          </a:xfrm>
          <a:prstGeom prst="rect">
            <a:avLst/>
          </a:prstGeom>
          <a:ln w="25400">
            <a:noFill/>
          </a:ln>
        </p:spPr>
        <p:txBody>
          <a:bodyPr wrap="square" anchor="ctr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342900" indent="-34290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2800" dirty="0">
                <a:solidFill>
                  <a:srgbClr val="0070C0"/>
                </a:solidFill>
                <a:latin typeface="Calibri" panose="020F0502020204030204" pitchFamily="34" charset="0"/>
                <a:ea typeface="Times New Roman"/>
              </a:rPr>
              <a:t>Инициатива создания Программы</a:t>
            </a:r>
          </a:p>
          <a:p>
            <a:pPr marL="342900" indent="-34290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28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Times New Roman"/>
              </a:rPr>
              <a:t>Разработка образовательной программы</a:t>
            </a:r>
          </a:p>
          <a:p>
            <a:pPr marL="342900" indent="-34290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2800" dirty="0">
                <a:solidFill>
                  <a:srgbClr val="0070C0"/>
                </a:solidFill>
                <a:latin typeface="Calibri" panose="020F0502020204030204" pitchFamily="34" charset="0"/>
                <a:ea typeface="Times New Roman"/>
              </a:rPr>
              <a:t>Содержательное наполнение и постоянная актуализация</a:t>
            </a:r>
          </a:p>
          <a:p>
            <a:pPr marL="342900" indent="-34290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2800" dirty="0">
                <a:solidFill>
                  <a:srgbClr val="0070C0"/>
                </a:solidFill>
                <a:latin typeface="Calibri" panose="020F0502020204030204" pitchFamily="34" charset="0"/>
                <a:ea typeface="Times New Roman"/>
              </a:rPr>
              <a:t>Преподают представители работодателей</a:t>
            </a:r>
          </a:p>
          <a:p>
            <a:pPr marL="342900" indent="-34290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2800" dirty="0">
                <a:solidFill>
                  <a:srgbClr val="0070C0"/>
                </a:solidFill>
                <a:latin typeface="Calibri" panose="020F0502020204030204" pitchFamily="34" charset="0"/>
                <a:ea typeface="Times New Roman"/>
              </a:rPr>
              <a:t>Обучаются сотрудники работодателей</a:t>
            </a:r>
          </a:p>
          <a:p>
            <a:pPr marL="342900" indent="-34290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2800" dirty="0">
                <a:solidFill>
                  <a:srgbClr val="0070C0"/>
                </a:solidFill>
                <a:latin typeface="Calibri" panose="020F0502020204030204" pitchFamily="34" charset="0"/>
                <a:ea typeface="Times New Roman"/>
              </a:rPr>
              <a:t>Курируют образовательный процесс - работодатели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endParaRPr lang="ru-RU" sz="2400" b="1" dirty="0">
              <a:solidFill>
                <a:srgbClr val="0070C0"/>
              </a:solidFill>
              <a:effectLst/>
              <a:latin typeface="Calibri" panose="020F0502020204030204" pitchFamily="34" charset="0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854736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9836"/>
            <a:ext cx="9144000" cy="1167580"/>
          </a:xfrm>
        </p:spPr>
        <p:txBody>
          <a:bodyPr/>
          <a:lstStyle/>
          <a:p>
            <a:pPr eaLnBrk="1" hangingPunct="1"/>
            <a:r>
              <a:rPr lang="ru-RU" sz="4000" dirty="0">
                <a:solidFill>
                  <a:srgbClr val="FF0000"/>
                </a:solidFill>
                <a:latin typeface="Calibri" panose="020F0502020204030204" pitchFamily="34" charset="0"/>
              </a:rPr>
              <a:t>Участие  работодателей</a:t>
            </a:r>
            <a:endParaRPr lang="ru-RU" sz="2400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8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748464" y="6597352"/>
            <a:ext cx="395536" cy="288032"/>
          </a:xfrm>
        </p:spPr>
        <p:txBody>
          <a:bodyPr/>
          <a:lstStyle/>
          <a:p>
            <a:pPr>
              <a:defRPr/>
            </a:pPr>
            <a:fld id="{DF9C18E8-D67C-493D-97D2-B4CA21C16307}" type="slidenum">
              <a:rPr lang="ru-RU" sz="1200" smtClean="0">
                <a:latin typeface="Calibri" panose="020F0502020204030204" pitchFamily="34" charset="0"/>
              </a:rPr>
              <a:pPr>
                <a:defRPr/>
              </a:pPr>
              <a:t>31</a:t>
            </a:fld>
            <a:endParaRPr lang="ru-RU" sz="1200" dirty="0">
              <a:latin typeface="Calibri" panose="020F0502020204030204" pitchFamily="34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3EA5C7C5-E354-4231-A018-C7D4B7FA37FC}"/>
              </a:ext>
            </a:extLst>
          </p:cNvPr>
          <p:cNvSpPr/>
          <p:nvPr/>
        </p:nvSpPr>
        <p:spPr>
          <a:xfrm>
            <a:off x="179512" y="1466315"/>
            <a:ext cx="8964488" cy="3925370"/>
          </a:xfrm>
          <a:prstGeom prst="rect">
            <a:avLst/>
          </a:prstGeom>
          <a:ln w="25400">
            <a:noFill/>
          </a:ln>
        </p:spPr>
        <p:txBody>
          <a:bodyPr wrap="square" anchor="ctr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3200" b="1" dirty="0">
                <a:solidFill>
                  <a:srgbClr val="0070C0"/>
                </a:solidFill>
                <a:latin typeface="Calibri" panose="020F0502020204030204" pitchFamily="34" charset="0"/>
                <a:ea typeface="Times New Roman"/>
              </a:rPr>
              <a:t>Председатель ГЭК – Каминский А.В.</a:t>
            </a:r>
          </a:p>
          <a:p>
            <a:pPr marL="285750" indent="-28575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0070C0"/>
                </a:solidFill>
                <a:latin typeface="Calibri" pitchFamily="34" charset="0"/>
                <a:cs typeface="Times New Roman" pitchFamily="18" charset="0"/>
              </a:rPr>
              <a:t>Президент СРО оценщиков «Экспертный совет» </a:t>
            </a:r>
          </a:p>
          <a:p>
            <a:pPr marL="285750" indent="-28575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0070C0"/>
                </a:solidFill>
                <a:latin typeface="Calibri" pitchFamily="34" charset="0"/>
                <a:cs typeface="Times New Roman" pitchFamily="18" charset="0"/>
              </a:rPr>
              <a:t>Председатель Правления Союза судебных экспертов «Экспертный совет»</a:t>
            </a:r>
          </a:p>
          <a:p>
            <a:pPr marL="285750" indent="-28575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0070C0"/>
                </a:solidFill>
                <a:latin typeface="Calibri" pitchFamily="34" charset="0"/>
                <a:cs typeface="Times New Roman" pitchFamily="18" charset="0"/>
              </a:rPr>
              <a:t>Член Рабочей группы при Государственной Думе РФ «Законодательное совершенствование кадастровой оценки, имущественных налогов и оценочной деятельности»</a:t>
            </a:r>
          </a:p>
          <a:p>
            <a:pPr marL="285750" indent="-28575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0070C0"/>
                </a:solidFill>
                <a:latin typeface="Calibri" pitchFamily="34" charset="0"/>
                <a:cs typeface="Times New Roman" pitchFamily="18" charset="0"/>
              </a:rPr>
              <a:t>Заместитель председателя Совета ТПП РФ по саморегулированию</a:t>
            </a:r>
          </a:p>
          <a:p>
            <a:pPr marL="285750" indent="-28575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0070C0"/>
                </a:solidFill>
                <a:latin typeface="Calibri" pitchFamily="34" charset="0"/>
                <a:cs typeface="Times New Roman" pitchFamily="18" charset="0"/>
              </a:rPr>
              <a:t>Председатель Комиссий Общественного совета при Росреестре:</a:t>
            </a:r>
          </a:p>
          <a:p>
            <a:pPr marL="285750" indent="-28575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70C0"/>
                </a:solidFill>
                <a:latin typeface="Calibri" pitchFamily="34" charset="0"/>
                <a:cs typeface="Times New Roman" pitchFamily="18" charset="0"/>
              </a:rPr>
              <a:t>"По кадастровой оценке и оспариванию кадастровой стоимости»</a:t>
            </a:r>
          </a:p>
          <a:p>
            <a:pPr marL="285750" indent="-28575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70C0"/>
                </a:solidFill>
                <a:latin typeface="Calibri" pitchFamily="34" charset="0"/>
                <a:cs typeface="Times New Roman" pitchFamily="18" charset="0"/>
              </a:rPr>
              <a:t>"По взаимодействию с саморегулируемыми организациями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endParaRPr lang="ru-RU" sz="2400" b="1" dirty="0">
              <a:solidFill>
                <a:srgbClr val="0070C0"/>
              </a:solidFill>
              <a:effectLst/>
              <a:latin typeface="Calibri" panose="020F0502020204030204" pitchFamily="34" charset="0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605765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Заголовок 1"/>
          <p:cNvSpPr txBox="1">
            <a:spLocks/>
          </p:cNvSpPr>
          <p:nvPr/>
        </p:nvSpPr>
        <p:spPr>
          <a:xfrm>
            <a:off x="107504" y="117064"/>
            <a:ext cx="8498202" cy="5756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rgbClr val="0070C0"/>
                </a:solidFill>
                <a:latin typeface="Calibri" pitchFamily="34" charset="0"/>
                <a:ea typeface="+mn-ea"/>
                <a:cs typeface="Times New Roman" pitchFamily="18" charset="0"/>
              </a:rPr>
              <a:t>Основные блоки</a:t>
            </a:r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2"/>
          </p:nvPr>
        </p:nvSpPr>
        <p:spPr>
          <a:xfrm>
            <a:off x="7020272" y="6520259"/>
            <a:ext cx="2133600" cy="365125"/>
          </a:xfrm>
        </p:spPr>
        <p:txBody>
          <a:bodyPr/>
          <a:lstStyle/>
          <a:p>
            <a:fld id="{C61F9E7C-A18F-43DD-9BA5-13E1C2F5D5C7}" type="slidenum">
              <a:rPr lang="ru-RU" smtClean="0"/>
              <a:pPr/>
              <a:t>32</a:t>
            </a:fld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35866" y="1356380"/>
            <a:ext cx="2895974" cy="5756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chemeClr val="tx1"/>
              </a:solidFill>
            </a:endParaRPr>
          </a:p>
          <a:p>
            <a:pPr algn="ctr"/>
            <a:r>
              <a:rPr lang="ru-RU" sz="2400" dirty="0">
                <a:solidFill>
                  <a:srgbClr val="FF0000"/>
                </a:solidFill>
              </a:rPr>
              <a:t>Базовый</a:t>
            </a:r>
          </a:p>
          <a:p>
            <a:pPr algn="ctr"/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178681" y="1116514"/>
            <a:ext cx="5240490" cy="14846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rgbClr val="0070C0"/>
                </a:solidFill>
                <a:latin typeface="Calibri"/>
                <a:ea typeface="Times New Roman"/>
                <a:cs typeface="Times New Roman"/>
              </a:rPr>
              <a:t>Современная макроэкономическая политика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rgbClr val="0070C0"/>
                </a:solidFill>
                <a:latin typeface="Calibri"/>
                <a:ea typeface="Times New Roman"/>
                <a:cs typeface="Times New Roman"/>
              </a:rPr>
              <a:t>Прикладная микроэкономика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rgbClr val="0070C0"/>
                </a:solidFill>
                <a:latin typeface="Calibri"/>
                <a:ea typeface="Times New Roman"/>
                <a:cs typeface="Times New Roman"/>
              </a:rPr>
              <a:t>Финансово-экономическое обоснование управленческих решений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rgbClr val="0070C0"/>
                </a:solidFill>
                <a:latin typeface="Calibri"/>
                <a:ea typeface="Times New Roman"/>
                <a:cs typeface="Times New Roman"/>
              </a:rPr>
              <a:t>Эконометрика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rgbClr val="0070C0"/>
                </a:solidFill>
                <a:latin typeface="Calibri"/>
                <a:ea typeface="Times New Roman"/>
                <a:cs typeface="Times New Roman"/>
              </a:rPr>
              <a:t>Теория корпоративных стратегий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rgbClr val="0070C0"/>
                </a:solidFill>
                <a:latin typeface="Calibri"/>
                <a:ea typeface="Times New Roman"/>
                <a:cs typeface="Times New Roman"/>
              </a:rPr>
              <a:t>Теория фондового рынка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155848" y="3642561"/>
            <a:ext cx="2975992" cy="144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b="1" dirty="0">
              <a:solidFill>
                <a:schemeClr val="tx1"/>
              </a:solidFill>
            </a:endParaRPr>
          </a:p>
          <a:p>
            <a:pPr algn="ctr"/>
            <a:r>
              <a:rPr lang="ru-RU" sz="2400" dirty="0">
                <a:solidFill>
                  <a:srgbClr val="FF0000"/>
                </a:solidFill>
              </a:rPr>
              <a:t>Фундаментальные дисциплины по изучению бизнеса</a:t>
            </a:r>
          </a:p>
          <a:p>
            <a:pPr algn="ctr"/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3178681" y="3024979"/>
            <a:ext cx="5828784" cy="37159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rgbClr val="0070C0"/>
                </a:solidFill>
                <a:latin typeface="Calibri"/>
                <a:cs typeface="Times New Roman"/>
              </a:rPr>
              <a:t>Детерминанты корпоративной стоимости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rgbClr val="0070C0"/>
                </a:solidFill>
                <a:latin typeface="Calibri"/>
                <a:cs typeface="Times New Roman"/>
              </a:rPr>
              <a:t>Корпоративная карта рисков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rgbClr val="0070C0"/>
                </a:solidFill>
                <a:latin typeface="Calibri"/>
                <a:cs typeface="Times New Roman"/>
              </a:rPr>
              <a:t>Формирование и управление денежными потоками компании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rgbClr val="0070C0"/>
                </a:solidFill>
                <a:latin typeface="Calibri"/>
                <a:cs typeface="Times New Roman"/>
              </a:rPr>
              <a:t>Методы обеспечения экономической устойчивости компании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rgbClr val="0070C0"/>
                </a:solidFill>
                <a:latin typeface="Calibri"/>
                <a:cs typeface="Times New Roman"/>
              </a:rPr>
              <a:t>Экономическое моделирование бизнеса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rgbClr val="0070C0"/>
                </a:solidFill>
                <a:latin typeface="Calibri"/>
                <a:cs typeface="Times New Roman"/>
              </a:rPr>
              <a:t>Верификация и валидация корпоративной стратегии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rgbClr val="0070C0"/>
                </a:solidFill>
                <a:latin typeface="Calibri"/>
                <a:cs typeface="Times New Roman"/>
              </a:rPr>
              <a:t>Стратегическая стоимость компании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rgbClr val="0070C0"/>
                </a:solidFill>
                <a:latin typeface="Calibri"/>
                <a:cs typeface="Times New Roman"/>
              </a:rPr>
              <a:t>Теория и практика оценки бизнеса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rgbClr val="0070C0"/>
                </a:solidFill>
                <a:latin typeface="Calibri"/>
                <a:cs typeface="Times New Roman"/>
              </a:rPr>
              <a:t>Теория и практика оценки инвестиционных проектов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rgbClr val="0070C0"/>
                </a:solidFill>
                <a:latin typeface="Calibri"/>
                <a:cs typeface="Times New Roman"/>
              </a:rPr>
              <a:t>Теория и практика оценки недвижимости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rgbClr val="0070C0"/>
                </a:solidFill>
                <a:latin typeface="Calibri"/>
                <a:cs typeface="Times New Roman"/>
              </a:rPr>
              <a:t>Методология и практика анализа финансового состояния компаний</a:t>
            </a:r>
          </a:p>
          <a:p>
            <a:pPr algn="ctr"/>
            <a:endParaRPr lang="ru-RU" sz="1400" dirty="0">
              <a:solidFill>
                <a:srgbClr val="0070C0"/>
              </a:solidFill>
              <a:latin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64404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Заголовок 1"/>
          <p:cNvSpPr txBox="1">
            <a:spLocks/>
          </p:cNvSpPr>
          <p:nvPr/>
        </p:nvSpPr>
        <p:spPr>
          <a:xfrm>
            <a:off x="107504" y="117064"/>
            <a:ext cx="8498202" cy="5756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rgbClr val="0070C0"/>
                </a:solidFill>
                <a:latin typeface="Calibri" pitchFamily="34" charset="0"/>
                <a:ea typeface="+mn-ea"/>
                <a:cs typeface="Times New Roman" pitchFamily="18" charset="0"/>
              </a:rPr>
              <a:t>Основные блоки</a:t>
            </a:r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2"/>
          </p:nvPr>
        </p:nvSpPr>
        <p:spPr>
          <a:xfrm>
            <a:off x="7020272" y="6520259"/>
            <a:ext cx="2133600" cy="365125"/>
          </a:xfrm>
        </p:spPr>
        <p:txBody>
          <a:bodyPr/>
          <a:lstStyle/>
          <a:p>
            <a:fld id="{C61F9E7C-A18F-43DD-9BA5-13E1C2F5D5C7}" type="slidenum">
              <a:rPr lang="ru-RU" smtClean="0"/>
              <a:pPr/>
              <a:t>33</a:t>
            </a:fld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238812" y="1081194"/>
            <a:ext cx="2975992" cy="27326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rgbClr val="FF0000"/>
                </a:solidFill>
              </a:rPr>
              <a:t>Фундаментальные дисциплины по изучению инструментов фондового рынка для развития бизнеса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3199356" y="946324"/>
            <a:ext cx="5828784" cy="37159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0070C0"/>
                </a:solidFill>
                <a:latin typeface="Calibri"/>
                <a:cs typeface="Times New Roman"/>
              </a:rPr>
              <a:t>Мониторинг финансовых рынков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0070C0"/>
                </a:solidFill>
                <a:latin typeface="Calibri"/>
                <a:cs typeface="Times New Roman"/>
              </a:rPr>
              <a:t>Дивидендная политика компании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0070C0"/>
                </a:solidFill>
                <a:latin typeface="Calibri"/>
                <a:cs typeface="Times New Roman"/>
              </a:rPr>
              <a:t>Инструменты фондового рынка для корпоративных стратегий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0070C0"/>
                </a:solidFill>
                <a:latin typeface="Calibri"/>
                <a:cs typeface="Times New Roman"/>
              </a:rPr>
              <a:t>Стратегия портфельных инвестиций на фондовом рынке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0070C0"/>
                </a:solidFill>
                <a:latin typeface="Calibri"/>
                <a:cs typeface="Times New Roman"/>
              </a:rPr>
              <a:t>Технический анализ на фондовом рынке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0070C0"/>
                </a:solidFill>
                <a:latin typeface="Calibri"/>
                <a:cs typeface="Times New Roman"/>
              </a:rPr>
              <a:t>Организация аналитической работы с эмитентом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0070C0"/>
                </a:solidFill>
                <a:latin typeface="Calibri"/>
                <a:cs typeface="Times New Roman"/>
              </a:rPr>
              <a:t>Долговое финансирование: технологии финансового инжиниринга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A34D31D4-7BB2-4C5F-BC3D-2C82DBDED6BC}"/>
              </a:ext>
            </a:extLst>
          </p:cNvPr>
          <p:cNvSpPr/>
          <p:nvPr/>
        </p:nvSpPr>
        <p:spPr>
          <a:xfrm>
            <a:off x="223364" y="4797151"/>
            <a:ext cx="2975992" cy="13756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rgbClr val="FF0000"/>
                </a:solidFill>
              </a:rPr>
              <a:t>Авторские тренинги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EC5A1630-486C-4E18-BFC8-560C9E771FA8}"/>
              </a:ext>
            </a:extLst>
          </p:cNvPr>
          <p:cNvSpPr/>
          <p:nvPr/>
        </p:nvSpPr>
        <p:spPr>
          <a:xfrm>
            <a:off x="3199356" y="4662281"/>
            <a:ext cx="5828784" cy="18579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0070C0"/>
                </a:solidFill>
                <a:latin typeface="Calibri"/>
                <a:cs typeface="Times New Roman"/>
              </a:rPr>
              <a:t>Искусство публичных выступлений, ведение переговоров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0070C0"/>
                </a:solidFill>
                <a:latin typeface="Calibri"/>
                <a:cs typeface="Times New Roman"/>
              </a:rPr>
              <a:t>Организация работы в коллективах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0070C0"/>
                </a:solidFill>
                <a:latin typeface="Calibri"/>
                <a:cs typeface="Times New Roman"/>
              </a:rPr>
              <a:t>Организация безопасности бизнеса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0070C0"/>
                </a:solidFill>
                <a:latin typeface="Calibri"/>
                <a:cs typeface="Times New Roman"/>
              </a:rPr>
              <a:t>Представление и защита корпоративной стратегии и др.</a:t>
            </a:r>
          </a:p>
        </p:txBody>
      </p:sp>
    </p:spTree>
    <p:extLst>
      <p:ext uri="{BB962C8B-B14F-4D97-AF65-F5344CB8AC3E}">
        <p14:creationId xmlns:p14="http://schemas.microsoft.com/office/powerpoint/2010/main" val="670461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7" name="Номер слайда 3"/>
          <p:cNvSpPr>
            <a:spLocks noGrp="1"/>
          </p:cNvSpPr>
          <p:nvPr>
            <p:ph type="sldNum" sz="quarter" idx="13"/>
          </p:nvPr>
        </p:nvSpPr>
        <p:spPr bwMode="auto">
          <a:xfrm>
            <a:off x="8616950" y="6604000"/>
            <a:ext cx="527050" cy="2540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6018AA6-8EAD-44F2-962E-029B1C0F1E43}" type="slidenum">
              <a:rPr lang="ru-RU" altLang="ru-RU" sz="1000">
                <a:solidFill>
                  <a:srgbClr val="000000"/>
                </a:solidFill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34</a:t>
            </a:fld>
            <a:endParaRPr lang="ru-RU" altLang="ru-RU" sz="10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260062" y="521585"/>
            <a:ext cx="8883938" cy="5918543"/>
          </a:xfrm>
          <a:prstGeom prst="rect">
            <a:avLst/>
          </a:prstGeom>
          <a:ln w="25400">
            <a:noFill/>
          </a:ln>
        </p:spPr>
        <p:txBody>
          <a:bodyPr wrap="square" anchor="ctr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200" b="1" dirty="0">
                <a:solidFill>
                  <a:srgbClr val="FF0000"/>
                </a:solidFill>
                <a:latin typeface="Calibri"/>
                <a:ea typeface="Times New Roman"/>
                <a:cs typeface="Times New Roman"/>
              </a:rPr>
              <a:t>Результаты обучения: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ru-RU" sz="2200" b="1" dirty="0">
              <a:solidFill>
                <a:srgbClr val="FF0000"/>
              </a:solidFill>
              <a:latin typeface="Calibri"/>
              <a:ea typeface="Times New Roman"/>
              <a:cs typeface="Times New Roman"/>
            </a:endParaRPr>
          </a:p>
          <a:p>
            <a:pPr marL="285750" lvl="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2200" dirty="0">
                <a:solidFill>
                  <a:srgbClr val="0070C0"/>
                </a:solidFill>
                <a:latin typeface="Calibri" pitchFamily="34" charset="0"/>
                <a:cs typeface="Times New Roman" pitchFamily="18" charset="0"/>
              </a:rPr>
              <a:t>понимать суть любого бизнеса: точки роста, «черные дыры», возможности с ограничениями, риски, влияние отраслевых и макроэкономических факторов, выявления направлений развития;</a:t>
            </a:r>
          </a:p>
          <a:p>
            <a:pPr marL="285750" lvl="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2200" dirty="0">
                <a:solidFill>
                  <a:srgbClr val="0070C0"/>
                </a:solidFill>
                <a:latin typeface="Calibri" pitchFamily="34" charset="0"/>
                <a:cs typeface="Times New Roman" pitchFamily="18" charset="0"/>
              </a:rPr>
              <a:t>формировать денежные потоки для любого бизнеса, любой отрасли с учетом различных вариантов финансирования, инвестирования;</a:t>
            </a:r>
          </a:p>
          <a:p>
            <a:pPr marL="285750" lvl="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2200" dirty="0">
                <a:solidFill>
                  <a:srgbClr val="0070C0"/>
                </a:solidFill>
                <a:latin typeface="Calibri" pitchFamily="34" charset="0"/>
                <a:cs typeface="Times New Roman" pitchFamily="18" charset="0"/>
              </a:rPr>
              <a:t>применять инструменты фондового рынка для обеспечения эффективности финансирования проектов;</a:t>
            </a:r>
          </a:p>
          <a:p>
            <a:pPr marL="285750" lvl="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2200" dirty="0">
                <a:solidFill>
                  <a:srgbClr val="0070C0"/>
                </a:solidFill>
                <a:latin typeface="Calibri" pitchFamily="34" charset="0"/>
                <a:cs typeface="Times New Roman" pitchFamily="18" charset="0"/>
              </a:rPr>
              <a:t>подготовить корпоративную стратегию с переменными, которые являются определяющими для конкретного бизнеса и которые можно менять в зависимости от любой ситуации для минимизации потерь доходов;</a:t>
            </a:r>
          </a:p>
          <a:p>
            <a:pPr marL="285750" lvl="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2200" dirty="0">
                <a:solidFill>
                  <a:srgbClr val="0070C0"/>
                </a:solidFill>
                <a:latin typeface="Calibri" pitchFamily="34" charset="0"/>
                <a:cs typeface="Times New Roman" pitchFamily="18" charset="0"/>
              </a:rPr>
              <a:t>анализировать и оценивать риски, связанные с разработкой стратегии, не только для себя, но и для участников, которые будут связаны с результатами Вашей работы;</a:t>
            </a:r>
          </a:p>
        </p:txBody>
      </p:sp>
    </p:spTree>
    <p:extLst>
      <p:ext uri="{BB962C8B-B14F-4D97-AF65-F5344CB8AC3E}">
        <p14:creationId xmlns:p14="http://schemas.microsoft.com/office/powerpoint/2010/main" val="413639355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7" name="Номер слайда 3"/>
          <p:cNvSpPr>
            <a:spLocks noGrp="1"/>
          </p:cNvSpPr>
          <p:nvPr>
            <p:ph type="sldNum" sz="quarter" idx="13"/>
          </p:nvPr>
        </p:nvSpPr>
        <p:spPr bwMode="auto">
          <a:xfrm>
            <a:off x="8616950" y="6604000"/>
            <a:ext cx="527050" cy="2540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6018AA6-8EAD-44F2-962E-029B1C0F1E43}" type="slidenum">
              <a:rPr lang="ru-RU" altLang="ru-RU" sz="1000">
                <a:solidFill>
                  <a:srgbClr val="000000"/>
                </a:solidFill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35</a:t>
            </a:fld>
            <a:endParaRPr lang="ru-RU" altLang="ru-RU" sz="10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260062" y="1037110"/>
            <a:ext cx="8883938" cy="4887492"/>
          </a:xfrm>
          <a:prstGeom prst="rect">
            <a:avLst/>
          </a:prstGeom>
          <a:ln w="25400">
            <a:noFill/>
          </a:ln>
        </p:spPr>
        <p:txBody>
          <a:bodyPr wrap="square" anchor="ctr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FF0000"/>
                </a:solidFill>
                <a:latin typeface="Calibri"/>
                <a:ea typeface="Times New Roman"/>
                <a:cs typeface="Times New Roman"/>
              </a:rPr>
              <a:t>Результаты обучения: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endParaRPr lang="ru-RU" sz="2400" dirty="0">
              <a:solidFill>
                <a:srgbClr val="0070C0"/>
              </a:solidFill>
              <a:latin typeface="Calibri" pitchFamily="34" charset="0"/>
              <a:cs typeface="Times New Roman" pitchFamily="18" charset="0"/>
            </a:endParaRPr>
          </a:p>
          <a:p>
            <a:pPr marL="285750" lvl="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rgbClr val="0070C0"/>
                </a:solidFill>
                <a:latin typeface="Calibri" pitchFamily="34" charset="0"/>
                <a:cs typeface="Times New Roman" pitchFamily="18" charset="0"/>
              </a:rPr>
              <a:t>обеспечить контроль за качеством разработанных стратегий;</a:t>
            </a:r>
          </a:p>
          <a:p>
            <a:pPr marL="285750" lvl="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rgbClr val="0070C0"/>
                </a:solidFill>
                <a:latin typeface="Calibri" pitchFamily="34" charset="0"/>
                <a:cs typeface="Times New Roman" pitchFamily="18" charset="0"/>
              </a:rPr>
              <a:t>разработать систему, которая позволит в каждый момент времени оценивать эффективность реализуемой корпоративной стратегии;</a:t>
            </a:r>
          </a:p>
          <a:p>
            <a:pPr marL="285750" lvl="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rgbClr val="0070C0"/>
                </a:solidFill>
                <a:latin typeface="Calibri" pitchFamily="34" charset="0"/>
                <a:cs typeface="Times New Roman" pitchFamily="18" charset="0"/>
              </a:rPr>
              <a:t>защитить корпоративную стратегию при наличии некорректных и неоднозначных замечаний с любой стороны;</a:t>
            </a:r>
          </a:p>
          <a:p>
            <a:pPr marL="285750" lvl="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rgbClr val="0070C0"/>
                </a:solidFill>
                <a:latin typeface="Calibri" pitchFamily="34" charset="0"/>
                <a:cs typeface="Times New Roman" pitchFamily="18" charset="0"/>
              </a:rPr>
              <a:t>получить практические навыки защиты в судах, правоохранительных и следственных органах и т.п.</a:t>
            </a:r>
          </a:p>
          <a:p>
            <a:pPr marL="285750" lvl="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rgbClr val="0070C0"/>
                </a:solidFill>
                <a:latin typeface="Calibri" pitchFamily="34" charset="0"/>
                <a:cs typeface="Times New Roman" pitchFamily="18" charset="0"/>
              </a:rPr>
              <a:t>получить практические навыки обоснования (устной и письменной) профессиональной позиции.</a:t>
            </a:r>
          </a:p>
        </p:txBody>
      </p:sp>
    </p:spTree>
    <p:extLst>
      <p:ext uri="{BB962C8B-B14F-4D97-AF65-F5344CB8AC3E}">
        <p14:creationId xmlns:p14="http://schemas.microsoft.com/office/powerpoint/2010/main" val="29114252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7" name="Номер слайда 3"/>
          <p:cNvSpPr>
            <a:spLocks noGrp="1"/>
          </p:cNvSpPr>
          <p:nvPr>
            <p:ph type="sldNum" sz="quarter" idx="13"/>
          </p:nvPr>
        </p:nvSpPr>
        <p:spPr bwMode="auto">
          <a:xfrm>
            <a:off x="8616950" y="6604000"/>
            <a:ext cx="527050" cy="2540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6018AA6-8EAD-44F2-962E-029B1C0F1E43}" type="slidenum">
              <a:rPr lang="ru-RU" altLang="ru-RU" sz="1000">
                <a:solidFill>
                  <a:srgbClr val="000000"/>
                </a:solidFill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36</a:t>
            </a:fld>
            <a:endParaRPr lang="ru-RU" altLang="ru-RU" sz="100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5" name="Рисунок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74434" y="869145"/>
            <a:ext cx="1312863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42"/>
          <p:cNvSpPr>
            <a:spLocks noChangeArrowheads="1"/>
          </p:cNvSpPr>
          <p:nvPr/>
        </p:nvSpPr>
        <p:spPr bwMode="auto">
          <a:xfrm>
            <a:off x="2982347" y="373710"/>
            <a:ext cx="590797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3200" b="1" dirty="0">
                <a:solidFill>
                  <a:srgbClr val="FF0000"/>
                </a:solidFill>
                <a:latin typeface="Calibri" pitchFamily="34" charset="0"/>
                <a:cs typeface="Times New Roman" pitchFamily="18" charset="0"/>
              </a:rPr>
              <a:t>БОНУСЫ Экспертного Совета</a:t>
            </a:r>
          </a:p>
        </p:txBody>
      </p:sp>
      <p:pic>
        <p:nvPicPr>
          <p:cNvPr id="7" name="Рисунок 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286826"/>
            <a:ext cx="941387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Прямоугольник 23"/>
          <p:cNvSpPr/>
          <p:nvPr/>
        </p:nvSpPr>
        <p:spPr>
          <a:xfrm>
            <a:off x="822969" y="3609074"/>
            <a:ext cx="7200000" cy="1138773"/>
          </a:xfrm>
          <a:prstGeom prst="rect">
            <a:avLst/>
          </a:prstGeom>
          <a:ln w="25400">
            <a:solidFill>
              <a:srgbClr val="0070C0"/>
            </a:solidFill>
          </a:ln>
        </p:spPr>
        <p:txBody>
          <a:bodyPr wrap="square" anchor="ctr">
            <a:spAutoFit/>
          </a:bodyPr>
          <a:lstStyle/>
          <a:p>
            <a:pPr algn="ctr"/>
            <a:r>
              <a:rPr lang="ru-RU" sz="2400" dirty="0">
                <a:solidFill>
                  <a:srgbClr val="FF0000"/>
                </a:solidFill>
                <a:latin typeface="Calibri" pitchFamily="34" charset="0"/>
                <a:cs typeface="Times New Roman" pitchFamily="18" charset="0"/>
              </a:rPr>
              <a:t>Бесплатное участие в последующих вебинарах программ магистратуры</a:t>
            </a:r>
          </a:p>
          <a:p>
            <a:pPr algn="ctr"/>
            <a:r>
              <a:rPr lang="ru-RU" sz="2000" dirty="0">
                <a:solidFill>
                  <a:srgbClr val="0070C0"/>
                </a:solidFill>
                <a:latin typeface="Calibri" pitchFamily="34" charset="0"/>
                <a:cs typeface="Times New Roman" pitchFamily="18" charset="0"/>
              </a:rPr>
              <a:t>(постоянное повышение квалификации)</a:t>
            </a:r>
            <a:endParaRPr lang="ru-RU" sz="3200" b="1" dirty="0">
              <a:solidFill>
                <a:srgbClr val="0070C0"/>
              </a:solidFill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822969" y="1431144"/>
            <a:ext cx="7200000" cy="1754326"/>
          </a:xfrm>
          <a:prstGeom prst="rect">
            <a:avLst/>
          </a:prstGeom>
          <a:ln w="25400">
            <a:solidFill>
              <a:srgbClr val="0070C0"/>
            </a:solidFill>
          </a:ln>
        </p:spPr>
        <p:txBody>
          <a:bodyPr wrap="square" anchor="ctr">
            <a:spAutoFit/>
          </a:bodyPr>
          <a:lstStyle/>
          <a:p>
            <a:pPr algn="ctr"/>
            <a:r>
              <a:rPr lang="ru-RU" sz="2400" dirty="0">
                <a:solidFill>
                  <a:srgbClr val="FF0000"/>
                </a:solidFill>
                <a:latin typeface="Calibri" pitchFamily="34" charset="0"/>
                <a:cs typeface="Times New Roman" pitchFamily="18" charset="0"/>
              </a:rPr>
              <a:t>Вход в профессиональное сообщество на этапе обучения</a:t>
            </a:r>
          </a:p>
          <a:p>
            <a:pPr algn="ctr"/>
            <a:r>
              <a:rPr lang="ru-RU" sz="2000" dirty="0">
                <a:solidFill>
                  <a:srgbClr val="0070C0"/>
                </a:solidFill>
                <a:latin typeface="Calibri" pitchFamily="34" charset="0"/>
                <a:cs typeface="Times New Roman" pitchFamily="18" charset="0"/>
              </a:rPr>
              <a:t>(оценочные компании, экспертные организации, консалтинговые компании, юридические компании, адвокатские бюро и др.)</a:t>
            </a:r>
          </a:p>
        </p:txBody>
      </p:sp>
      <p:pic>
        <p:nvPicPr>
          <p:cNvPr id="9" name="Picture 2" descr="ban1">
            <a:extLst>
              <a:ext uri="{FF2B5EF4-FFF2-40B4-BE49-F238E27FC236}">
                <a16:creationId xmlns:a16="http://schemas.microsoft.com/office/drawing/2014/main" id="{AD213BE8-EC52-4BAF-A2DB-4F2E34572B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20" t="2003" r="38425" b="81789"/>
          <a:stretch>
            <a:fillRect/>
          </a:stretch>
        </p:blipFill>
        <p:spPr bwMode="auto">
          <a:xfrm>
            <a:off x="1325563" y="59129"/>
            <a:ext cx="1310972" cy="699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971965D5-49D6-436C-8142-10DFE050E3DF}"/>
              </a:ext>
            </a:extLst>
          </p:cNvPr>
          <p:cNvSpPr/>
          <p:nvPr/>
        </p:nvSpPr>
        <p:spPr>
          <a:xfrm>
            <a:off x="822969" y="5171452"/>
            <a:ext cx="7200000" cy="1200329"/>
          </a:xfrm>
          <a:prstGeom prst="rect">
            <a:avLst/>
          </a:prstGeom>
          <a:ln w="25400">
            <a:solidFill>
              <a:srgbClr val="0070C0"/>
            </a:solidFill>
          </a:ln>
        </p:spPr>
        <p:txBody>
          <a:bodyPr wrap="square" anchor="ctr">
            <a:spAutoFit/>
          </a:bodyPr>
          <a:lstStyle/>
          <a:p>
            <a:pPr algn="ctr"/>
            <a:r>
              <a:rPr lang="ru-RU" sz="2400" dirty="0">
                <a:solidFill>
                  <a:srgbClr val="FF0000"/>
                </a:solidFill>
                <a:latin typeface="Calibri" pitchFamily="34" charset="0"/>
                <a:cs typeface="Times New Roman" pitchFamily="18" charset="0"/>
              </a:rPr>
              <a:t>После окончания обучения продолжение профессионального общения, обмен практиками / заказами, выполнение совместных проектов</a:t>
            </a:r>
            <a:endParaRPr lang="ru-RU" sz="2000" dirty="0">
              <a:solidFill>
                <a:srgbClr val="0070C0"/>
              </a:solidFill>
              <a:latin typeface="Calibri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901334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Заголовок 1"/>
          <p:cNvSpPr txBox="1">
            <a:spLocks/>
          </p:cNvSpPr>
          <p:nvPr/>
        </p:nvSpPr>
        <p:spPr>
          <a:xfrm>
            <a:off x="92013" y="1124744"/>
            <a:ext cx="8892480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>
                <a:solidFill>
                  <a:srgbClr val="FF0000"/>
                </a:solidFill>
              </a:rPr>
              <a:t>Стоимость обучения</a:t>
            </a:r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2"/>
          </p:nvPr>
        </p:nvSpPr>
        <p:spPr>
          <a:xfrm>
            <a:off x="7020272" y="6520259"/>
            <a:ext cx="2133600" cy="365125"/>
          </a:xfrm>
        </p:spPr>
        <p:txBody>
          <a:bodyPr/>
          <a:lstStyle/>
          <a:p>
            <a:fld id="{C61F9E7C-A18F-43DD-9BA5-13E1C2F5D5C7}" type="slidenum">
              <a:rPr lang="ru-RU" smtClean="0"/>
              <a:pPr/>
              <a:t>37</a:t>
            </a:fld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217773" y="2276872"/>
            <a:ext cx="4786275" cy="1800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rgbClr val="0070C0"/>
                </a:solidFill>
                <a:latin typeface="Calibri" pitchFamily="34" charset="0"/>
                <a:cs typeface="Times New Roman" pitchFamily="18" charset="0"/>
              </a:rPr>
              <a:t>МП «Экспертиза отчетов об оценке»</a:t>
            </a:r>
          </a:p>
          <a:p>
            <a:pPr algn="ctr"/>
            <a:r>
              <a:rPr lang="ru-RU" sz="2800" dirty="0">
                <a:solidFill>
                  <a:srgbClr val="0070C0"/>
                </a:solidFill>
                <a:latin typeface="Calibri" pitchFamily="34" charset="0"/>
                <a:cs typeface="Times New Roman" pitchFamily="18" charset="0"/>
              </a:rPr>
              <a:t>МП «Судебная финансово-экономическая экспертиза»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140C3625-FEE5-4C29-881C-B29792D5FC36}"/>
              </a:ext>
            </a:extLst>
          </p:cNvPr>
          <p:cNvSpPr/>
          <p:nvPr/>
        </p:nvSpPr>
        <p:spPr>
          <a:xfrm>
            <a:off x="5161806" y="2636912"/>
            <a:ext cx="3764421" cy="12241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rgbClr val="0070C0"/>
                </a:solidFill>
                <a:latin typeface="Calibri" pitchFamily="34" charset="0"/>
                <a:cs typeface="Times New Roman" pitchFamily="18" charset="0"/>
              </a:rPr>
              <a:t>80 000 руб. за семестр</a:t>
            </a:r>
          </a:p>
          <a:p>
            <a:pPr algn="ctr"/>
            <a:r>
              <a:rPr lang="ru-RU" sz="2800" dirty="0">
                <a:solidFill>
                  <a:srgbClr val="0070C0"/>
                </a:solidFill>
                <a:latin typeface="Calibri" pitchFamily="34" charset="0"/>
                <a:cs typeface="Times New Roman" pitchFamily="18" charset="0"/>
              </a:rPr>
              <a:t>160 000 руб. в год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513F6761-41F3-4002-BEEB-97A50966B0B5}"/>
              </a:ext>
            </a:extLst>
          </p:cNvPr>
          <p:cNvSpPr/>
          <p:nvPr/>
        </p:nvSpPr>
        <p:spPr>
          <a:xfrm>
            <a:off x="229770" y="4437112"/>
            <a:ext cx="4786275" cy="1800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rgbClr val="0070C0"/>
                </a:solidFill>
                <a:latin typeface="Calibri" pitchFamily="34" charset="0"/>
                <a:cs typeface="Times New Roman" pitchFamily="18" charset="0"/>
              </a:rPr>
              <a:t>МП «Корпоративные стратегии на фондовом рынке»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7B008133-C8C5-4FBA-A831-70E315D5E229}"/>
              </a:ext>
            </a:extLst>
          </p:cNvPr>
          <p:cNvSpPr/>
          <p:nvPr/>
        </p:nvSpPr>
        <p:spPr>
          <a:xfrm>
            <a:off x="5220072" y="4582859"/>
            <a:ext cx="3764421" cy="12241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rgbClr val="0070C0"/>
                </a:solidFill>
                <a:latin typeface="Calibri" pitchFamily="34" charset="0"/>
                <a:cs typeface="Times New Roman" pitchFamily="18" charset="0"/>
              </a:rPr>
              <a:t>100 000 руб. за семестр</a:t>
            </a:r>
          </a:p>
          <a:p>
            <a:pPr algn="ctr"/>
            <a:r>
              <a:rPr lang="ru-RU" sz="2800" dirty="0">
                <a:solidFill>
                  <a:srgbClr val="0070C0"/>
                </a:solidFill>
                <a:latin typeface="Calibri" pitchFamily="34" charset="0"/>
                <a:cs typeface="Times New Roman" pitchFamily="18" charset="0"/>
              </a:rPr>
              <a:t>200 000 руб. в год</a:t>
            </a:r>
          </a:p>
        </p:txBody>
      </p:sp>
    </p:spTree>
    <p:extLst>
      <p:ext uri="{BB962C8B-B14F-4D97-AF65-F5344CB8AC3E}">
        <p14:creationId xmlns:p14="http://schemas.microsoft.com/office/powerpoint/2010/main" val="3215205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Заголовок 1"/>
          <p:cNvSpPr txBox="1">
            <a:spLocks/>
          </p:cNvSpPr>
          <p:nvPr/>
        </p:nvSpPr>
        <p:spPr>
          <a:xfrm>
            <a:off x="92013" y="1124744"/>
            <a:ext cx="8892480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>
                <a:solidFill>
                  <a:srgbClr val="FF0000"/>
                </a:solidFill>
              </a:rPr>
              <a:t>Форма занятий</a:t>
            </a:r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2"/>
          </p:nvPr>
        </p:nvSpPr>
        <p:spPr>
          <a:xfrm>
            <a:off x="7020272" y="6520259"/>
            <a:ext cx="2133600" cy="365125"/>
          </a:xfrm>
        </p:spPr>
        <p:txBody>
          <a:bodyPr/>
          <a:lstStyle/>
          <a:p>
            <a:fld id="{C61F9E7C-A18F-43DD-9BA5-13E1C2F5D5C7}" type="slidenum">
              <a:rPr lang="ru-RU" smtClean="0"/>
              <a:pPr/>
              <a:t>38</a:t>
            </a:fld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217773" y="2276872"/>
            <a:ext cx="8708454" cy="29523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0070C0"/>
                </a:solidFill>
                <a:latin typeface="Calibri" pitchFamily="34" charset="0"/>
                <a:cs typeface="Times New Roman" pitchFamily="18" charset="0"/>
              </a:rPr>
              <a:t>Дистанционное обучение – вебинары</a:t>
            </a:r>
          </a:p>
          <a:p>
            <a:pPr algn="ctr"/>
            <a:endParaRPr lang="ru-RU" sz="2800" b="1" dirty="0">
              <a:solidFill>
                <a:srgbClr val="0070C0"/>
              </a:solidFill>
              <a:latin typeface="Calibri" pitchFamily="34" charset="0"/>
              <a:cs typeface="Times New Roman" pitchFamily="18" charset="0"/>
            </a:endParaRPr>
          </a:p>
          <a:p>
            <a:pPr algn="ctr"/>
            <a:r>
              <a:rPr lang="en-US" sz="2800" dirty="0" err="1">
                <a:solidFill>
                  <a:srgbClr val="0070C0"/>
                </a:solidFill>
                <a:latin typeface="Calibri" pitchFamily="34" charset="0"/>
                <a:cs typeface="Times New Roman" pitchFamily="18" charset="0"/>
              </a:rPr>
              <a:t>Mirapolis</a:t>
            </a:r>
            <a:endParaRPr lang="en-US" sz="2800" dirty="0">
              <a:solidFill>
                <a:srgbClr val="0070C0"/>
              </a:solidFill>
              <a:latin typeface="Calibri" pitchFamily="34" charset="0"/>
              <a:cs typeface="Times New Roman" pitchFamily="18" charset="0"/>
            </a:endParaRPr>
          </a:p>
          <a:p>
            <a:pPr algn="ctr"/>
            <a:r>
              <a:rPr lang="en-US" sz="2800" dirty="0">
                <a:solidFill>
                  <a:srgbClr val="0070C0"/>
                </a:solidFill>
                <a:latin typeface="Calibri" pitchFamily="34" charset="0"/>
                <a:cs typeface="Times New Roman" pitchFamily="18" charset="0"/>
              </a:rPr>
              <a:t>ZOOM</a:t>
            </a:r>
          </a:p>
          <a:p>
            <a:pPr algn="ctr"/>
            <a:r>
              <a:rPr lang="en-US" sz="2800" dirty="0">
                <a:solidFill>
                  <a:srgbClr val="0070C0"/>
                </a:solidFill>
                <a:latin typeface="Calibri" pitchFamily="34" charset="0"/>
                <a:cs typeface="Times New Roman" pitchFamily="18" charset="0"/>
              </a:rPr>
              <a:t>Webinar.ru</a:t>
            </a:r>
            <a:r>
              <a:rPr lang="ru-RU" sz="2800" dirty="0">
                <a:solidFill>
                  <a:srgbClr val="0070C0"/>
                </a:solidFill>
                <a:latin typeface="Calibri" pitchFamily="34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23879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Заголовок 1"/>
          <p:cNvSpPr txBox="1">
            <a:spLocks/>
          </p:cNvSpPr>
          <p:nvPr/>
        </p:nvSpPr>
        <p:spPr>
          <a:xfrm>
            <a:off x="0" y="44624"/>
            <a:ext cx="8892480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>
                <a:solidFill>
                  <a:srgbClr val="FF0000"/>
                </a:solidFill>
              </a:rPr>
              <a:t>Форма занятий</a:t>
            </a:r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2"/>
          </p:nvPr>
        </p:nvSpPr>
        <p:spPr>
          <a:xfrm>
            <a:off x="7020272" y="6520259"/>
            <a:ext cx="2133600" cy="365125"/>
          </a:xfrm>
        </p:spPr>
        <p:txBody>
          <a:bodyPr/>
          <a:lstStyle/>
          <a:p>
            <a:fld id="{C61F9E7C-A18F-43DD-9BA5-13E1C2F5D5C7}" type="slidenum">
              <a:rPr lang="ru-RU" smtClean="0"/>
              <a:pPr/>
              <a:t>39</a:t>
            </a:fld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53771" y="764704"/>
            <a:ext cx="8708454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0070C0"/>
                </a:solidFill>
                <a:latin typeface="Calibri" pitchFamily="34" charset="0"/>
                <a:cs typeface="Times New Roman" pitchFamily="18" charset="0"/>
              </a:rPr>
              <a:t>Дистанционное обучение - вебинары 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2" r="2792" b="4404"/>
          <a:stretch/>
        </p:blipFill>
        <p:spPr bwMode="auto">
          <a:xfrm>
            <a:off x="134322" y="1591294"/>
            <a:ext cx="8758158" cy="4738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2359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046912" y="6525344"/>
            <a:ext cx="2133600" cy="365125"/>
          </a:xfrm>
        </p:spPr>
        <p:txBody>
          <a:bodyPr/>
          <a:lstStyle/>
          <a:p>
            <a:fld id="{C61F9E7C-A18F-43DD-9BA5-13E1C2F5D5C7}" type="slidenum">
              <a:rPr lang="ru-RU" smtClean="0"/>
              <a:t>4</a:t>
            </a:fld>
            <a:endParaRPr lang="ru-RU" dirty="0"/>
          </a:p>
        </p:txBody>
      </p:sp>
      <p:sp>
        <p:nvSpPr>
          <p:cNvPr id="10" name="Заголовок 1"/>
          <p:cNvSpPr txBox="1">
            <a:spLocks/>
          </p:cNvSpPr>
          <p:nvPr/>
        </p:nvSpPr>
        <p:spPr bwMode="auto">
          <a:xfrm>
            <a:off x="215516" y="404664"/>
            <a:ext cx="8712968" cy="5832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ru-RU" sz="3600" b="1" dirty="0">
              <a:solidFill>
                <a:srgbClr val="0070C0"/>
              </a:solidFill>
            </a:endParaRPr>
          </a:p>
          <a:p>
            <a:pPr algn="ctr"/>
            <a:endParaRPr lang="ru-RU" sz="3600" b="1" dirty="0">
              <a:solidFill>
                <a:srgbClr val="0070C0"/>
              </a:solidFill>
            </a:endParaRPr>
          </a:p>
          <a:p>
            <a:pPr algn="ctr"/>
            <a:r>
              <a:rPr lang="ru-RU" sz="3600" b="1" dirty="0">
                <a:solidFill>
                  <a:srgbClr val="0070C0"/>
                </a:solidFill>
              </a:rPr>
              <a:t>Сетевая форма обучения </a:t>
            </a:r>
          </a:p>
          <a:p>
            <a:pPr algn="ctr"/>
            <a:endParaRPr lang="ru-RU" sz="3600" b="1" dirty="0">
              <a:solidFill>
                <a:srgbClr val="0070C0"/>
              </a:solidFill>
            </a:endParaRPr>
          </a:p>
          <a:p>
            <a:pPr algn="ctr"/>
            <a:r>
              <a:rPr lang="ru-RU" sz="3200" b="1" dirty="0">
                <a:solidFill>
                  <a:srgbClr val="FF0000"/>
                </a:solidFill>
              </a:rPr>
              <a:t>ФГБОУ ВО РЭУ им. Г.В. Плеханова  </a:t>
            </a:r>
          </a:p>
          <a:p>
            <a:pPr algn="ctr"/>
            <a:endParaRPr lang="ru-RU" sz="3200" b="1" dirty="0">
              <a:solidFill>
                <a:srgbClr val="FF0000"/>
              </a:solidFill>
            </a:endParaRPr>
          </a:p>
          <a:p>
            <a:pPr algn="ctr"/>
            <a:r>
              <a:rPr lang="ru-RU" sz="3200" b="1" dirty="0">
                <a:solidFill>
                  <a:srgbClr val="FF0000"/>
                </a:solidFill>
              </a:rPr>
              <a:t>Ассоциация «Саморегулируемая организация оценщиков «Экспертный совет»</a:t>
            </a:r>
          </a:p>
          <a:p>
            <a:pPr algn="ctr"/>
            <a:endParaRPr lang="ru-RU" sz="3200" b="1" dirty="0">
              <a:solidFill>
                <a:srgbClr val="FF0000"/>
              </a:solidFill>
            </a:endParaRPr>
          </a:p>
          <a:p>
            <a:pPr algn="ctr"/>
            <a:r>
              <a:rPr lang="ru-RU" sz="3200" b="1" dirty="0">
                <a:solidFill>
                  <a:srgbClr val="FF0000"/>
                </a:solidFill>
              </a:rPr>
              <a:t>Союз судебных экспертов </a:t>
            </a:r>
          </a:p>
          <a:p>
            <a:pPr algn="ctr"/>
            <a:r>
              <a:rPr lang="ru-RU" sz="3200" b="1" dirty="0">
                <a:solidFill>
                  <a:srgbClr val="FF0000"/>
                </a:solidFill>
              </a:rPr>
              <a:t>«Экспертный совет»</a:t>
            </a:r>
          </a:p>
          <a:p>
            <a:pPr algn="ctr"/>
            <a:endParaRPr lang="ru-RU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7768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Заголовок 1"/>
          <p:cNvSpPr txBox="1">
            <a:spLocks/>
          </p:cNvSpPr>
          <p:nvPr/>
        </p:nvSpPr>
        <p:spPr>
          <a:xfrm>
            <a:off x="0" y="44624"/>
            <a:ext cx="8892480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>
                <a:solidFill>
                  <a:srgbClr val="FF0000"/>
                </a:solidFill>
              </a:rPr>
              <a:t>Форма занятий</a:t>
            </a:r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2"/>
          </p:nvPr>
        </p:nvSpPr>
        <p:spPr>
          <a:xfrm>
            <a:off x="7020272" y="6520259"/>
            <a:ext cx="2133600" cy="365125"/>
          </a:xfrm>
        </p:spPr>
        <p:txBody>
          <a:bodyPr/>
          <a:lstStyle/>
          <a:p>
            <a:fld id="{C61F9E7C-A18F-43DD-9BA5-13E1C2F5D5C7}" type="slidenum">
              <a:rPr lang="ru-RU" smtClean="0"/>
              <a:pPr/>
              <a:t>40</a:t>
            </a:fld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53771" y="764704"/>
            <a:ext cx="8708454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0070C0"/>
                </a:solidFill>
                <a:latin typeface="Calibri" pitchFamily="34" charset="0"/>
                <a:cs typeface="Times New Roman" pitchFamily="18" charset="0"/>
              </a:rPr>
              <a:t>Дистанционное обучение - вебинары 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64" b="4711"/>
          <a:stretch/>
        </p:blipFill>
        <p:spPr bwMode="auto">
          <a:xfrm>
            <a:off x="93756" y="1556792"/>
            <a:ext cx="8700065" cy="4896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4843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Заголовок 1"/>
          <p:cNvSpPr txBox="1">
            <a:spLocks/>
          </p:cNvSpPr>
          <p:nvPr/>
        </p:nvSpPr>
        <p:spPr>
          <a:xfrm>
            <a:off x="0" y="44624"/>
            <a:ext cx="8892480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>
                <a:solidFill>
                  <a:srgbClr val="FF0000"/>
                </a:solidFill>
              </a:rPr>
              <a:t>Форма занятий</a:t>
            </a:r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2"/>
          </p:nvPr>
        </p:nvSpPr>
        <p:spPr>
          <a:xfrm>
            <a:off x="7020272" y="6520259"/>
            <a:ext cx="2133600" cy="365125"/>
          </a:xfrm>
        </p:spPr>
        <p:txBody>
          <a:bodyPr/>
          <a:lstStyle/>
          <a:p>
            <a:fld id="{C61F9E7C-A18F-43DD-9BA5-13E1C2F5D5C7}" type="slidenum">
              <a:rPr lang="ru-RU" smtClean="0"/>
              <a:pPr/>
              <a:t>41</a:t>
            </a:fld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53771" y="764704"/>
            <a:ext cx="8708454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0070C0"/>
                </a:solidFill>
                <a:latin typeface="Calibri" pitchFamily="34" charset="0"/>
                <a:cs typeface="Times New Roman" pitchFamily="18" charset="0"/>
              </a:rPr>
              <a:t>Дистанционное обучение - вебинары 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F8271BB-B3AE-4D3A-9AC4-ACA61C7FAE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281" y="1415402"/>
            <a:ext cx="8496944" cy="5104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839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Заголовок 1"/>
          <p:cNvSpPr txBox="1">
            <a:spLocks/>
          </p:cNvSpPr>
          <p:nvPr/>
        </p:nvSpPr>
        <p:spPr>
          <a:xfrm>
            <a:off x="0" y="44624"/>
            <a:ext cx="8892480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>
                <a:solidFill>
                  <a:srgbClr val="FF0000"/>
                </a:solidFill>
              </a:rPr>
              <a:t>Форма занятий</a:t>
            </a:r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2"/>
          </p:nvPr>
        </p:nvSpPr>
        <p:spPr>
          <a:xfrm>
            <a:off x="7020272" y="6520259"/>
            <a:ext cx="2133600" cy="365125"/>
          </a:xfrm>
        </p:spPr>
        <p:txBody>
          <a:bodyPr/>
          <a:lstStyle/>
          <a:p>
            <a:fld id="{C61F9E7C-A18F-43DD-9BA5-13E1C2F5D5C7}" type="slidenum">
              <a:rPr lang="ru-RU" smtClean="0"/>
              <a:pPr/>
              <a:t>42</a:t>
            </a:fld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53771" y="764704"/>
            <a:ext cx="8708454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0070C0"/>
                </a:solidFill>
                <a:latin typeface="Calibri" pitchFamily="34" charset="0"/>
                <a:cs typeface="Times New Roman" pitchFamily="18" charset="0"/>
              </a:rPr>
              <a:t>Дистанционное обучение - вебинары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8DF5C7E-463F-4354-BF39-7235AB2C21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801" y="1525726"/>
            <a:ext cx="8388424" cy="4994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850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Заголовок 1"/>
          <p:cNvSpPr txBox="1">
            <a:spLocks/>
          </p:cNvSpPr>
          <p:nvPr/>
        </p:nvSpPr>
        <p:spPr>
          <a:xfrm>
            <a:off x="0" y="44624"/>
            <a:ext cx="8892480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>
                <a:solidFill>
                  <a:srgbClr val="FF0000"/>
                </a:solidFill>
              </a:rPr>
              <a:t>Форма занятий</a:t>
            </a:r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2"/>
          </p:nvPr>
        </p:nvSpPr>
        <p:spPr>
          <a:xfrm>
            <a:off x="7020272" y="6520259"/>
            <a:ext cx="2133600" cy="365125"/>
          </a:xfrm>
        </p:spPr>
        <p:txBody>
          <a:bodyPr/>
          <a:lstStyle/>
          <a:p>
            <a:fld id="{C61F9E7C-A18F-43DD-9BA5-13E1C2F5D5C7}" type="slidenum">
              <a:rPr lang="ru-RU" smtClean="0"/>
              <a:pPr/>
              <a:t>43</a:t>
            </a:fld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53771" y="764704"/>
            <a:ext cx="8708454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0070C0"/>
                </a:solidFill>
                <a:latin typeface="Calibri" pitchFamily="34" charset="0"/>
                <a:cs typeface="Times New Roman" pitchFamily="18" charset="0"/>
              </a:rPr>
              <a:t>Дистанционное обучение - вебинары 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2B32496-03AF-4C7E-9D4B-D7A57E55C1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776" y="1406294"/>
            <a:ext cx="8604448" cy="5113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261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Номер слайда 17"/>
          <p:cNvSpPr>
            <a:spLocks noGrp="1"/>
          </p:cNvSpPr>
          <p:nvPr>
            <p:ph type="sldNum" sz="quarter" idx="12"/>
          </p:nvPr>
        </p:nvSpPr>
        <p:spPr>
          <a:xfrm>
            <a:off x="7020272" y="6520259"/>
            <a:ext cx="2133600" cy="365125"/>
          </a:xfrm>
        </p:spPr>
        <p:txBody>
          <a:bodyPr/>
          <a:lstStyle/>
          <a:p>
            <a:fld id="{C61F9E7C-A18F-43DD-9BA5-13E1C2F5D5C7}" type="slidenum">
              <a:rPr lang="ru-RU" smtClean="0"/>
              <a:pPr/>
              <a:t>44</a:t>
            </a:fld>
            <a:endParaRPr lang="ru-RU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280653" y="9630"/>
            <a:ext cx="8708454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FF0000"/>
                </a:solidFill>
              </a:rPr>
              <a:t>Преподаватели - практики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1" y="692695"/>
            <a:ext cx="4623669" cy="3063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 descr="D:\РАБОТА_17.07.2011\Академия_2008\ПРОГРАММЫ_Калинкина К.Е\ЭКСПЕРТИЗА\ФОТО\Январь 2014\edu_session (45 of 147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48" r="7279" b="9780"/>
          <a:stretch/>
        </p:blipFill>
        <p:spPr bwMode="auto">
          <a:xfrm>
            <a:off x="11211" y="3407903"/>
            <a:ext cx="2850913" cy="3457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9919" y="3407903"/>
            <a:ext cx="5199502" cy="3457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8" descr="E:\7 ноября\4 когда много людей_хор\IMG_9421ES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621361"/>
            <a:ext cx="4788024" cy="3139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E:\7 ноября\2 мы к вам приехали на час\1 куплет\edu_session (7 of 147)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3195184"/>
            <a:ext cx="3419872" cy="36628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56111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Номер слайда 17"/>
          <p:cNvSpPr>
            <a:spLocks noGrp="1"/>
          </p:cNvSpPr>
          <p:nvPr>
            <p:ph type="sldNum" sz="quarter" idx="12"/>
          </p:nvPr>
        </p:nvSpPr>
        <p:spPr>
          <a:xfrm>
            <a:off x="7020272" y="6520259"/>
            <a:ext cx="2133600" cy="365125"/>
          </a:xfrm>
        </p:spPr>
        <p:txBody>
          <a:bodyPr/>
          <a:lstStyle/>
          <a:p>
            <a:fld id="{C61F9E7C-A18F-43DD-9BA5-13E1C2F5D5C7}" type="slidenum">
              <a:rPr lang="ru-RU" smtClean="0"/>
              <a:pPr/>
              <a:t>45</a:t>
            </a:fld>
            <a:endParaRPr lang="ru-RU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10142" y="16559"/>
            <a:ext cx="8708454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FF0000"/>
                </a:solidFill>
              </a:rPr>
              <a:t>Преподаватели - практики</a:t>
            </a:r>
          </a:p>
        </p:txBody>
      </p:sp>
      <p:pic>
        <p:nvPicPr>
          <p:cNvPr id="13318" name="Picture 6" descr="D:\РАБОТА_17.07.2011\Академия_2008\ПРОГРАММЫ_Калинкина К.Е\ЭКСПЕРТИЗА\ФОТО\Анапа 2014\Anapa - сессия (103 of 135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60"/>
          <a:stretch/>
        </p:blipFill>
        <p:spPr bwMode="auto">
          <a:xfrm>
            <a:off x="3160060" y="601308"/>
            <a:ext cx="5983940" cy="3415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1" name="Picture 9" descr="D:\РАБОТА_17.07.2011\Академия_2008\ПРОГРАММЫ_Калинкина К.Е\ЭКСПЕРТИЗА\ФОТО\Анапа 2014\Anapa - сессия (106 of 135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01"/>
          <a:stretch/>
        </p:blipFill>
        <p:spPr bwMode="auto">
          <a:xfrm>
            <a:off x="3312078" y="2636912"/>
            <a:ext cx="2989593" cy="4221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7" name="Picture 5" descr="D:\РАБОТА_17.07.2011\Академия_2008\ПРОГРАММЫ_Калинкина К.Е\ЭКСПЕРТИЗА\ФОТО\Анапа 2014\Anapa - сессия (120 of 135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11" y="601308"/>
            <a:ext cx="3242469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2" name="Picture 10" descr="D:\РАБОТА_17.07.2011\Академия_2008\ПРОГРАММЫ_Калинкина К.Е\ЭКСПЕРТИЗА\ФОТО\Январь 2014\edu_session (25 of 147)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55" t="38579"/>
          <a:stretch/>
        </p:blipFill>
        <p:spPr bwMode="auto">
          <a:xfrm>
            <a:off x="251499" y="3284984"/>
            <a:ext cx="3060579" cy="3573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D:\РАБОТА_17.07.2011\Академия_2008\ПРОГРАММЫ_Калинкина К.Е\ЭКСПЕРТИЗА\ФОТО\Январь 2014\edu_session (46 of 147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1671" y="2701314"/>
            <a:ext cx="2806239" cy="4156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4836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Номер слайда 17"/>
          <p:cNvSpPr>
            <a:spLocks noGrp="1"/>
          </p:cNvSpPr>
          <p:nvPr>
            <p:ph type="sldNum" sz="quarter" idx="12"/>
          </p:nvPr>
        </p:nvSpPr>
        <p:spPr>
          <a:xfrm>
            <a:off x="7020272" y="6520259"/>
            <a:ext cx="2133600" cy="365125"/>
          </a:xfrm>
        </p:spPr>
        <p:txBody>
          <a:bodyPr/>
          <a:lstStyle/>
          <a:p>
            <a:fld id="{C61F9E7C-A18F-43DD-9BA5-13E1C2F5D5C7}" type="slidenum">
              <a:rPr lang="ru-RU" smtClean="0"/>
              <a:pPr/>
              <a:t>46</a:t>
            </a:fld>
            <a:endParaRPr lang="ru-RU" dirty="0"/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0" y="116632"/>
            <a:ext cx="8892480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>
                <a:solidFill>
                  <a:srgbClr val="FF0000"/>
                </a:solidFill>
              </a:rPr>
              <a:t>Активные формы обучения</a:t>
            </a:r>
          </a:p>
        </p:txBody>
      </p:sp>
      <p:pic>
        <p:nvPicPr>
          <p:cNvPr id="16386" name="Picture 2" descr="D:\РАБОТА_17.07.2011\Академия_2008\ПРОГРАММЫ_Калинкина К.Е\ЭКСПЕРТИЗА\ФОТО\Лето 2013\session (5 of 130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712"/>
            <a:ext cx="4876801" cy="3230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D:\РАБОТА_17.07.2011\Академия_2008\ПРОГРАММЫ_Калинкина К.Е\ЭКСПЕРТИЗА\ФОТО\Лето 2013\session (117 of 130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587" y="3396955"/>
            <a:ext cx="5207226" cy="3449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9" name="Picture 5" descr="D:\РАБОТА_17.07.2011\Академия_2008\ПРОГРАММЫ_Калинкина К.Е\ЭКСПЕРТИЗА\ФОТО\Лето 2013\session (18 of 130)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37" r="6267"/>
          <a:stretch/>
        </p:blipFill>
        <p:spPr bwMode="auto">
          <a:xfrm>
            <a:off x="0" y="4067275"/>
            <a:ext cx="4876801" cy="27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D:\РАБОТА_17.07.2011\Академия_2008\ПРОГРАММЫ_Калинкина К.Е\ЭКСПЕРТИЗА\ФОТО\Лето 2013\session (103 of 130)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17"/>
          <a:stretch/>
        </p:blipFill>
        <p:spPr bwMode="auto">
          <a:xfrm>
            <a:off x="3941093" y="836712"/>
            <a:ext cx="5202907" cy="2560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0004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Номер слайда 17"/>
          <p:cNvSpPr>
            <a:spLocks noGrp="1"/>
          </p:cNvSpPr>
          <p:nvPr>
            <p:ph type="sldNum" sz="quarter" idx="12"/>
          </p:nvPr>
        </p:nvSpPr>
        <p:spPr>
          <a:xfrm>
            <a:off x="7020272" y="6520259"/>
            <a:ext cx="2133600" cy="365125"/>
          </a:xfrm>
        </p:spPr>
        <p:txBody>
          <a:bodyPr/>
          <a:lstStyle/>
          <a:p>
            <a:fld id="{C61F9E7C-A18F-43DD-9BA5-13E1C2F5D5C7}" type="slidenum">
              <a:rPr lang="ru-RU" smtClean="0"/>
              <a:pPr/>
              <a:t>47</a:t>
            </a:fld>
            <a:endParaRPr lang="ru-RU" dirty="0"/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0" y="116632"/>
            <a:ext cx="8892480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>
                <a:solidFill>
                  <a:srgbClr val="FF0000"/>
                </a:solidFill>
              </a:rPr>
              <a:t>Активные формы обучения</a:t>
            </a:r>
          </a:p>
        </p:txBody>
      </p:sp>
      <p:pic>
        <p:nvPicPr>
          <p:cNvPr id="6" name="Рисунок 5" descr="E:\7 ноября\4 когда много людей_хор\DSC_0268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579" y="819409"/>
            <a:ext cx="5940425" cy="334137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E:\7 ноября\4 когда много людей_хор\DSC_0274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7" y="3501057"/>
            <a:ext cx="5940425" cy="334137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E:\7 ноября\4 когда много людей_хор\IMG_8414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6027" y="3446978"/>
            <a:ext cx="4973266" cy="3384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E:\7 ноября\4 когда много людей_хор\DSC_0296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9001" y="1132898"/>
            <a:ext cx="3690292" cy="231875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58013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8229600" cy="562074"/>
          </a:xfrm>
        </p:spPr>
        <p:txBody>
          <a:bodyPr/>
          <a:lstStyle/>
          <a:p>
            <a:r>
              <a:rPr lang="ru-RU" b="1" dirty="0">
                <a:solidFill>
                  <a:srgbClr val="FF0000"/>
                </a:solidFill>
              </a:rPr>
              <a:t>Очные сессии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8706"/>
            <a:ext cx="5537010" cy="366827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0256" y="3563355"/>
            <a:ext cx="4953744" cy="328185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75" y="4357173"/>
            <a:ext cx="4854129" cy="247784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4701" y="775600"/>
            <a:ext cx="4140737" cy="2760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822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8229600" cy="562074"/>
          </a:xfrm>
        </p:spPr>
        <p:txBody>
          <a:bodyPr/>
          <a:lstStyle/>
          <a:p>
            <a:r>
              <a:rPr lang="ru-RU" b="1" dirty="0">
                <a:solidFill>
                  <a:srgbClr val="FF0000"/>
                </a:solidFill>
              </a:rPr>
              <a:t>Очные сессии</a:t>
            </a:r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8706"/>
            <a:ext cx="4986622" cy="3316623"/>
          </a:xfr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735" y="3745136"/>
            <a:ext cx="4680265" cy="311286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24"/>
          <a:stretch/>
        </p:blipFill>
        <p:spPr>
          <a:xfrm>
            <a:off x="-8713" y="3861048"/>
            <a:ext cx="5004048" cy="305423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6622" y="969496"/>
            <a:ext cx="4182800" cy="2781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386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046912" y="6525344"/>
            <a:ext cx="2133600" cy="365125"/>
          </a:xfrm>
        </p:spPr>
        <p:txBody>
          <a:bodyPr/>
          <a:lstStyle/>
          <a:p>
            <a:fld id="{C61F9E7C-A18F-43DD-9BA5-13E1C2F5D5C7}" type="slidenum">
              <a:rPr lang="ru-RU" smtClean="0"/>
              <a:t>5</a:t>
            </a:fld>
            <a:endParaRPr lang="ru-RU" dirty="0"/>
          </a:p>
        </p:txBody>
      </p:sp>
      <p:sp>
        <p:nvSpPr>
          <p:cNvPr id="10" name="Заголовок 1"/>
          <p:cNvSpPr txBox="1">
            <a:spLocks/>
          </p:cNvSpPr>
          <p:nvPr/>
        </p:nvSpPr>
        <p:spPr bwMode="auto">
          <a:xfrm>
            <a:off x="420128" y="332656"/>
            <a:ext cx="8712968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3200" b="1" dirty="0">
                <a:solidFill>
                  <a:srgbClr val="FF0000"/>
                </a:solidFill>
              </a:rPr>
              <a:t>Акценты в образовательных программах ЭС</a:t>
            </a:r>
          </a:p>
        </p:txBody>
      </p:sp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600282" y="1561345"/>
            <a:ext cx="7943435" cy="874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3200" b="1" dirty="0">
                <a:solidFill>
                  <a:srgbClr val="0070C0"/>
                </a:solidFill>
                <a:latin typeface="Calibri" pitchFamily="34" charset="0"/>
                <a:cs typeface="Times New Roman" pitchFamily="18" charset="0"/>
              </a:rPr>
              <a:t>Авторские программы</a:t>
            </a:r>
          </a:p>
        </p:txBody>
      </p:sp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215515" y="2966686"/>
            <a:ext cx="8712968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3200" b="1" dirty="0">
                <a:solidFill>
                  <a:srgbClr val="0070C0"/>
                </a:solidFill>
                <a:latin typeface="Calibri" pitchFamily="34" charset="0"/>
                <a:cs typeface="Times New Roman" pitchFamily="18" charset="0"/>
              </a:rPr>
              <a:t>Прикладной характер </a:t>
            </a:r>
            <a:r>
              <a:rPr lang="ru-RU" sz="3200" dirty="0">
                <a:solidFill>
                  <a:srgbClr val="0070C0"/>
                </a:solidFill>
                <a:latin typeface="Calibri" pitchFamily="34" charset="0"/>
                <a:cs typeface="Times New Roman" pitchFamily="18" charset="0"/>
              </a:rPr>
              <a:t>(практикоориентированный подход к обучению)</a:t>
            </a:r>
          </a:p>
        </p:txBody>
      </p:sp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215515" y="4504567"/>
            <a:ext cx="8712968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3200" b="1" dirty="0">
                <a:solidFill>
                  <a:srgbClr val="0070C0"/>
                </a:solidFill>
                <a:latin typeface="Calibri" pitchFamily="34" charset="0"/>
                <a:cs typeface="Times New Roman" pitchFamily="18" charset="0"/>
              </a:rPr>
              <a:t>Преподавательский состав </a:t>
            </a:r>
          </a:p>
          <a:p>
            <a:pPr algn="ctr"/>
            <a:r>
              <a:rPr lang="ru-RU" sz="3200" dirty="0">
                <a:solidFill>
                  <a:srgbClr val="0070C0"/>
                </a:solidFill>
                <a:latin typeface="Calibri" pitchFamily="34" charset="0"/>
                <a:cs typeface="Times New Roman" pitchFamily="18" charset="0"/>
              </a:rPr>
              <a:t>(практики с большим опытом работы)</a:t>
            </a:r>
          </a:p>
        </p:txBody>
      </p:sp>
    </p:spTree>
    <p:extLst>
      <p:ext uri="{BB962C8B-B14F-4D97-AF65-F5344CB8AC3E}">
        <p14:creationId xmlns:p14="http://schemas.microsoft.com/office/powerpoint/2010/main" val="3759722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88"/>
          <a:stretch/>
        </p:blipFill>
        <p:spPr bwMode="auto">
          <a:xfrm>
            <a:off x="0" y="980728"/>
            <a:ext cx="4849776" cy="2708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9776" y="4022164"/>
            <a:ext cx="4267655" cy="283583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65"/>
          <a:stretch/>
        </p:blipFill>
        <p:spPr>
          <a:xfrm>
            <a:off x="4271850" y="980728"/>
            <a:ext cx="4872149" cy="3078048"/>
          </a:xfrm>
          <a:prstGeom prst="rect">
            <a:avLst/>
          </a:prstGeom>
        </p:spPr>
      </p:pic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5241"/>
            <a:ext cx="5034250" cy="3345235"/>
          </a:xfrm>
        </p:spPr>
      </p:pic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8229600" cy="562074"/>
          </a:xfrm>
        </p:spPr>
        <p:txBody>
          <a:bodyPr/>
          <a:lstStyle/>
          <a:p>
            <a:r>
              <a:rPr lang="ru-RU" b="1" dirty="0">
                <a:solidFill>
                  <a:srgbClr val="FF0000"/>
                </a:solidFill>
              </a:rPr>
              <a:t>Очные сессии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64053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Номер слайда 17"/>
          <p:cNvSpPr>
            <a:spLocks noGrp="1"/>
          </p:cNvSpPr>
          <p:nvPr>
            <p:ph type="sldNum" sz="quarter" idx="12"/>
          </p:nvPr>
        </p:nvSpPr>
        <p:spPr>
          <a:xfrm>
            <a:off x="7020272" y="6520259"/>
            <a:ext cx="2133600" cy="365125"/>
          </a:xfrm>
        </p:spPr>
        <p:txBody>
          <a:bodyPr/>
          <a:lstStyle/>
          <a:p>
            <a:fld id="{C61F9E7C-A18F-43DD-9BA5-13E1C2F5D5C7}" type="slidenum">
              <a:rPr lang="ru-RU" smtClean="0"/>
              <a:pPr/>
              <a:t>51</a:t>
            </a:fld>
            <a:endParaRPr lang="ru-RU" dirty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0" y="116632"/>
            <a:ext cx="8892480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>
                <a:solidFill>
                  <a:srgbClr val="FF0000"/>
                </a:solidFill>
              </a:rPr>
              <a:t>Публичная защита</a:t>
            </a:r>
          </a:p>
        </p:txBody>
      </p:sp>
      <p:pic>
        <p:nvPicPr>
          <p:cNvPr id="1026" name="Picture 2" descr="D:\РАБОТА_17.07.2011\Академия_2008\ПРОГРАММЫ_Калинкина К.Е\ЭКСПЕРТИЗА\ФОТО\Защита 30.10\311014 (4 of 76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853536"/>
            <a:ext cx="8765232" cy="5806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8162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Номер слайда 17"/>
          <p:cNvSpPr>
            <a:spLocks noGrp="1"/>
          </p:cNvSpPr>
          <p:nvPr>
            <p:ph type="sldNum" sz="quarter" idx="12"/>
          </p:nvPr>
        </p:nvSpPr>
        <p:spPr>
          <a:xfrm>
            <a:off x="7020272" y="6520259"/>
            <a:ext cx="2133600" cy="365125"/>
          </a:xfrm>
        </p:spPr>
        <p:txBody>
          <a:bodyPr/>
          <a:lstStyle/>
          <a:p>
            <a:fld id="{C61F9E7C-A18F-43DD-9BA5-13E1C2F5D5C7}" type="slidenum">
              <a:rPr lang="ru-RU" smtClean="0"/>
              <a:pPr/>
              <a:t>52</a:t>
            </a:fld>
            <a:endParaRPr lang="ru-RU" dirty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323528" y="61036"/>
            <a:ext cx="5544616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>
                <a:solidFill>
                  <a:srgbClr val="FF0000"/>
                </a:solidFill>
              </a:rPr>
              <a:t>Публичная</a:t>
            </a:r>
            <a:r>
              <a:rPr lang="ru-RU" b="1" dirty="0">
                <a:solidFill>
                  <a:srgbClr val="C00000"/>
                </a:solidFill>
              </a:rPr>
              <a:t> </a:t>
            </a:r>
            <a:r>
              <a:rPr lang="ru-RU" b="1" dirty="0">
                <a:solidFill>
                  <a:srgbClr val="FF0000"/>
                </a:solidFill>
              </a:rPr>
              <a:t>защита</a:t>
            </a:r>
          </a:p>
        </p:txBody>
      </p:sp>
      <p:pic>
        <p:nvPicPr>
          <p:cNvPr id="2051" name="Picture 3" descr="D:\РАБОТА_17.07.2011\Академия_2008\ПРОГРАММЫ_Калинкина К.Е\ЭКСПЕРТИЗА\ФОТО\Защита 30.10\311014 (46 of 76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801" y="1047262"/>
            <a:ext cx="3479469" cy="5233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РАБОТА_17.07.2011\Академия_2008\ПРОГРАММЫ_Калинкина К.Е\ЭКСПЕРТИЗА\ФОТО\Защита 30.10\311014 (37 of 76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9909" y="2661134"/>
            <a:ext cx="5272635" cy="3505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D:\РАБОТА_17.07.2011\Академия_2008\ПРОГРАММЫ_Калинкина К.Е\ЭКСПЕРТИЗА\ФОТО\Защита 17.11.14 - 2 этап\JUL_9762_Dx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16632"/>
            <a:ext cx="3288416" cy="2192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236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Номер слайда 17"/>
          <p:cNvSpPr>
            <a:spLocks noGrp="1"/>
          </p:cNvSpPr>
          <p:nvPr>
            <p:ph type="sldNum" sz="quarter" idx="12"/>
          </p:nvPr>
        </p:nvSpPr>
        <p:spPr>
          <a:xfrm>
            <a:off x="7020272" y="6520259"/>
            <a:ext cx="2133600" cy="365125"/>
          </a:xfrm>
        </p:spPr>
        <p:txBody>
          <a:bodyPr/>
          <a:lstStyle/>
          <a:p>
            <a:fld id="{C61F9E7C-A18F-43DD-9BA5-13E1C2F5D5C7}" type="slidenum">
              <a:rPr lang="ru-RU" smtClean="0"/>
              <a:pPr/>
              <a:t>53</a:t>
            </a:fld>
            <a:endParaRPr lang="ru-RU" dirty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25580" y="185439"/>
            <a:ext cx="8938908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>
                <a:solidFill>
                  <a:srgbClr val="FF0000"/>
                </a:solidFill>
              </a:rPr>
              <a:t>Дружеская атмосфера</a:t>
            </a:r>
          </a:p>
          <a:p>
            <a:r>
              <a:rPr lang="ru-RU" sz="3200" dirty="0">
                <a:solidFill>
                  <a:srgbClr val="FF0000"/>
                </a:solidFill>
              </a:rPr>
              <a:t>В 2014 году в Анапу выехало 100 человек</a:t>
            </a:r>
          </a:p>
        </p:txBody>
      </p:sp>
      <p:pic>
        <p:nvPicPr>
          <p:cNvPr id="4098" name="Picture 2" descr="D:\РАБОТА_17.07.2011\Академия_2008\ПРОГРАММЫ_Калинкина К.Е\ЭКСПЕРТИЗА\ФОТО\Анапа 2014\Anapa - РїСЂРѕС‡РµРµ (116 of 158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976" y="986623"/>
            <a:ext cx="7393649" cy="3148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J:\Спорт\IMG_898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56" r="16981"/>
          <a:stretch/>
        </p:blipFill>
        <p:spPr bwMode="auto">
          <a:xfrm rot="16200000">
            <a:off x="5435672" y="3142494"/>
            <a:ext cx="4930005" cy="2555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J:\Спорт\IMG_871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94"/>
          <a:stretch/>
        </p:blipFill>
        <p:spPr bwMode="auto">
          <a:xfrm>
            <a:off x="2139" y="4325084"/>
            <a:ext cx="4806324" cy="234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D:\РАБОТА_17.07.2011\Академия_2008\ПРОГРАММЫ_Калинкина К.Е\ЭКСПЕРТИЗА\ФОТО\Анапа 2014\Anapa - сессия (96 of 135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8928" y="3760281"/>
            <a:ext cx="4860032" cy="3142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8570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Номер слайда 17"/>
          <p:cNvSpPr>
            <a:spLocks noGrp="1"/>
          </p:cNvSpPr>
          <p:nvPr>
            <p:ph type="sldNum" sz="quarter" idx="12"/>
          </p:nvPr>
        </p:nvSpPr>
        <p:spPr>
          <a:xfrm>
            <a:off x="7020272" y="6520259"/>
            <a:ext cx="2133600" cy="365125"/>
          </a:xfrm>
        </p:spPr>
        <p:txBody>
          <a:bodyPr/>
          <a:lstStyle/>
          <a:p>
            <a:fld id="{C61F9E7C-A18F-43DD-9BA5-13E1C2F5D5C7}" type="slidenum">
              <a:rPr lang="ru-RU" smtClean="0"/>
              <a:pPr/>
              <a:t>54</a:t>
            </a:fld>
            <a:endParaRPr lang="ru-RU" dirty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0" y="116632"/>
            <a:ext cx="8892480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>
                <a:solidFill>
                  <a:srgbClr val="FF0000"/>
                </a:solidFill>
              </a:rPr>
              <a:t>Дружеская атмосфера</a:t>
            </a:r>
          </a:p>
        </p:txBody>
      </p:sp>
      <p:pic>
        <p:nvPicPr>
          <p:cNvPr id="4101" name="Picture 5" descr="J:\Спорт\IMG_871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07" y="3653784"/>
            <a:ext cx="4806324" cy="320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J:\Спорт\IMG_898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014593" y="1898175"/>
            <a:ext cx="5504684" cy="3669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159561" y="1484784"/>
            <a:ext cx="4563616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dirty="0">
                <a:solidFill>
                  <a:srgbClr val="0070C0"/>
                </a:solidFill>
                <a:latin typeface="Calibri" pitchFamily="34" charset="0"/>
                <a:ea typeface="+mn-ea"/>
                <a:cs typeface="Times New Roman" pitchFamily="18" charset="0"/>
              </a:rPr>
              <a:t>СПОРТ</a:t>
            </a:r>
          </a:p>
        </p:txBody>
      </p:sp>
    </p:spTree>
    <p:extLst>
      <p:ext uri="{BB962C8B-B14F-4D97-AF65-F5344CB8AC3E}">
        <p14:creationId xmlns:p14="http://schemas.microsoft.com/office/powerpoint/2010/main" val="1069880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4624"/>
            <a:ext cx="8229600" cy="1143000"/>
          </a:xfrm>
        </p:spPr>
        <p:txBody>
          <a:bodyPr/>
          <a:lstStyle/>
          <a:p>
            <a:r>
              <a:rPr lang="ru-RU" sz="4000" b="1" dirty="0">
                <a:solidFill>
                  <a:srgbClr val="0070C0"/>
                </a:solidFill>
                <a:latin typeface="Calibri" panose="020F0502020204030204" pitchFamily="34" charset="0"/>
              </a:rPr>
              <a:t>Выступления в ГД РФ, ОП РФ и на других площадках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23540"/>
            <a:ext cx="5421365" cy="360520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5752" y="1207226"/>
            <a:ext cx="3696521" cy="246434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/>
          <a:srcRect l="16488" t="681" r="18560" b="-681"/>
          <a:stretch/>
        </p:blipFill>
        <p:spPr>
          <a:xfrm>
            <a:off x="0" y="4248981"/>
            <a:ext cx="2552972" cy="2619083"/>
          </a:xfrm>
          <a:prstGeom prst="rect">
            <a:avLst/>
          </a:prstGeom>
        </p:spPr>
      </p:pic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53" t="-413" r="-56" b="413"/>
          <a:stretch/>
        </p:blipFill>
        <p:spPr>
          <a:xfrm>
            <a:off x="2123728" y="4186912"/>
            <a:ext cx="3513491" cy="2676875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286" y="3102953"/>
            <a:ext cx="3677451" cy="244550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928" y="4181475"/>
            <a:ext cx="4762500" cy="267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877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556792"/>
            <a:ext cx="4572000" cy="304952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5542" y="32649"/>
            <a:ext cx="3868458" cy="257103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42" y="32649"/>
            <a:ext cx="5174837" cy="257099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86" y="3664388"/>
            <a:ext cx="4788024" cy="319361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06" y="2599163"/>
            <a:ext cx="4622766" cy="2714646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7900" y="3785211"/>
            <a:ext cx="4494805" cy="3014977"/>
          </a:xfrm>
        </p:spPr>
      </p:pic>
    </p:spTree>
    <p:extLst>
      <p:ext uri="{BB962C8B-B14F-4D97-AF65-F5344CB8AC3E}">
        <p14:creationId xmlns:p14="http://schemas.microsoft.com/office/powerpoint/2010/main" val="1259639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7" name="Номер слайда 3"/>
          <p:cNvSpPr>
            <a:spLocks noGrp="1"/>
          </p:cNvSpPr>
          <p:nvPr>
            <p:ph type="sldNum" sz="quarter" idx="13"/>
          </p:nvPr>
        </p:nvSpPr>
        <p:spPr bwMode="auto">
          <a:xfrm>
            <a:off x="8616950" y="6604000"/>
            <a:ext cx="527050" cy="2540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6018AA6-8EAD-44F2-962E-029B1C0F1E43}" type="slidenum">
              <a:rPr lang="ru-RU" altLang="ru-RU" sz="1000">
                <a:solidFill>
                  <a:srgbClr val="000000"/>
                </a:solidFill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57</a:t>
            </a:fld>
            <a:endParaRPr lang="ru-RU" altLang="ru-RU" sz="100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5" name="Рисунок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2536" y="1059494"/>
            <a:ext cx="1778676" cy="572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8438" y="34925"/>
            <a:ext cx="941387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Текст 4"/>
          <p:cNvSpPr txBox="1">
            <a:spLocks/>
          </p:cNvSpPr>
          <p:nvPr/>
        </p:nvSpPr>
        <p:spPr bwMode="auto">
          <a:xfrm>
            <a:off x="1911212" y="2317857"/>
            <a:ext cx="7017290" cy="158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000" b="1" dirty="0">
                <a:solidFill>
                  <a:srgbClr val="0070C0"/>
                </a:solidFill>
                <a:latin typeface="Calibri" pitchFamily="34" charset="0"/>
                <a:sym typeface="Arial" charset="0"/>
              </a:rPr>
              <a:t>КАЛИНКИНА Кира Евгеньевна</a:t>
            </a:r>
          </a:p>
          <a:p>
            <a:pPr algn="ctr" eaLnBrk="1" hangingPunct="1"/>
            <a:r>
              <a:rPr lang="ru-RU" sz="2000" dirty="0">
                <a:solidFill>
                  <a:srgbClr val="0070C0"/>
                </a:solidFill>
                <a:latin typeface="Calibri" panose="020F0502020204030204" pitchFamily="34" charset="0"/>
              </a:rPr>
              <a:t>Вице-президент </a:t>
            </a:r>
          </a:p>
          <a:p>
            <a:pPr algn="ctr" eaLnBrk="1" hangingPunct="1"/>
            <a:r>
              <a:rPr lang="ru-RU" sz="2000" dirty="0">
                <a:solidFill>
                  <a:srgbClr val="0070C0"/>
                </a:solidFill>
                <a:latin typeface="Calibri" panose="020F0502020204030204" pitchFamily="34" charset="0"/>
              </a:rPr>
              <a:t>НП «СРОО «Экспертный совет», </a:t>
            </a:r>
            <a:r>
              <a:rPr lang="ru-RU" altLang="ru-RU" sz="2000" dirty="0">
                <a:solidFill>
                  <a:srgbClr val="0070C0"/>
                </a:solidFill>
                <a:latin typeface="Calibri" pitchFamily="34" charset="0"/>
                <a:sym typeface="Arial" charset="0"/>
              </a:rPr>
              <a:t>доцент, к.э.н. </a:t>
            </a:r>
          </a:p>
          <a:p>
            <a:pPr algn="ctr" eaLnBrk="1" hangingPunct="1">
              <a:spcBef>
                <a:spcPts val="600"/>
              </a:spcBef>
            </a:pPr>
            <a:r>
              <a:rPr lang="en-US" altLang="ru-RU" sz="2000" dirty="0">
                <a:solidFill>
                  <a:srgbClr val="0070C0"/>
                </a:solidFill>
                <a:latin typeface="Calibri" pitchFamily="34" charset="0"/>
                <a:sym typeface="Arial" charset="0"/>
                <a:hlinkClick r:id="rId4"/>
              </a:rPr>
              <a:t>kalinkina@expertsovet.com</a:t>
            </a:r>
            <a:r>
              <a:rPr lang="ru-RU" altLang="ru-RU" sz="2000" dirty="0">
                <a:solidFill>
                  <a:srgbClr val="0070C0"/>
                </a:solidFill>
                <a:latin typeface="Calibri" pitchFamily="34" charset="0"/>
                <a:sym typeface="Arial" charset="0"/>
              </a:rPr>
              <a:t>, </a:t>
            </a:r>
            <a:r>
              <a:rPr lang="en-US" altLang="ru-RU" sz="2000" dirty="0">
                <a:solidFill>
                  <a:srgbClr val="0070C0"/>
                </a:solidFill>
                <a:latin typeface="Calibri" pitchFamily="34" charset="0"/>
                <a:sym typeface="Arial" charset="0"/>
              </a:rPr>
              <a:t>8-916-195-38-27</a:t>
            </a:r>
            <a:endParaRPr lang="ru-RU" altLang="ru-RU" sz="2000" dirty="0">
              <a:solidFill>
                <a:srgbClr val="0070C0"/>
              </a:solidFill>
              <a:latin typeface="Calibri" pitchFamily="34" charset="0"/>
              <a:sym typeface="Arial" charset="0"/>
            </a:endParaRPr>
          </a:p>
        </p:txBody>
      </p:sp>
      <p:sp>
        <p:nvSpPr>
          <p:cNvPr id="10" name="Прямоугольник 42"/>
          <p:cNvSpPr>
            <a:spLocks noChangeArrowheads="1"/>
          </p:cNvSpPr>
          <p:nvPr/>
        </p:nvSpPr>
        <p:spPr bwMode="auto">
          <a:xfrm>
            <a:off x="1362971" y="440580"/>
            <a:ext cx="76708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4000" b="1" dirty="0">
                <a:solidFill>
                  <a:srgbClr val="0070C0"/>
                </a:solidFill>
                <a:latin typeface="Calibri" pitchFamily="34" charset="0"/>
                <a:cs typeface="Times New Roman" pitchFamily="18" charset="0"/>
              </a:rPr>
              <a:t>Ответы на вопросы</a:t>
            </a:r>
          </a:p>
          <a:p>
            <a:pPr algn="ctr" eaLnBrk="1" hangingPunct="1"/>
            <a:r>
              <a:rPr lang="ru-RU" altLang="ru-RU" sz="4000" b="1" dirty="0">
                <a:solidFill>
                  <a:srgbClr val="0070C0"/>
                </a:solidFill>
                <a:latin typeface="Calibri" pitchFamily="34" charset="0"/>
                <a:cs typeface="Times New Roman" pitchFamily="18" charset="0"/>
              </a:rPr>
              <a:t>Запись на обучение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373709">
            <a:off x="357484" y="2041510"/>
            <a:ext cx="1642535" cy="1791041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1" name="Текст 4">
            <a:extLst>
              <a:ext uri="{FF2B5EF4-FFF2-40B4-BE49-F238E27FC236}">
                <a16:creationId xmlns:a16="http://schemas.microsoft.com/office/drawing/2014/main" id="{9548728F-5BC3-42CF-BEBA-8DB9F5168836}"/>
              </a:ext>
            </a:extLst>
          </p:cNvPr>
          <p:cNvSpPr txBox="1">
            <a:spLocks/>
          </p:cNvSpPr>
          <p:nvPr/>
        </p:nvSpPr>
        <p:spPr bwMode="auto">
          <a:xfrm>
            <a:off x="1833882" y="4208894"/>
            <a:ext cx="7017290" cy="158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000" b="1" dirty="0">
                <a:solidFill>
                  <a:srgbClr val="0070C0"/>
                </a:solidFill>
                <a:latin typeface="Calibri" pitchFamily="34" charset="0"/>
                <a:sym typeface="Arial" charset="0"/>
              </a:rPr>
              <a:t>ИВЛЕВА Евгения Геннадьевна</a:t>
            </a:r>
            <a:endParaRPr lang="ru-RU" sz="2000" dirty="0">
              <a:solidFill>
                <a:srgbClr val="0070C0"/>
              </a:solidFill>
              <a:latin typeface="Calibri" panose="020F0502020204030204" pitchFamily="34" charset="0"/>
            </a:endParaRPr>
          </a:p>
          <a:p>
            <a:pPr algn="ctr" eaLnBrk="1" hangingPunct="1"/>
            <a:r>
              <a:rPr lang="ru-RU" sz="2000" dirty="0">
                <a:solidFill>
                  <a:srgbClr val="0070C0"/>
                </a:solidFill>
                <a:latin typeface="Calibri" panose="020F0502020204030204" pitchFamily="34" charset="0"/>
              </a:rPr>
              <a:t>Менеджер программ </a:t>
            </a:r>
            <a:r>
              <a:rPr lang="en-US" sz="2000" dirty="0"/>
              <a:t> </a:t>
            </a:r>
            <a:endParaRPr lang="ru-RU" sz="2000" dirty="0"/>
          </a:p>
          <a:p>
            <a:pPr algn="ctr" eaLnBrk="1" hangingPunct="1"/>
            <a:r>
              <a:rPr lang="en-US" sz="2000" dirty="0">
                <a:solidFill>
                  <a:srgbClr val="0070C0"/>
                </a:solidFill>
                <a:latin typeface="Calibri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ivleva@srosovet.ru</a:t>
            </a:r>
            <a:r>
              <a:rPr lang="ru-RU" sz="2000" dirty="0">
                <a:solidFill>
                  <a:srgbClr val="0070C0"/>
                </a:solidFill>
                <a:latin typeface="Calibri" pitchFamily="34" charset="0"/>
              </a:rPr>
              <a:t> </a:t>
            </a:r>
            <a:r>
              <a:rPr lang="en-US" sz="2000" dirty="0"/>
              <a:t>, </a:t>
            </a:r>
            <a:r>
              <a:rPr lang="en-US" sz="2000" dirty="0">
                <a:solidFill>
                  <a:srgbClr val="0070C0"/>
                </a:solidFill>
                <a:latin typeface="Calibri" pitchFamily="34" charset="0"/>
              </a:rPr>
              <a:t>+7 (926) 799-18-55</a:t>
            </a:r>
            <a:endParaRPr lang="ru-RU" altLang="ru-RU" sz="2000" dirty="0">
              <a:solidFill>
                <a:srgbClr val="0070C0"/>
              </a:solidFill>
              <a:latin typeface="Calibri" pitchFamily="34" charset="0"/>
              <a:sym typeface="Arial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C6D08D7-2B5B-4030-8A4F-AD05A55B8B6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828" y="4128801"/>
            <a:ext cx="1930362" cy="193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766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Заголовок 1"/>
          <p:cNvSpPr txBox="1">
            <a:spLocks/>
          </p:cNvSpPr>
          <p:nvPr/>
        </p:nvSpPr>
        <p:spPr>
          <a:xfrm>
            <a:off x="0" y="116632"/>
            <a:ext cx="8892480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rgbClr val="FF0000"/>
                </a:solidFill>
              </a:rPr>
              <a:t>Авторская методика обучения от «Экспертного совета» для магистратуры</a:t>
            </a:r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2"/>
          </p:nvPr>
        </p:nvSpPr>
        <p:spPr>
          <a:xfrm>
            <a:off x="7020272" y="6520259"/>
            <a:ext cx="2133600" cy="365125"/>
          </a:xfrm>
        </p:spPr>
        <p:txBody>
          <a:bodyPr/>
          <a:lstStyle/>
          <a:p>
            <a:fld id="{C61F9E7C-A18F-43DD-9BA5-13E1C2F5D5C7}" type="slidenum">
              <a:rPr lang="ru-RU" smtClean="0"/>
              <a:pPr/>
              <a:t>6</a:t>
            </a:fld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01386" y="1043754"/>
            <a:ext cx="4140000" cy="1440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rgbClr val="0070C0"/>
                </a:solidFill>
                <a:latin typeface="Calibri" pitchFamily="34" charset="0"/>
                <a:cs typeface="Times New Roman" pitchFamily="18" charset="0"/>
              </a:rPr>
              <a:t>Цель программ – дать знания из реальной жизни, отработать практические навыки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644008" y="1043754"/>
            <a:ext cx="4140000" cy="101709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rgbClr val="0070C0"/>
                </a:solidFill>
                <a:latin typeface="Calibri" pitchFamily="34" charset="0"/>
                <a:cs typeface="Times New Roman" pitchFamily="18" charset="0"/>
              </a:rPr>
              <a:t>На очных занятиях – деловые игры, защита проектов, преподаватели-практики+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01386" y="2860456"/>
            <a:ext cx="4140000" cy="165618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rgbClr val="0070C0"/>
                </a:solidFill>
                <a:latin typeface="Calibri" pitchFamily="34" charset="0"/>
                <a:cs typeface="Times New Roman" pitchFamily="18" charset="0"/>
              </a:rPr>
              <a:t>Общепрофессиональные дисциплины учитывают профиль каждой магистратуры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644008" y="2394873"/>
            <a:ext cx="4140000" cy="225826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b="1" dirty="0">
              <a:solidFill>
                <a:srgbClr val="FF0000"/>
              </a:solidFill>
            </a:endParaRPr>
          </a:p>
          <a:p>
            <a:pPr algn="ctr"/>
            <a:r>
              <a:rPr lang="ru-RU" sz="2400" dirty="0">
                <a:solidFill>
                  <a:srgbClr val="0070C0"/>
                </a:solidFill>
                <a:latin typeface="Calibri" pitchFamily="34" charset="0"/>
                <a:cs typeface="Times New Roman" pitchFamily="18" charset="0"/>
              </a:rPr>
              <a:t>Факультативы направлены на развитие искусства публичных выступлений, защиту результата своего труда, безопасности бизнеса, НЛП  др. </a:t>
            </a:r>
          </a:p>
          <a:p>
            <a:pPr algn="ctr"/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01386" y="4941168"/>
            <a:ext cx="4140000" cy="1440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dirty="0">
              <a:solidFill>
                <a:srgbClr val="FF0000"/>
              </a:solidFill>
            </a:endParaRPr>
          </a:p>
          <a:p>
            <a:pPr algn="ctr"/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676863" y="4869159"/>
            <a:ext cx="4140000" cy="1440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b="1" dirty="0">
              <a:solidFill>
                <a:srgbClr val="FF0000"/>
              </a:solidFill>
            </a:endParaRPr>
          </a:p>
          <a:p>
            <a:pPr algn="ctr"/>
            <a:r>
              <a:rPr lang="ru-RU" sz="2400" dirty="0">
                <a:solidFill>
                  <a:srgbClr val="0070C0"/>
                </a:solidFill>
                <a:latin typeface="Calibri" pitchFamily="34" charset="0"/>
                <a:cs typeface="Times New Roman" pitchFamily="18" charset="0"/>
              </a:rPr>
              <a:t>Возможность участия в вебинарах на других программах ЭС  </a:t>
            </a:r>
          </a:p>
          <a:p>
            <a:pPr algn="ctr"/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F039C8BF-6C07-4E77-8F1B-AA2904630175}"/>
              </a:ext>
            </a:extLst>
          </p:cNvPr>
          <p:cNvSpPr/>
          <p:nvPr/>
        </p:nvSpPr>
        <p:spPr>
          <a:xfrm>
            <a:off x="-14614" y="4988995"/>
            <a:ext cx="4572001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dirty="0">
                <a:solidFill>
                  <a:srgbClr val="0070C0"/>
                </a:solidFill>
                <a:latin typeface="Calibri" pitchFamily="34" charset="0"/>
                <a:cs typeface="Times New Roman" pitchFamily="18" charset="0"/>
              </a:rPr>
              <a:t>На каждой дисциплине отрабатываются практические навыки на реальных ситуациях</a:t>
            </a:r>
          </a:p>
        </p:txBody>
      </p:sp>
    </p:spTree>
    <p:extLst>
      <p:ext uri="{BB962C8B-B14F-4D97-AF65-F5344CB8AC3E}">
        <p14:creationId xmlns:p14="http://schemas.microsoft.com/office/powerpoint/2010/main" val="3041588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7" name="Номер слайда 3"/>
          <p:cNvSpPr>
            <a:spLocks noGrp="1"/>
          </p:cNvSpPr>
          <p:nvPr>
            <p:ph type="sldNum" sz="quarter" idx="13"/>
          </p:nvPr>
        </p:nvSpPr>
        <p:spPr bwMode="auto">
          <a:xfrm>
            <a:off x="8616950" y="6604000"/>
            <a:ext cx="527050" cy="2540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6018AA6-8EAD-44F2-962E-029B1C0F1E43}" type="slidenum">
              <a:rPr lang="ru-RU" altLang="ru-RU" sz="1000">
                <a:solidFill>
                  <a:srgbClr val="000000"/>
                </a:solidFill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ru-RU" altLang="ru-RU" sz="100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5" name="Рисунок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74434" y="869145"/>
            <a:ext cx="1312863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42"/>
          <p:cNvSpPr>
            <a:spLocks noChangeArrowheads="1"/>
          </p:cNvSpPr>
          <p:nvPr/>
        </p:nvSpPr>
        <p:spPr bwMode="auto">
          <a:xfrm>
            <a:off x="2982347" y="373710"/>
            <a:ext cx="590797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3200" b="1" dirty="0">
                <a:solidFill>
                  <a:srgbClr val="FF0000"/>
                </a:solidFill>
                <a:latin typeface="Calibri" pitchFamily="34" charset="0"/>
                <a:cs typeface="Times New Roman" pitchFamily="18" charset="0"/>
              </a:rPr>
              <a:t>БОНУСЫ Экспертного Совета</a:t>
            </a:r>
          </a:p>
        </p:txBody>
      </p:sp>
      <p:pic>
        <p:nvPicPr>
          <p:cNvPr id="7" name="Рисунок 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286826"/>
            <a:ext cx="941387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Прямоугольник 23"/>
          <p:cNvSpPr/>
          <p:nvPr/>
        </p:nvSpPr>
        <p:spPr>
          <a:xfrm>
            <a:off x="822969" y="3609074"/>
            <a:ext cx="7200000" cy="1138773"/>
          </a:xfrm>
          <a:prstGeom prst="rect">
            <a:avLst/>
          </a:prstGeom>
          <a:ln w="25400">
            <a:solidFill>
              <a:srgbClr val="0070C0"/>
            </a:solidFill>
          </a:ln>
        </p:spPr>
        <p:txBody>
          <a:bodyPr wrap="square" anchor="ctr">
            <a:spAutoFit/>
          </a:bodyPr>
          <a:lstStyle/>
          <a:p>
            <a:pPr algn="ctr"/>
            <a:r>
              <a:rPr lang="ru-RU" sz="2400" dirty="0">
                <a:solidFill>
                  <a:srgbClr val="FF0000"/>
                </a:solidFill>
                <a:latin typeface="Calibri" pitchFamily="34" charset="0"/>
                <a:cs typeface="Times New Roman" pitchFamily="18" charset="0"/>
              </a:rPr>
              <a:t>Бесплатное участие в последующих вебинарах программ магистратуры</a:t>
            </a:r>
          </a:p>
          <a:p>
            <a:pPr algn="ctr"/>
            <a:r>
              <a:rPr lang="ru-RU" sz="2000" dirty="0">
                <a:solidFill>
                  <a:srgbClr val="0070C0"/>
                </a:solidFill>
                <a:latin typeface="Calibri" pitchFamily="34" charset="0"/>
                <a:cs typeface="Times New Roman" pitchFamily="18" charset="0"/>
              </a:rPr>
              <a:t>(постоянное повышение квалификации)</a:t>
            </a:r>
            <a:endParaRPr lang="ru-RU" sz="3200" b="1" dirty="0">
              <a:solidFill>
                <a:srgbClr val="0070C0"/>
              </a:solidFill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822969" y="1431144"/>
            <a:ext cx="7200000" cy="1754326"/>
          </a:xfrm>
          <a:prstGeom prst="rect">
            <a:avLst/>
          </a:prstGeom>
          <a:ln w="25400">
            <a:solidFill>
              <a:srgbClr val="0070C0"/>
            </a:solidFill>
          </a:ln>
        </p:spPr>
        <p:txBody>
          <a:bodyPr wrap="square" anchor="ctr">
            <a:spAutoFit/>
          </a:bodyPr>
          <a:lstStyle/>
          <a:p>
            <a:pPr algn="ctr"/>
            <a:r>
              <a:rPr lang="ru-RU" sz="2400" dirty="0">
                <a:solidFill>
                  <a:srgbClr val="FF0000"/>
                </a:solidFill>
                <a:latin typeface="Calibri" pitchFamily="34" charset="0"/>
                <a:cs typeface="Times New Roman" pitchFamily="18" charset="0"/>
              </a:rPr>
              <a:t>Вход в профессиональное сообщество на этапе обучения</a:t>
            </a:r>
          </a:p>
          <a:p>
            <a:pPr algn="ctr"/>
            <a:r>
              <a:rPr lang="ru-RU" sz="2000" dirty="0">
                <a:solidFill>
                  <a:srgbClr val="0070C0"/>
                </a:solidFill>
                <a:latin typeface="Calibri" pitchFamily="34" charset="0"/>
                <a:cs typeface="Times New Roman" pitchFamily="18" charset="0"/>
              </a:rPr>
              <a:t>(оценочные компании, экспертные организации, консалтинговые компании, юридические компании, адвокатские бюро и др.)</a:t>
            </a:r>
          </a:p>
        </p:txBody>
      </p:sp>
      <p:pic>
        <p:nvPicPr>
          <p:cNvPr id="9" name="Picture 2" descr="ban1">
            <a:extLst>
              <a:ext uri="{FF2B5EF4-FFF2-40B4-BE49-F238E27FC236}">
                <a16:creationId xmlns:a16="http://schemas.microsoft.com/office/drawing/2014/main" id="{AD213BE8-EC52-4BAF-A2DB-4F2E34572B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20" t="2003" r="38425" b="81789"/>
          <a:stretch>
            <a:fillRect/>
          </a:stretch>
        </p:blipFill>
        <p:spPr bwMode="auto">
          <a:xfrm>
            <a:off x="1325563" y="59129"/>
            <a:ext cx="1310972" cy="699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971965D5-49D6-436C-8142-10DFE050E3DF}"/>
              </a:ext>
            </a:extLst>
          </p:cNvPr>
          <p:cNvSpPr/>
          <p:nvPr/>
        </p:nvSpPr>
        <p:spPr>
          <a:xfrm>
            <a:off x="822969" y="5171452"/>
            <a:ext cx="7200000" cy="1200329"/>
          </a:xfrm>
          <a:prstGeom prst="rect">
            <a:avLst/>
          </a:prstGeom>
          <a:ln w="25400">
            <a:solidFill>
              <a:srgbClr val="0070C0"/>
            </a:solidFill>
          </a:ln>
        </p:spPr>
        <p:txBody>
          <a:bodyPr wrap="square" anchor="ctr">
            <a:spAutoFit/>
          </a:bodyPr>
          <a:lstStyle/>
          <a:p>
            <a:pPr algn="ctr"/>
            <a:r>
              <a:rPr lang="ru-RU" sz="2400" dirty="0">
                <a:solidFill>
                  <a:srgbClr val="FF0000"/>
                </a:solidFill>
                <a:latin typeface="Calibri" pitchFamily="34" charset="0"/>
                <a:cs typeface="Times New Roman" pitchFamily="18" charset="0"/>
              </a:rPr>
              <a:t>После окончания обучения продолжение профессионального общения, обмен практиками / заказами, выполнение совместных проектов</a:t>
            </a:r>
            <a:endParaRPr lang="ru-RU" sz="2000" dirty="0">
              <a:solidFill>
                <a:srgbClr val="0070C0"/>
              </a:solidFill>
              <a:latin typeface="Calibri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34600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64198"/>
            <a:ext cx="9144000" cy="644522"/>
          </a:xfrm>
        </p:spPr>
        <p:txBody>
          <a:bodyPr/>
          <a:lstStyle/>
          <a:p>
            <a:pPr eaLnBrk="1" hangingPunct="1"/>
            <a:r>
              <a:rPr lang="ru-RU" sz="4000" dirty="0">
                <a:solidFill>
                  <a:srgbClr val="0070C0"/>
                </a:solidFill>
                <a:latin typeface="Calibri" panose="020F0502020204030204" pitchFamily="34" charset="0"/>
              </a:rPr>
              <a:t>Программы – инструмент продвижения интересов РЭУ</a:t>
            </a:r>
            <a:endParaRPr lang="ru-RU" sz="2400" dirty="0">
              <a:solidFill>
                <a:srgbClr val="0070C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8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748464" y="6597352"/>
            <a:ext cx="395536" cy="288032"/>
          </a:xfrm>
        </p:spPr>
        <p:txBody>
          <a:bodyPr/>
          <a:lstStyle/>
          <a:p>
            <a:pPr>
              <a:defRPr/>
            </a:pPr>
            <a:fld id="{DF9C18E8-D67C-493D-97D2-B4CA21C16307}" type="slidenum">
              <a:rPr lang="ru-RU" sz="1200" smtClean="0">
                <a:latin typeface="Calibri" panose="020F0502020204030204" pitchFamily="34" charset="0"/>
              </a:rPr>
              <a:pPr>
                <a:defRPr/>
              </a:pPr>
              <a:t>8</a:t>
            </a:fld>
            <a:endParaRPr lang="ru-RU" sz="1200" dirty="0">
              <a:latin typeface="Calibri" panose="020F050202020403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5BD1913-6A5B-4B21-ADC1-F6B064629286}"/>
              </a:ext>
            </a:extLst>
          </p:cNvPr>
          <p:cNvSpPr txBox="1"/>
          <p:nvPr/>
        </p:nvSpPr>
        <p:spPr>
          <a:xfrm>
            <a:off x="287524" y="6239053"/>
            <a:ext cx="8568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FF0000"/>
                </a:solidFill>
                <a:latin typeface="Calibri" panose="020F0502020204030204" pitchFamily="34" charset="0"/>
              </a:rPr>
              <a:t>Преподаватели и слушатели программы принимают активное участие</a:t>
            </a:r>
            <a:br>
              <a:rPr lang="ru-RU" dirty="0">
                <a:solidFill>
                  <a:srgbClr val="FF0000"/>
                </a:solidFill>
                <a:latin typeface="Calibri" panose="020F0502020204030204" pitchFamily="34" charset="0"/>
              </a:rPr>
            </a:br>
            <a:r>
              <a:rPr lang="ru-RU" dirty="0">
                <a:solidFill>
                  <a:srgbClr val="FF0000"/>
                </a:solidFill>
                <a:latin typeface="Calibri" panose="020F0502020204030204" pitchFamily="34" charset="0"/>
              </a:rPr>
              <a:t>в обсуждение проблематики экспертизы и оценки на различных площадках</a:t>
            </a:r>
          </a:p>
        </p:txBody>
      </p:sp>
      <p:sp>
        <p:nvSpPr>
          <p:cNvPr id="3" name="AutoShape 4" descr="Картинки по запросу РЭУ">
            <a:extLst>
              <a:ext uri="{FF2B5EF4-FFF2-40B4-BE49-F238E27FC236}">
                <a16:creationId xmlns:a16="http://schemas.microsoft.com/office/drawing/2014/main" id="{6F621D53-6FE5-4619-96E9-A0080301148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102" name="Picture 6" descr="Похожее изображение">
            <a:extLst>
              <a:ext uri="{FF2B5EF4-FFF2-40B4-BE49-F238E27FC236}">
                <a16:creationId xmlns:a16="http://schemas.microsoft.com/office/drawing/2014/main" id="{DED8D0DE-C43A-4335-B7E2-5EB1AD846B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3424" y="1673761"/>
            <a:ext cx="2129780" cy="2129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Картинки по запросу госдума логотип">
            <a:extLst>
              <a:ext uri="{FF2B5EF4-FFF2-40B4-BE49-F238E27FC236}">
                <a16:creationId xmlns:a16="http://schemas.microsoft.com/office/drawing/2014/main" id="{82DBE0C7-578F-4B44-9AE4-D4882B0E5A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64" b="16374"/>
          <a:stretch/>
        </p:blipFill>
        <p:spPr bwMode="auto">
          <a:xfrm>
            <a:off x="287524" y="1559194"/>
            <a:ext cx="2649895" cy="1869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Картинки по запросу">
            <a:extLst>
              <a:ext uri="{FF2B5EF4-FFF2-40B4-BE49-F238E27FC236}">
                <a16:creationId xmlns:a16="http://schemas.microsoft.com/office/drawing/2014/main" id="{77A925A3-FDD4-4F18-B829-2AD57150BD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434" y="3923928"/>
            <a:ext cx="1953344" cy="1953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Картинки по запросу общественная палата рф">
            <a:extLst>
              <a:ext uri="{FF2B5EF4-FFF2-40B4-BE49-F238E27FC236}">
                <a16:creationId xmlns:a16="http://schemas.microsoft.com/office/drawing/2014/main" id="{E563DE7A-0F03-408E-8E73-C5475ABFC1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9380" y="1628800"/>
            <a:ext cx="2047186" cy="2378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16" descr="Картинки по запросу минэк">
            <a:extLst>
              <a:ext uri="{FF2B5EF4-FFF2-40B4-BE49-F238E27FC236}">
                <a16:creationId xmlns:a16="http://schemas.microsoft.com/office/drawing/2014/main" id="{B93FA026-1619-4686-A280-A8440B8B1B8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2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116" name="Picture 20" descr="Картинки по запросу минэк">
            <a:extLst>
              <a:ext uri="{FF2B5EF4-FFF2-40B4-BE49-F238E27FC236}">
                <a16:creationId xmlns:a16="http://schemas.microsoft.com/office/drawing/2014/main" id="{F521EB1E-B393-4F9C-9010-4FF83A90D0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5839" y="4270879"/>
            <a:ext cx="2572321" cy="1714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Прямая со стрелкой 14">
            <a:extLst>
              <a:ext uri="{FF2B5EF4-FFF2-40B4-BE49-F238E27FC236}">
                <a16:creationId xmlns:a16="http://schemas.microsoft.com/office/drawing/2014/main" id="{CA833ACA-7DB4-4002-A01C-CEAE59BFF993}"/>
              </a:ext>
            </a:extLst>
          </p:cNvPr>
          <p:cNvCxnSpPr>
            <a:cxnSpLocks/>
          </p:cNvCxnSpPr>
          <p:nvPr/>
        </p:nvCxnSpPr>
        <p:spPr>
          <a:xfrm flipH="1">
            <a:off x="2944682" y="3783824"/>
            <a:ext cx="264982" cy="251158"/>
          </a:xfrm>
          <a:prstGeom prst="straightConnector1">
            <a:avLst/>
          </a:prstGeom>
          <a:ln>
            <a:solidFill>
              <a:srgbClr val="0070C0"/>
            </a:solidFill>
            <a:tailEnd type="arrow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>
            <a:extLst>
              <a:ext uri="{FF2B5EF4-FFF2-40B4-BE49-F238E27FC236}">
                <a16:creationId xmlns:a16="http://schemas.microsoft.com/office/drawing/2014/main" id="{B46CEFCF-E96F-46D8-92BF-FA7284A7BDF8}"/>
              </a:ext>
            </a:extLst>
          </p:cNvPr>
          <p:cNvCxnSpPr>
            <a:cxnSpLocks/>
          </p:cNvCxnSpPr>
          <p:nvPr/>
        </p:nvCxnSpPr>
        <p:spPr>
          <a:xfrm flipH="1">
            <a:off x="2904292" y="2636912"/>
            <a:ext cx="337576" cy="0"/>
          </a:xfrm>
          <a:prstGeom prst="straightConnector1">
            <a:avLst/>
          </a:prstGeom>
          <a:ln>
            <a:solidFill>
              <a:srgbClr val="0070C0"/>
            </a:solidFill>
            <a:tailEnd type="arrow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 стрелкой 36">
            <a:extLst>
              <a:ext uri="{FF2B5EF4-FFF2-40B4-BE49-F238E27FC236}">
                <a16:creationId xmlns:a16="http://schemas.microsoft.com/office/drawing/2014/main" id="{7D35315B-D29A-46D0-A111-41DEBDFE7CA6}"/>
              </a:ext>
            </a:extLst>
          </p:cNvPr>
          <p:cNvCxnSpPr>
            <a:cxnSpLocks/>
          </p:cNvCxnSpPr>
          <p:nvPr/>
        </p:nvCxnSpPr>
        <p:spPr>
          <a:xfrm>
            <a:off x="5893975" y="2636912"/>
            <a:ext cx="383160" cy="0"/>
          </a:xfrm>
          <a:prstGeom prst="straightConnector1">
            <a:avLst/>
          </a:prstGeom>
          <a:ln>
            <a:solidFill>
              <a:srgbClr val="0070C0"/>
            </a:solidFill>
            <a:tailEnd type="arrow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 стрелкой 41">
            <a:extLst>
              <a:ext uri="{FF2B5EF4-FFF2-40B4-BE49-F238E27FC236}">
                <a16:creationId xmlns:a16="http://schemas.microsoft.com/office/drawing/2014/main" id="{790F2A60-AC72-4F29-BB8B-EE53217CD1DD}"/>
              </a:ext>
            </a:extLst>
          </p:cNvPr>
          <p:cNvCxnSpPr>
            <a:cxnSpLocks/>
          </p:cNvCxnSpPr>
          <p:nvPr/>
        </p:nvCxnSpPr>
        <p:spPr>
          <a:xfrm>
            <a:off x="4538314" y="3846096"/>
            <a:ext cx="0" cy="302984"/>
          </a:xfrm>
          <a:prstGeom prst="straightConnector1">
            <a:avLst/>
          </a:prstGeom>
          <a:ln>
            <a:solidFill>
              <a:srgbClr val="0070C0"/>
            </a:solidFill>
            <a:tailEnd type="arrow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449C4FE-E709-4C4C-A731-BC8465E4AD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97122" y="4472866"/>
            <a:ext cx="2200275" cy="1038225"/>
          </a:xfrm>
          <a:prstGeom prst="rect">
            <a:avLst/>
          </a:prstGeom>
        </p:spPr>
      </p:pic>
      <p:cxnSp>
        <p:nvCxnSpPr>
          <p:cNvPr id="17" name="Прямая со стрелкой 16">
            <a:extLst>
              <a:ext uri="{FF2B5EF4-FFF2-40B4-BE49-F238E27FC236}">
                <a16:creationId xmlns:a16="http://schemas.microsoft.com/office/drawing/2014/main" id="{FBD7B5DB-A7DB-450D-89F0-E45D47EDF726}"/>
              </a:ext>
            </a:extLst>
          </p:cNvPr>
          <p:cNvCxnSpPr>
            <a:cxnSpLocks/>
          </p:cNvCxnSpPr>
          <p:nvPr/>
        </p:nvCxnSpPr>
        <p:spPr>
          <a:xfrm>
            <a:off x="5411624" y="3567551"/>
            <a:ext cx="673931" cy="703328"/>
          </a:xfrm>
          <a:prstGeom prst="straightConnector1">
            <a:avLst/>
          </a:prstGeom>
          <a:ln>
            <a:solidFill>
              <a:srgbClr val="0070C0"/>
            </a:solidFill>
            <a:tailEnd type="arrow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3132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7" name="Номер слайда 3"/>
          <p:cNvSpPr>
            <a:spLocks noGrp="1"/>
          </p:cNvSpPr>
          <p:nvPr>
            <p:ph type="sldNum" sz="quarter" idx="13"/>
          </p:nvPr>
        </p:nvSpPr>
        <p:spPr bwMode="auto">
          <a:xfrm>
            <a:off x="8616950" y="6604000"/>
            <a:ext cx="527050" cy="2540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6018AA6-8EAD-44F2-962E-029B1C0F1E43}" type="slidenum">
              <a:rPr lang="ru-RU" altLang="ru-RU" sz="1000">
                <a:solidFill>
                  <a:srgbClr val="000000"/>
                </a:solidFill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endParaRPr lang="ru-RU" altLang="ru-RU" sz="100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5" name="Рисунок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74434" y="869145"/>
            <a:ext cx="1312863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42"/>
          <p:cNvSpPr>
            <a:spLocks noChangeArrowheads="1"/>
          </p:cNvSpPr>
          <p:nvPr/>
        </p:nvSpPr>
        <p:spPr bwMode="auto">
          <a:xfrm>
            <a:off x="1400326" y="516997"/>
            <a:ext cx="76708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3200" b="1" dirty="0">
                <a:solidFill>
                  <a:srgbClr val="FF0000"/>
                </a:solidFill>
                <a:latin typeface="Calibri" pitchFamily="34" charset="0"/>
                <a:cs typeface="Times New Roman" pitchFamily="18" charset="0"/>
              </a:rPr>
              <a:t>Условия обучения</a:t>
            </a:r>
          </a:p>
        </p:txBody>
      </p:sp>
      <p:pic>
        <p:nvPicPr>
          <p:cNvPr id="7" name="Рисунок 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286826"/>
            <a:ext cx="941387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Прямоугольник 23"/>
          <p:cNvSpPr/>
          <p:nvPr/>
        </p:nvSpPr>
        <p:spPr>
          <a:xfrm>
            <a:off x="827584" y="1814243"/>
            <a:ext cx="7200000" cy="954107"/>
          </a:xfrm>
          <a:prstGeom prst="rect">
            <a:avLst/>
          </a:prstGeom>
          <a:ln w="25400">
            <a:solidFill>
              <a:srgbClr val="0070C0"/>
            </a:solidFill>
          </a:ln>
        </p:spPr>
        <p:txBody>
          <a:bodyPr wrap="square" anchor="ctr">
            <a:sp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</a:rPr>
              <a:t>Форма обучения</a:t>
            </a:r>
          </a:p>
          <a:p>
            <a:pPr algn="ctr"/>
            <a:r>
              <a:rPr lang="ru-RU" sz="3200" b="1" dirty="0">
                <a:solidFill>
                  <a:srgbClr val="0070C0"/>
                </a:solidFill>
                <a:latin typeface="Calibri" pitchFamily="34" charset="0"/>
                <a:cs typeface="Times New Roman" pitchFamily="18" charset="0"/>
              </a:rPr>
              <a:t>очно-заочная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821421" y="5157192"/>
            <a:ext cx="7200000" cy="954107"/>
          </a:xfrm>
          <a:prstGeom prst="rect">
            <a:avLst/>
          </a:prstGeom>
          <a:ln w="25400">
            <a:solidFill>
              <a:srgbClr val="0070C0"/>
            </a:solidFill>
          </a:ln>
        </p:spPr>
        <p:txBody>
          <a:bodyPr wrap="square" anchor="ctr">
            <a:sp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</a:rPr>
              <a:t>Период обучения</a:t>
            </a:r>
          </a:p>
          <a:p>
            <a:pPr algn="ctr"/>
            <a:r>
              <a:rPr lang="ru-RU" sz="3200" b="1" dirty="0">
                <a:solidFill>
                  <a:srgbClr val="0070C0"/>
                </a:solidFill>
                <a:latin typeface="Calibri" pitchFamily="34" charset="0"/>
                <a:cs typeface="Times New Roman" pitchFamily="18" charset="0"/>
              </a:rPr>
              <a:t>2 года и 6 месяцев</a:t>
            </a:r>
          </a:p>
        </p:txBody>
      </p:sp>
      <p:pic>
        <p:nvPicPr>
          <p:cNvPr id="9" name="Picture 2" descr="ban1">
            <a:extLst>
              <a:ext uri="{FF2B5EF4-FFF2-40B4-BE49-F238E27FC236}">
                <a16:creationId xmlns:a16="http://schemas.microsoft.com/office/drawing/2014/main" id="{AD213BE8-EC52-4BAF-A2DB-4F2E34572B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20" t="2003" r="38425" b="81789"/>
          <a:stretch>
            <a:fillRect/>
          </a:stretch>
        </p:blipFill>
        <p:spPr bwMode="auto">
          <a:xfrm>
            <a:off x="1325563" y="59129"/>
            <a:ext cx="1310972" cy="699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971965D5-49D6-436C-8142-10DFE050E3DF}"/>
              </a:ext>
            </a:extLst>
          </p:cNvPr>
          <p:cNvSpPr/>
          <p:nvPr/>
        </p:nvSpPr>
        <p:spPr>
          <a:xfrm>
            <a:off x="821421" y="3072974"/>
            <a:ext cx="7200000" cy="1815882"/>
          </a:xfrm>
          <a:prstGeom prst="rect">
            <a:avLst/>
          </a:prstGeom>
          <a:ln w="25400">
            <a:solidFill>
              <a:srgbClr val="0070C0"/>
            </a:solidFill>
          </a:ln>
        </p:spPr>
        <p:txBody>
          <a:bodyPr wrap="square" anchor="ctr">
            <a:sp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</a:rPr>
              <a:t>Формат обучения</a:t>
            </a:r>
          </a:p>
          <a:p>
            <a:pPr algn="ctr"/>
            <a:r>
              <a:rPr lang="ru-RU" sz="3200" b="1" dirty="0">
                <a:solidFill>
                  <a:srgbClr val="0070C0"/>
                </a:solidFill>
                <a:latin typeface="Calibri" pitchFamily="34" charset="0"/>
                <a:cs typeface="Times New Roman" pitchFamily="18" charset="0"/>
              </a:rPr>
              <a:t>Очный и дистанционный </a:t>
            </a:r>
            <a:r>
              <a:rPr lang="ru-RU" sz="2800" dirty="0">
                <a:solidFill>
                  <a:srgbClr val="0070C0"/>
                </a:solidFill>
                <a:latin typeface="Calibri" pitchFamily="34" charset="0"/>
                <a:cs typeface="Times New Roman" pitchFamily="18" charset="0"/>
              </a:rPr>
              <a:t>(видеотрансляция в реальном режиме времени) </a:t>
            </a:r>
          </a:p>
        </p:txBody>
      </p:sp>
    </p:spTree>
    <p:extLst>
      <p:ext uri="{BB962C8B-B14F-4D97-AF65-F5344CB8AC3E}">
        <p14:creationId xmlns:p14="http://schemas.microsoft.com/office/powerpoint/2010/main" val="1923486310"/>
      </p:ext>
    </p:extLst>
  </p:cSld>
  <p:clrMapOvr>
    <a:masterClrMapping/>
  </p:clrMapOvr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18533</TotalTime>
  <Words>2079</Words>
  <Application>Microsoft Office PowerPoint</Application>
  <PresentationFormat>Экран (4:3)</PresentationFormat>
  <Paragraphs>412</Paragraphs>
  <Slides>57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57</vt:i4>
      </vt:variant>
    </vt:vector>
  </HeadingPairs>
  <TitlesOfParts>
    <vt:vector size="62" baseType="lpstr">
      <vt:lpstr>Arial</vt:lpstr>
      <vt:lpstr>Calibri</vt:lpstr>
      <vt:lpstr>Times New Roman</vt:lpstr>
      <vt:lpstr>Wingdings</vt:lpstr>
      <vt:lpstr>Оформление по умолчанию</vt:lpstr>
      <vt:lpstr>Корпоративная магистратура «Экспертного совета»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Программы – инструмент продвижения интересов РЭУ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Программа магистратуры «Экспертиза отчетов об оценке»</vt:lpstr>
      <vt:lpstr>Уникальная реализация проектного метода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Участие  работодателей</vt:lpstr>
      <vt:lpstr>Участие  работодателей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Очные сессии</vt:lpstr>
      <vt:lpstr>Очные сессии</vt:lpstr>
      <vt:lpstr>Очные сессии</vt:lpstr>
      <vt:lpstr>Презентация PowerPoint</vt:lpstr>
      <vt:lpstr>Презентация PowerPoint</vt:lpstr>
      <vt:lpstr>Презентация PowerPoint</vt:lpstr>
      <vt:lpstr>Презентация PowerPoint</vt:lpstr>
      <vt:lpstr>Выступления в ГД РФ, ОП РФ и на других площадках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Оценка недвижимости</dc:title>
  <dc:creator>1</dc:creator>
  <cp:lastModifiedBy>Murat Kurbanov</cp:lastModifiedBy>
  <cp:revision>837</cp:revision>
  <dcterms:created xsi:type="dcterms:W3CDTF">2008-06-01T08:07:10Z</dcterms:created>
  <dcterms:modified xsi:type="dcterms:W3CDTF">2021-08-17T14:40:31Z</dcterms:modified>
</cp:coreProperties>
</file>