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28A6574-0446-4262-BF35-494A3BDFC1BE}">
          <p14:sldIdLst>
            <p14:sldId id="256"/>
            <p14:sldId id="259"/>
            <p14:sldId id="258"/>
            <p14:sldId id="260"/>
            <p14:sldId id="261"/>
            <p14:sldId id="262"/>
            <p14:sldId id="263"/>
            <p14:sldId id="264"/>
            <p14:sldId id="265"/>
            <p14:sldId id="267"/>
          </p14:sldIdLst>
        </p14:section>
        <p14:section name="Раздел без заголовка" id="{11FC9DF4-F15C-4A38-9D90-1F07D4E3766D}">
          <p14:sldIdLst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10/10/2021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A72D7-E087-476E-9EF1-89FF66B21A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Экспресс проверка Отчетов об оценке, рецензирование отчетов и судебных оценочных экспертиз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C7AC74-750A-4228-A3A1-2D39A4B63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Третьякова Галина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1918615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32815-92A8-43E1-B849-E1C99C490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655" y="685800"/>
            <a:ext cx="4004345" cy="1737360"/>
          </a:xfrm>
        </p:spPr>
        <p:txBody>
          <a:bodyPr/>
          <a:lstStyle/>
          <a:p>
            <a:r>
              <a:rPr lang="ru-RU" dirty="0"/>
              <a:t>Рецензирование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795B6-F925-4F7E-87CF-BD92D56AC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85800"/>
            <a:ext cx="7349455" cy="5463330"/>
          </a:xfrm>
        </p:spPr>
        <p:txBody>
          <a:bodyPr/>
          <a:lstStyle/>
          <a:p>
            <a:r>
              <a:rPr lang="ru-RU" dirty="0"/>
              <a:t>Низкое качество судебных экспертиз, отчетов об оценке</a:t>
            </a:r>
          </a:p>
          <a:p>
            <a:r>
              <a:rPr lang="ru-RU" dirty="0"/>
              <a:t>Непрофессионализм </a:t>
            </a:r>
          </a:p>
          <a:p>
            <a:r>
              <a:rPr lang="ru-RU" dirty="0"/>
              <a:t>Недобросовестность</a:t>
            </a:r>
          </a:p>
          <a:p>
            <a:endParaRPr lang="ru-RU" dirty="0"/>
          </a:p>
          <a:p>
            <a:r>
              <a:rPr lang="ru-RU" dirty="0"/>
              <a:t>Искажение результатов стоимости</a:t>
            </a:r>
          </a:p>
          <a:p>
            <a:r>
              <a:rPr lang="ru-RU" dirty="0"/>
              <a:t>Введение в заблуждение пользователей/участников процесса</a:t>
            </a:r>
          </a:p>
          <a:p>
            <a:r>
              <a:rPr lang="ru-RU" dirty="0"/>
              <a:t>Сделка по некорректной стоимости/вынесение судебных решений </a:t>
            </a:r>
          </a:p>
          <a:p>
            <a:endParaRPr lang="ru-RU" dirty="0"/>
          </a:p>
          <a:p>
            <a:r>
              <a:rPr lang="ru-RU" dirty="0"/>
              <a:t>Рецензирование</a:t>
            </a:r>
          </a:p>
          <a:p>
            <a:endParaRPr lang="ru-RU" dirty="0"/>
          </a:p>
          <a:p>
            <a:r>
              <a:rPr lang="ru-RU" dirty="0"/>
              <a:t>Повторная экспертиза (иногда 5 или 10)</a:t>
            </a:r>
          </a:p>
          <a:p>
            <a:endParaRPr lang="ru-RU" dirty="0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02AC82C2-8CA6-4B89-B640-6767BA9CF942}"/>
              </a:ext>
            </a:extLst>
          </p:cNvPr>
          <p:cNvSpPr/>
          <p:nvPr/>
        </p:nvSpPr>
        <p:spPr>
          <a:xfrm>
            <a:off x="1528193" y="1936249"/>
            <a:ext cx="1392573" cy="4278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CFE98359-2935-457F-9DA2-EFB1511EC7FA}"/>
              </a:ext>
            </a:extLst>
          </p:cNvPr>
          <p:cNvSpPr/>
          <p:nvPr/>
        </p:nvSpPr>
        <p:spPr>
          <a:xfrm>
            <a:off x="1461084" y="4170726"/>
            <a:ext cx="1392573" cy="4278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7582EDFD-2364-4573-BCD9-BBF5A634EED4}"/>
              </a:ext>
            </a:extLst>
          </p:cNvPr>
          <p:cNvSpPr/>
          <p:nvPr/>
        </p:nvSpPr>
        <p:spPr>
          <a:xfrm>
            <a:off x="1420535" y="5159928"/>
            <a:ext cx="1392573" cy="4278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6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516BF-67CF-4201-9F9A-34878405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7563" y="685800"/>
            <a:ext cx="3934437" cy="1737360"/>
          </a:xfrm>
        </p:spPr>
        <p:txBody>
          <a:bodyPr/>
          <a:lstStyle/>
          <a:p>
            <a:r>
              <a:rPr lang="ru-RU" dirty="0"/>
              <a:t>Рецензирование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4A31ED-BC07-4435-A71D-BE7D3CBEE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06" y="1291904"/>
            <a:ext cx="7533314" cy="4413951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Суть рецензии: мотивированное объяснение стороны по делу относительно дефектов судебной экспертизы,</a:t>
            </a:r>
          </a:p>
          <a:p>
            <a:pPr algn="just"/>
            <a:r>
              <a:rPr lang="ru-RU" dirty="0"/>
              <a:t>Требования к оформлению заключения относительно дефектов судебной экспертизы законом не установлены (судебная коллегия по экономическим спорам Верховного суда РФ по делу №305-ЭС17-11486),</a:t>
            </a:r>
          </a:p>
          <a:p>
            <a:pPr algn="just"/>
            <a:r>
              <a:rPr lang="ru-RU" dirty="0"/>
              <a:t>Статус «Рецензии» официально не закреплен, отказы в приобщении по причинам: нет подписки об уголовной ответственности, у рецензента отсутствуют статус «судебного эксперта» , либо квалификация не подтверждена, выводы в рецензии не опровергают выводов эксперта и т.д.</a:t>
            </a:r>
          </a:p>
          <a:p>
            <a:pPr marL="0" indent="0" algn="just">
              <a:buNone/>
            </a:pPr>
            <a:r>
              <a:rPr lang="ru-RU" sz="3600" dirty="0"/>
              <a:t>КАК </a:t>
            </a:r>
            <a:r>
              <a:rPr lang="ru-RU" dirty="0"/>
              <a:t>опровергнуть некачественную экспертизу???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20BF60B-D949-4295-BB1D-C77631710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858" y="3247128"/>
            <a:ext cx="3563139" cy="237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64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707CF-13DE-4499-93AB-35137EB5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сТруктура</a:t>
            </a:r>
            <a:r>
              <a:rPr lang="ru-RU" dirty="0"/>
              <a:t> и оформление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69A8A7-7B07-4FA5-91A1-7FC25FD857B7}"/>
              </a:ext>
            </a:extLst>
          </p:cNvPr>
          <p:cNvSpPr/>
          <p:nvPr/>
        </p:nvSpPr>
        <p:spPr>
          <a:xfrm>
            <a:off x="1489811" y="1741960"/>
            <a:ext cx="8877750" cy="46782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Заключение специалиста </a:t>
            </a:r>
          </a:p>
          <a:p>
            <a:pPr algn="ctr"/>
            <a:endParaRPr lang="ru-RU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Вводная часть</a:t>
            </a:r>
          </a:p>
          <a:p>
            <a:pPr algn="ctr"/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Исследовательская часть</a:t>
            </a:r>
          </a:p>
          <a:p>
            <a:pPr algn="ctr"/>
            <a:endParaRPr lang="ru-RU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Выводы </a:t>
            </a:r>
          </a:p>
          <a:p>
            <a:pPr algn="ctr"/>
            <a:endParaRPr lang="ru-RU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ПОДПИСКА ПО СТ. 307 УК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0403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707CF-13DE-4499-93AB-35137EB5E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12" y="512434"/>
            <a:ext cx="4331094" cy="908332"/>
          </a:xfrm>
        </p:spPr>
        <p:txBody>
          <a:bodyPr>
            <a:normAutofit/>
          </a:bodyPr>
          <a:lstStyle/>
          <a:p>
            <a:r>
              <a:rPr lang="ru-RU" sz="4000" dirty="0"/>
              <a:t>Нарушения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69A8A7-7B07-4FA5-91A1-7FC25FD857B7}"/>
              </a:ext>
            </a:extLst>
          </p:cNvPr>
          <p:cNvSpPr/>
          <p:nvPr/>
        </p:nvSpPr>
        <p:spPr>
          <a:xfrm>
            <a:off x="5295331" y="512434"/>
            <a:ext cx="633882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ЧТО НАРУШЕНО? </a:t>
            </a:r>
          </a:p>
          <a:p>
            <a:pPr algn="ctr"/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Требования 73-ФЗ</a:t>
            </a:r>
          </a:p>
          <a:p>
            <a:pPr algn="ctr"/>
            <a:r>
              <a:rPr lang="ru-RU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Требования 135-ФЗ, 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ФСО </a:t>
            </a:r>
          </a:p>
          <a:p>
            <a:pPr algn="ctr"/>
            <a:r>
              <a:rPr lang="ru-RU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Отсылка к пунктам, статьям 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6DD009C-DA51-416B-A7B7-C1FAA5028C22}"/>
              </a:ext>
            </a:extLst>
          </p:cNvPr>
          <p:cNvSpPr txBox="1">
            <a:spLocks/>
          </p:cNvSpPr>
          <p:nvPr/>
        </p:nvSpPr>
        <p:spPr>
          <a:xfrm>
            <a:off x="668196" y="2736502"/>
            <a:ext cx="4331094" cy="799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Последовательность изложения нарушений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E48EAB-5283-4711-BF3A-F478F5BE177A}"/>
              </a:ext>
            </a:extLst>
          </p:cNvPr>
          <p:cNvSpPr/>
          <p:nvPr/>
        </p:nvSpPr>
        <p:spPr>
          <a:xfrm>
            <a:off x="5578679" y="2736502"/>
            <a:ext cx="617104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СУЩЕСТВЕННОСТЬ</a:t>
            </a:r>
          </a:p>
          <a:p>
            <a:pPr algn="ctr"/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Влияние на результат</a:t>
            </a:r>
          </a:p>
          <a:p>
            <a:pPr algn="ctr"/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(сначала самые грубые)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EA6C3BD-210E-43BF-B0CF-7A8AD4E9DB32}"/>
              </a:ext>
            </a:extLst>
          </p:cNvPr>
          <p:cNvSpPr txBox="1">
            <a:spLocks/>
          </p:cNvSpPr>
          <p:nvPr/>
        </p:nvSpPr>
        <p:spPr>
          <a:xfrm>
            <a:off x="799112" y="4351883"/>
            <a:ext cx="4331094" cy="908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Стиль изложения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11D64C-0198-4B97-9370-CF19B9278811}"/>
              </a:ext>
            </a:extLst>
          </p:cNvPr>
          <p:cNvSpPr/>
          <p:nvPr/>
        </p:nvSpPr>
        <p:spPr>
          <a:xfrm>
            <a:off x="5463112" y="4351883"/>
            <a:ext cx="617104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Понятно для лиц, не обладающих специальными познаниями </a:t>
            </a:r>
          </a:p>
          <a:p>
            <a:pPr algn="ctr"/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Просто</a:t>
            </a:r>
          </a:p>
          <a:p>
            <a:pPr algn="ctr"/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Удобно </a:t>
            </a:r>
          </a:p>
          <a:p>
            <a:pPr algn="ctr"/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Логично </a:t>
            </a:r>
          </a:p>
          <a:p>
            <a:pPr algn="ctr"/>
            <a:endParaRPr lang="ru-RU" sz="2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0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AD90A-1D45-483E-BFCE-329490F08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Экспресс проверка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CB3151-0360-4E26-8751-B26DA7E98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Анализ объекта оценки, его ценообразующих характеристик: </a:t>
            </a:r>
          </a:p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Анализируются соответствующие разделы отчета об оценке, в которых приведено описание объекта оценки, и копии первичных документов, приведенных в приложении.</a:t>
            </a:r>
          </a:p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Выявление факторов, влияющих как на повышение, так и на понижение стоимости.</a:t>
            </a:r>
          </a:p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Особое внимание обращается на характеристики объекта оценки, отличающие его от объектов-аналогов.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23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74996-70A0-4FF7-9178-C066296E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58274"/>
          </a:xfrm>
        </p:spPr>
        <p:txBody>
          <a:bodyPr/>
          <a:lstStyle/>
          <a:p>
            <a:r>
              <a:rPr lang="ru-RU" dirty="0"/>
              <a:t>Экспресс проверка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830967-89FC-44B8-AB5A-951B37245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2321" y="2194560"/>
            <a:ext cx="4255456" cy="3551899"/>
          </a:xfrm>
        </p:spPr>
        <p:txBody>
          <a:bodyPr/>
          <a:lstStyle/>
          <a:p>
            <a:r>
              <a:rPr lang="ru-RU" dirty="0"/>
              <a:t>Описание (фотографии, открытые источники)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2D16A4-1EBE-4C3F-861E-0942B93E00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Расчеты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FBE2B6-24F1-4FA7-96BC-A54421847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78" y="2888619"/>
            <a:ext cx="3832091" cy="258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417E94C-93D0-4F3B-BEBD-18EFFEDAF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126" y="2888619"/>
            <a:ext cx="3452696" cy="258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9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74BFE-8BEC-4F94-A4F6-F925AD62A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9349279" cy="1335779"/>
          </a:xfrm>
        </p:spPr>
        <p:txBody>
          <a:bodyPr>
            <a:normAutofit/>
          </a:bodyPr>
          <a:lstStyle/>
          <a:p>
            <a:r>
              <a:rPr lang="ru-RU" sz="4000" dirty="0"/>
              <a:t>Сопоставление с аналогами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AF0B13-8BD8-4BD0-8B37-BA99E2354D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Объект оценки: </a:t>
            </a:r>
          </a:p>
          <a:p>
            <a:r>
              <a:rPr lang="ru-RU" sz="2600" dirty="0"/>
              <a:t>3 этажное здание </a:t>
            </a:r>
          </a:p>
          <a:p>
            <a:r>
              <a:rPr lang="ru-RU" sz="2600" dirty="0"/>
              <a:t>Местоположение: исторический центр</a:t>
            </a:r>
          </a:p>
          <a:p>
            <a:r>
              <a:rPr lang="ru-RU" sz="2600" dirty="0"/>
              <a:t>Год постройки: 1950</a:t>
            </a:r>
          </a:p>
          <a:p>
            <a:r>
              <a:rPr lang="ru-RU" sz="2600" dirty="0"/>
              <a:t>«Советский» евроремонт</a:t>
            </a:r>
          </a:p>
          <a:p>
            <a:r>
              <a:rPr lang="ru-RU" sz="2600" dirty="0"/>
              <a:t>Полезная площадь 50%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192B4D-E7FD-440B-BA25-650032793C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Аналоги: </a:t>
            </a:r>
          </a:p>
          <a:p>
            <a:r>
              <a:rPr lang="ru-RU" sz="2600" dirty="0"/>
              <a:t>1 этаж «стрит-ритейл»</a:t>
            </a:r>
          </a:p>
          <a:p>
            <a:r>
              <a:rPr lang="ru-RU" sz="2600" dirty="0"/>
              <a:t>Местоположение: спальный район</a:t>
            </a:r>
          </a:p>
          <a:p>
            <a:r>
              <a:rPr lang="ru-RU" sz="2600" dirty="0"/>
              <a:t>Год постройки: 2020</a:t>
            </a:r>
          </a:p>
          <a:p>
            <a:r>
              <a:rPr lang="ru-RU" sz="2600" dirty="0"/>
              <a:t>«чистовой ремонт» </a:t>
            </a:r>
          </a:p>
          <a:p>
            <a:r>
              <a:rPr lang="ru-RU" sz="2600" dirty="0"/>
              <a:t>Полезная площадь -80%</a:t>
            </a:r>
          </a:p>
        </p:txBody>
      </p:sp>
    </p:spTree>
    <p:extLst>
      <p:ext uri="{BB962C8B-B14F-4D97-AF65-F5344CB8AC3E}">
        <p14:creationId xmlns:p14="http://schemas.microsoft.com/office/powerpoint/2010/main" val="301314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AD90A-1D45-483E-BFCE-329490F08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Экспресс проверка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CB3151-0360-4E26-8751-B26DA7E98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Анализ удельных показателей итоговой стоимости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Сопоставление удельной стоимости, определенной в отчете об оценке (например, руб./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кв.м</a:t>
            </a: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тыс.руб</a:t>
            </a: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./га), с рыночными данными, которые: доступны пользователю в открытых источниках информации;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приведены в отчете об оценке.</a:t>
            </a:r>
          </a:p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!!! результаты анализа, а также возможность проведения самого анализа напрямую зависят от развитости рынка, к которому относится объект оценки. В основе анализа удельных показателей итоговой стоимости лежит методология сравнительного подхода – возможны существенные затруднения применительно к объектам, оценка которых с применением сравнительного подхода к оценке невозможна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9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E1A49-CF1F-468E-B4B8-1D434FF0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Открытые источники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DFBBB3F-988F-4916-9D90-E5640231F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818" y="1770076"/>
            <a:ext cx="4145486" cy="3405931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D5BD91-CE76-4A11-A710-7CDB4D43C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623" y="2093976"/>
            <a:ext cx="5322207" cy="371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313FB-8D62-4301-B196-5A1DDFA9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915A10-6675-44AD-9F96-666030B2D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8270" y="5636143"/>
            <a:ext cx="9052560" cy="1066800"/>
          </a:xfrm>
        </p:spPr>
        <p:txBody>
          <a:bodyPr/>
          <a:lstStyle/>
          <a:p>
            <a:r>
              <a:rPr lang="ru-RU" dirty="0"/>
              <a:t>ОТКРЫТЫЕ ИСТОЧНИКИ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ACB75B-D7FF-41CF-8E7C-99C814255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128" y="758030"/>
            <a:ext cx="5251509" cy="333256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31946C-2E28-490C-A529-32351A594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007" y="1551998"/>
            <a:ext cx="49575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AD90A-1D45-483E-BFCE-329490F08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Экспресс проверка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CB3151-0360-4E26-8751-B26DA7E98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27124"/>
            <a:ext cx="10058400" cy="43381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Проверка согласования результатов</a:t>
            </a:r>
          </a:p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Какие подходы к оценке (методы) применены и какие веса присвоены их результатам.</a:t>
            </a:r>
          </a:p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Наибольшее внимание следует обратить на расчеты в рамках того подхода к оценке (метода), которому при согласовании присвоен максимальный вес.</a:t>
            </a:r>
          </a:p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При наличии существенного расхождения результатов расчета, полученных по различным подходам к оценке (методам), необходимо понять его причину.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Сравнительный подход– 10 000 руб. вес 0,2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Затратный подход- 20 000 руб.  Вес 0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Доходный подход – 5 000 руб. Вес 0,8</a:t>
            </a:r>
          </a:p>
          <a:p>
            <a:pPr marL="0" indent="0">
              <a:buNone/>
            </a:pP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Итоговая стоимость: 6000 руб.</a:t>
            </a:r>
          </a:p>
        </p:txBody>
      </p:sp>
    </p:spTree>
    <p:extLst>
      <p:ext uri="{BB962C8B-B14F-4D97-AF65-F5344CB8AC3E}">
        <p14:creationId xmlns:p14="http://schemas.microsoft.com/office/powerpoint/2010/main" val="108765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AD90A-1D45-483E-BFCE-329490F08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6853"/>
            <a:ext cx="10058400" cy="1126053"/>
          </a:xfrm>
        </p:spPr>
        <p:txBody>
          <a:bodyPr/>
          <a:lstStyle/>
          <a:p>
            <a:r>
              <a:rPr lang="ru-RU" dirty="0"/>
              <a:t>Экспресс проверка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CB3151-0360-4E26-8751-B26DA7E98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27124"/>
            <a:ext cx="10058400" cy="43381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Проверка ключевых параметров расчета</a:t>
            </a:r>
          </a:p>
          <a:p>
            <a:pPr marL="0" indent="0" algn="l">
              <a:buNone/>
            </a:pP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прежде всего: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НЭИ объекта оценки;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затратный подход (удельная стоимость права на земельный участок; удельные затраты на замещение/воспроизводство; величина прибыли предпринимателя и накопленного износа);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сравнительный подход (корректность выбора объектов-аналогов, выходной и входной диапазоны цен объектов-аналогов; существенные корректировки);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доходный подход (корректность выбора объектов-аналогов, выходной и входной диапазоны арендных ставок за объекты-аналоги; соответствие базы ставки арендной платы за объекты-аналоги и базы, для которой данная величина была применена к объекту оценки; удельная величина операционных расходов; величина ставки дисконтирования и коэффициента капитализации);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обременения (при наличии).</a:t>
            </a:r>
          </a:p>
          <a:p>
            <a:pPr marL="0" indent="0" algn="l">
              <a:buNone/>
            </a:pPr>
            <a:r>
              <a:rPr lang="ru-RU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Глубина проверки определяется доступным временем и уровнем существенности (чувствительностью использованных расчетных моделей к изменению конкретного ценообразующего параметра)</a:t>
            </a:r>
          </a:p>
          <a:p>
            <a:pPr marL="0" indent="0">
              <a:buNone/>
            </a:pP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915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1368</TotalTime>
  <Words>644</Words>
  <Application>Microsoft Office PowerPoint</Application>
  <PresentationFormat>Широкоэкранный</PresentationFormat>
  <Paragraphs>97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Cambria</vt:lpstr>
      <vt:lpstr>Rockwell</vt:lpstr>
      <vt:lpstr>Rockwell Condensed</vt:lpstr>
      <vt:lpstr>Wingdings</vt:lpstr>
      <vt:lpstr>Дерево</vt:lpstr>
      <vt:lpstr>Экспресс проверка Отчетов об оценке, рецензирование отчетов и судебных оценочных экспертиз</vt:lpstr>
      <vt:lpstr>Экспресс проверка</vt:lpstr>
      <vt:lpstr>Экспресс проверка</vt:lpstr>
      <vt:lpstr>Сопоставление с аналогами</vt:lpstr>
      <vt:lpstr>Экспресс проверка</vt:lpstr>
      <vt:lpstr>Открытые источники</vt:lpstr>
      <vt:lpstr>Презентация PowerPoint</vt:lpstr>
      <vt:lpstr>Экспресс проверка</vt:lpstr>
      <vt:lpstr>Экспресс проверка</vt:lpstr>
      <vt:lpstr>Рецензирование</vt:lpstr>
      <vt:lpstr>Рецензирование</vt:lpstr>
      <vt:lpstr>сТруктура и оформление</vt:lpstr>
      <vt:lpstr>Нарушения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Экспресс проверка Отчетов об оценке, рецензирование отчетов и судебных оценочных экспертиз</dc:title>
  <dc:creator>HH</dc:creator>
  <cp:lastModifiedBy>HH</cp:lastModifiedBy>
  <cp:revision>13</cp:revision>
  <dcterms:created xsi:type="dcterms:W3CDTF">2021-10-10T15:16:16Z</dcterms:created>
  <dcterms:modified xsi:type="dcterms:W3CDTF">2021-10-11T14:04:38Z</dcterms:modified>
</cp:coreProperties>
</file>