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28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22"/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30" autoAdjust="0"/>
  </p:normalViewPr>
  <p:slideViewPr>
    <p:cSldViewPr>
      <p:cViewPr varScale="1">
        <p:scale>
          <a:sx n="104" d="100"/>
          <a:sy n="104" d="100"/>
        </p:scale>
        <p:origin x="7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A3225-4439-49F4-8EE0-257B1C99154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A9D76-A616-4B4C-A024-0838B7F57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1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FABA-D603-46B8-94C7-F73A40963B6B}" type="datetimeFigureOut">
              <a:rPr lang="ru-RU" smtClean="0"/>
              <a:t>10.10.2021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C539-D2AA-42BB-9DB2-01C91D0B00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420889"/>
            <a:ext cx="10654208" cy="1470025"/>
          </a:xfrm>
        </p:spPr>
        <p:txBody>
          <a:bodyPr>
            <a:normAutofit/>
          </a:bodyPr>
          <a:lstStyle>
            <a:lvl1pPr algn="ctr">
              <a:defRPr sz="4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Название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88640"/>
            <a:ext cx="3528392" cy="11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5733" y="274638"/>
            <a:ext cx="7488832" cy="634082"/>
          </a:xfrm>
        </p:spPr>
        <p:txBody>
          <a:bodyPr>
            <a:normAutofit/>
          </a:bodyPr>
          <a:lstStyle>
            <a:lvl1pPr algn="r"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5733" y="2060848"/>
            <a:ext cx="7488832" cy="634082"/>
          </a:xfrm>
        </p:spPr>
        <p:txBody>
          <a:bodyPr>
            <a:normAutofit/>
          </a:bodyPr>
          <a:lstStyle>
            <a:lvl1pPr algn="r"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6530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5733" y="2060848"/>
            <a:ext cx="7488832" cy="634082"/>
          </a:xfrm>
        </p:spPr>
        <p:txBody>
          <a:bodyPr>
            <a:normAutofit/>
          </a:bodyPr>
          <a:lstStyle>
            <a:lvl1pPr algn="r"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2109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5733" y="2060848"/>
            <a:ext cx="7488832" cy="634082"/>
          </a:xfrm>
        </p:spPr>
        <p:txBody>
          <a:bodyPr>
            <a:normAutofit/>
          </a:bodyPr>
          <a:lstStyle>
            <a:lvl1pPr algn="r"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5030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AB62-4EEE-43F2-A223-FD26436F8458}" type="datetime1">
              <a:rPr lang="ru-RU" smtClean="0"/>
              <a:t>10.10.2021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0336" y="6444477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spbu.ru</a:t>
            </a:r>
            <a:endParaRPr lang="ru-RU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982970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Столкновение кадастровой стоимости и рыночной в делах, не связанных с оспариванием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FD2A381-81D4-45FF-A4C7-2EDBF1D1D9E7}"/>
              </a:ext>
            </a:extLst>
          </p:cNvPr>
          <p:cNvSpPr txBox="1">
            <a:spLocks/>
          </p:cNvSpPr>
          <p:nvPr/>
        </p:nvSpPr>
        <p:spPr>
          <a:xfrm>
            <a:off x="623392" y="4653136"/>
            <a:ext cx="6408712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Владислав Алексеевич Савиных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к.ю.н</a:t>
            </a: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Доцент Юридического факультета СПбГУ,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Управляющий партнер юридической компании «</a:t>
            </a:r>
            <a:r>
              <a:rPr lang="ru-RU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Аймрайт</a:t>
            </a: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Директор центра развития кадастровой 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7" y="4581128"/>
            <a:ext cx="587218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Владислав Алексеевич Савиных</a:t>
            </a:r>
            <a: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к.ю.н</a:t>
            </a:r>
            <a:r>
              <a:rPr 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Доцент Юридического факультета СПбГУ, </a:t>
            </a:r>
          </a:p>
          <a:p>
            <a:r>
              <a:rPr 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Управляющий партнер юридической компании «</a:t>
            </a:r>
            <a:r>
              <a:rPr 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Аймрайт</a:t>
            </a:r>
            <a:r>
              <a:rPr 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</a:t>
            </a:r>
          </a:p>
          <a:p>
            <a:r>
              <a:rPr 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Директор центра развития кадастровой стоимости</a:t>
            </a:r>
          </a:p>
          <a:p>
            <a:endParaRPr lang="ru-RU" sz="1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v.savinykh@spbu.ru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3491E-91D7-4BCB-8679-BCB36FFCD322}"/>
              </a:ext>
            </a:extLst>
          </p:cNvPr>
          <p:cNvSpPr txBox="1"/>
          <p:nvPr/>
        </p:nvSpPr>
        <p:spPr>
          <a:xfrm>
            <a:off x="2300762" y="1988840"/>
            <a:ext cx="75904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Благодарю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BB553-4856-4117-A6D0-439FCD79C3AC}"/>
              </a:ext>
            </a:extLst>
          </p:cNvPr>
          <p:cNvSpPr txBox="1"/>
          <p:nvPr/>
        </p:nvSpPr>
        <p:spPr>
          <a:xfrm>
            <a:off x="8400256" y="5412124"/>
            <a:ext cx="3704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Кадастровая стоимость «выше» рыночной?</a:t>
            </a:r>
          </a:p>
        </p:txBody>
      </p:sp>
    </p:spTree>
    <p:extLst>
      <p:ext uri="{BB962C8B-B14F-4D97-AF65-F5344CB8AC3E}">
        <p14:creationId xmlns:p14="http://schemas.microsoft.com/office/powerpoint/2010/main" val="143006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Уточнение кадастровой стоимости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13772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Постановление Президиума ВАС РФ от 25.06.2013 N 10761/11 по делу N А11-5098/2010</a:t>
            </a:r>
          </a:p>
          <a:p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«Установление рыночной стоимости… направлено прежде всего на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уточнение результатов массовой оценки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полученной без учета уникальных характеристик конкретного объекта недвижимости».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EA00D-D5CE-450B-A5DC-A99F75A0CF90}"/>
              </a:ext>
            </a:extLst>
          </p:cNvPr>
          <p:cNvSpPr txBox="1"/>
          <p:nvPr/>
        </p:nvSpPr>
        <p:spPr>
          <a:xfrm>
            <a:off x="479376" y="4293096"/>
            <a:ext cx="11377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Конституционного Суда РФ от 03.07.2014 № 1555-О</a:t>
            </a:r>
          </a:p>
          <a:p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Преимущество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же применения рыночной стоимости… состоит, в частности, в том, что ее устанавливают в отношении конкретных земельных участков, а это предполагает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большую точность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сравнению с массовой оценкой».</a:t>
            </a:r>
          </a:p>
        </p:txBody>
      </p:sp>
    </p:spTree>
    <p:extLst>
      <p:ext uri="{BB962C8B-B14F-4D97-AF65-F5344CB8AC3E}">
        <p14:creationId xmlns:p14="http://schemas.microsoft.com/office/powerpoint/2010/main" val="30235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Кадастровая как способ проверки рыночной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13772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Верховного Суда РФ от 05.12.2016 по делу N А41-19310/2014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«Признавая результаты судебной экспертизы достоверными, суд апелляционной инстанции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сослался на какие-либо ошибки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допущенные при проведении кадастровой оценки земельных участков (в том числе, на недостоверность сведений о недвижимости, использованных при кадастровой оценке). Суд не указал, какие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индивидуальные особенности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земельных участков, не учтенные при проведении оценки массовым методом (в ходе государственной кадастровой оценки),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привели к значительному завышению кадастровой стоимости по отношению к рыночной цене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таких обстоятельствах, в настоящее время нельзя признать верным утверждение суда апелляционной инстанции о том, что выводы, изложенные в заключении эксперта, соответствуют действительности».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EA00D-D5CE-450B-A5DC-A99F75A0CF90}"/>
              </a:ext>
            </a:extLst>
          </p:cNvPr>
          <p:cNvSpPr txBox="1"/>
          <p:nvPr/>
        </p:nvSpPr>
        <p:spPr>
          <a:xfrm>
            <a:off x="479376" y="4869160"/>
            <a:ext cx="1137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Судебной коллегии по экономическим спорам Верховного Суда РФ от 22.02.2018 N 306-ЭС17-17171 по делу N А12-44790/2015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аналогичный подход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8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2.1 Основание проявления «</a:t>
            </a:r>
            <a:r>
              <a:rPr lang="ru-RU" dirty="0" err="1"/>
              <a:t>ревизионности</a:t>
            </a:r>
            <a:r>
              <a:rPr lang="ru-RU" dirty="0"/>
              <a:t>« КС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1377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не оспорил КС, значит согласен с ней?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Легитимация КС бездействием собственника по её оспариванию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8333A-BD8A-4366-8DB6-E99C1B044F68}"/>
              </a:ext>
            </a:extLst>
          </p:cNvPr>
          <p:cNvSpPr txBox="1"/>
          <p:nvPr/>
        </p:nvSpPr>
        <p:spPr>
          <a:xfrm>
            <a:off x="191344" y="3789040"/>
            <a:ext cx="11377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Постановление Арбитражного суда Северо-Западного округа от 12.10.2020 по делу N А13-8077/2018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этом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эксперт не обосновал причины превышения в разы рыночной стоимости над кадастровой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не раскрыл уникальные характеристики спорных объектов, которые объективно свидетельствовали о наличии индивидуальных особенностей, столь сильно снижающих их рыночную (и даже кадастровую) стоимость.</a:t>
            </a:r>
          </a:p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учетом вышеизложенного вывод суда апелляционной инстанции о том, что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отчет об оценке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имущества должника,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может быть принят в качестве надлежащего доказательства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следует признать правомерным.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AA594-955B-47E7-8179-42897AD35D44}"/>
              </a:ext>
            </a:extLst>
          </p:cNvPr>
          <p:cNvSpPr txBox="1"/>
          <p:nvPr/>
        </p:nvSpPr>
        <p:spPr>
          <a:xfrm>
            <a:off x="407368" y="2735199"/>
            <a:ext cx="11377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Проблема: не оспорил КС из-за того, что она ниже РС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Отсутствие оснований для легитимации</a:t>
            </a:r>
          </a:p>
        </p:txBody>
      </p:sp>
    </p:spTree>
    <p:extLst>
      <p:ext uri="{BB962C8B-B14F-4D97-AF65-F5344CB8AC3E}">
        <p14:creationId xmlns:p14="http://schemas.microsoft.com/office/powerpoint/2010/main" val="14970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2.1 Основание проявления «</a:t>
            </a:r>
            <a:r>
              <a:rPr lang="ru-RU" dirty="0" err="1"/>
              <a:t>ревизионности</a:t>
            </a:r>
            <a:r>
              <a:rPr lang="ru-RU" dirty="0"/>
              <a:t>» КС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137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Основание «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ревизионности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КС 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задает границы и условия проявления этого качества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15BA6-C664-4EF0-BF4C-F25BC8B88ECE}"/>
              </a:ext>
            </a:extLst>
          </p:cNvPr>
          <p:cNvSpPr txBox="1"/>
          <p:nvPr/>
        </p:nvSpPr>
        <p:spPr>
          <a:xfrm>
            <a:off x="191344" y="3140968"/>
            <a:ext cx="11377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Возможные основания:</a:t>
            </a:r>
          </a:p>
          <a:p>
            <a:pPr algn="just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Легитимация КС бездействием собственника.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КС государством в противовес РС.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КС на основании большого объема рыночной информации, собираемой в ходе массовой оценки.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Эстоппель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запрет противоречивого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22958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КС как универсальный денежный эквивалент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137726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Постановление Арбитражного суда Северо-Западного округа от 02.06.2021 по делу N А21-3899/2019</a:t>
            </a:r>
          </a:p>
          <a:p>
            <a:pPr algn="just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обоснование своих возражений относительно предложенной конкурсным управляющим начальной цены земельного участка, определенной на основании отчета от 14.04.2020 N ЗУ-01/04-2020, ФНС России сослалась на то, что рыночная стоимость земельного участка в 12,37 раз занижена относительно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кадастровой стоимости, составляющей 25 396 597 руб. 20 коп.</a:t>
            </a:r>
          </a:p>
          <a:p>
            <a:pPr algn="just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этом оценщик не указал, какие индивидуальные особенности земельного участка, не учтенные при проведении оценки массовым методом в ходе государственной кадастровой оценки, привели к значительному завышению их кадастровой стоимости по отношению к рыночной цене, не сослался на какие-либо ошибки, допущенные при проведении кадастровой оценки земельного участка.</a:t>
            </a:r>
          </a:p>
          <a:p>
            <a:pPr algn="just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таких обстоятельствах суд первой инстанции (с которым согласился апелляционный суд) правомерно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установил начальную продажную стоимость земельного участка в размере 25 396 597 руб. 20 коп.</a:t>
            </a:r>
          </a:p>
          <a:p>
            <a:pPr algn="just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КС как универсальный денежный эквивалент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13772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Постановление Арбитражного суда Северо-Западного округа от 10.08.2020 по делу N А66-19629/2018</a:t>
            </a:r>
          </a:p>
          <a:p>
            <a:pPr algn="just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Исходя из данных о кадастровой стоимости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объектов недвижимости, принадлежащих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Панасено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В.И. и Панасенко Т.Ф., суды пришли к выводу, что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имущество стоимостью 50 915 329 руб. перешло в собственность супруги должника, а в собственности должника осталось имущество на сумму 5 333 022 руб. 67 коп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Данные о кадастровой стоимости спорного имущества не опровергнуты, ходатайств о назначении судебной оценочной экспертизы лица, участвующие в деле, не заявляли.</a:t>
            </a:r>
          </a:p>
          <a:p>
            <a:pPr algn="just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Таким образом, в результате совершения сделок должник лишился части имущества, имевшегося на дату заключения сделки, а также утратил права на имущество, приобретенное на имя Панасенко Т.Ф. после заключения договора, что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привело к уменьшению конкурсной массы и причинению вреда имущественным интересам кредиторам должника.</a:t>
            </a:r>
          </a:p>
          <a:p>
            <a:pPr algn="just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2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КС как универсальный денежный эквивалент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1377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Постановление Тринадцатого арбитражного апелляционного суда от 27.02.2020 N 13АП-33509/2019 по делу N А56-86594/2016/сд.8 – </a:t>
            </a:r>
            <a:r>
              <a:rPr lang="ru-RU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отменено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основании ходатайства ответчика у ООО "Аналитик" истребован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отчет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от 17.08.2016 N 14/23-2016-Н, в котором указано, что рыночная стоимость спорного помещения составила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66 304 342 руб. 31 коп.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 тем в указанном отчете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отсутствуют сведения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 наличии у спорного помещения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индивидуальных особенностей, обуславливающих отличие его рыночной стоимости от кадастровой стоимости.</a:t>
            </a:r>
          </a:p>
          <a:p>
            <a:pPr algn="just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Другая цена помещения также указана в договоре от 29.09.2017 купли-продажи нежилого помещения, заключенного Ивановым С.В., с одной стороны, и Колесниченко В.П., Налбандяном Г.Г.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Мухлыниной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С.Г., с другой стороны - 103 000 000 руб.</a:t>
            </a: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Однако в пункте 1.2 данного договора упомянуто, что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кадастровая стоимость помещения - 155 336 670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руб. 55 коп.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то есть сторонам договора она была известна.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этом как Иванов С.В., так и третьи лица,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пояснили, в связи с чем договор был заключен по цене, отличной от кадастровой стоимости.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Таким образом, поскольку ответчик не опроверг того, что рыночная стоимость спорного помещения отлична от кадастровой стоимости, то арбитражный суд первой инстанции правомерно применил реституцию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виде взыскания с Иванова С.В. 155 336 670 руб. 55 коп.</a:t>
            </a:r>
          </a:p>
          <a:p>
            <a:pPr algn="just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4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КС как универсальный денежный эквивалент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Эволюция представлений о КС</a:t>
            </a:r>
          </a:p>
          <a:p>
            <a:pPr algn="just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8448-202C-4426-97F6-9BE55532DD1B}"/>
              </a:ext>
            </a:extLst>
          </p:cNvPr>
          <p:cNvSpPr txBox="1"/>
          <p:nvPr/>
        </p:nvSpPr>
        <p:spPr>
          <a:xfrm>
            <a:off x="551383" y="2525414"/>
            <a:ext cx="3528392" cy="646331"/>
          </a:xfrm>
          <a:prstGeom prst="rect">
            <a:avLst/>
          </a:prstGeom>
          <a:noFill/>
          <a:ln>
            <a:solidFill>
              <a:srgbClr val="9F31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Налогооблагаемая стоимость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74186-336C-46C1-A807-3F83AB38F726}"/>
              </a:ext>
            </a:extLst>
          </p:cNvPr>
          <p:cNvSpPr txBox="1"/>
          <p:nvPr/>
        </p:nvSpPr>
        <p:spPr>
          <a:xfrm>
            <a:off x="4727848" y="2525414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утилитарный показатель ограниченной точности, применяемый только в случаях, предусмотренных законом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A7A30-DC79-4BD6-B8F7-4B20C845ABA3}"/>
              </a:ext>
            </a:extLst>
          </p:cNvPr>
          <p:cNvSpPr txBox="1"/>
          <p:nvPr/>
        </p:nvSpPr>
        <p:spPr>
          <a:xfrm>
            <a:off x="551383" y="3852432"/>
            <a:ext cx="3528392" cy="677108"/>
          </a:xfrm>
          <a:prstGeom prst="rect">
            <a:avLst/>
          </a:prstGeom>
          <a:noFill/>
          <a:ln>
            <a:solidFill>
              <a:srgbClr val="9F31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Приобретение качества «</a:t>
            </a:r>
            <a:r>
              <a:rPr lang="ru-RU" sz="1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ревизионности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1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BD11F-6390-46F6-BF2E-F348F30A84C0}"/>
              </a:ext>
            </a:extLst>
          </p:cNvPr>
          <p:cNvSpPr txBox="1"/>
          <p:nvPr/>
        </p:nvSpPr>
        <p:spPr>
          <a:xfrm>
            <a:off x="4727848" y="3867820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наделение способностью выступать показателем обоснованности/необоснованности рыночной стоимости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DEF84-7C57-4093-8E60-27F3987A571D}"/>
              </a:ext>
            </a:extLst>
          </p:cNvPr>
          <p:cNvSpPr txBox="1"/>
          <p:nvPr/>
        </p:nvSpPr>
        <p:spPr>
          <a:xfrm>
            <a:off x="551382" y="5179451"/>
            <a:ext cx="3528393" cy="769441"/>
          </a:xfrm>
          <a:prstGeom prst="rect">
            <a:avLst/>
          </a:prstGeom>
          <a:noFill/>
          <a:ln>
            <a:solidFill>
              <a:srgbClr val="9F31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Универсальный денежный эквивалент</a:t>
            </a:r>
            <a:endParaRPr lang="ru-RU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18228-7BC5-483C-83FC-8C37F8515550}"/>
              </a:ext>
            </a:extLst>
          </p:cNvPr>
          <p:cNvSpPr txBox="1"/>
          <p:nvPr/>
        </p:nvSpPr>
        <p:spPr>
          <a:xfrm>
            <a:off x="4727848" y="5241005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допущение возможности прямой конкуренции с РС в случаях необходимости установления денежного эквивалента актива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221126C-BB18-47FF-9DFB-36EFC9E08004}"/>
              </a:ext>
            </a:extLst>
          </p:cNvPr>
          <p:cNvCxnSpPr/>
          <p:nvPr/>
        </p:nvCxnSpPr>
        <p:spPr>
          <a:xfrm>
            <a:off x="4348521" y="2874717"/>
            <a:ext cx="28803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FAC4CD8-B5AD-4BC1-96B6-334727BC745E}"/>
              </a:ext>
            </a:extLst>
          </p:cNvPr>
          <p:cNvCxnSpPr/>
          <p:nvPr/>
        </p:nvCxnSpPr>
        <p:spPr>
          <a:xfrm>
            <a:off x="4367808" y="4190986"/>
            <a:ext cx="28803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BA4FA3A-AA18-4341-9167-5DAB6361A2F4}"/>
              </a:ext>
            </a:extLst>
          </p:cNvPr>
          <p:cNvCxnSpPr/>
          <p:nvPr/>
        </p:nvCxnSpPr>
        <p:spPr>
          <a:xfrm>
            <a:off x="4367808" y="5511463"/>
            <a:ext cx="28803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05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презентации_4x3_ру</Template>
  <TotalTime>617</TotalTime>
  <Words>1076</Words>
  <Application>Microsoft Office PowerPoint</Application>
  <PresentationFormat>Широкоэкранный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Тема Office</vt:lpstr>
      <vt:lpstr>Столкновение кадастровой стоимости и рыночной в делах, не связанных с оспариванием</vt:lpstr>
      <vt:lpstr>1. Уточнение кадастровой стоимости</vt:lpstr>
      <vt:lpstr>2. Кадастровая как способ проверки рыночной</vt:lpstr>
      <vt:lpstr>2.1 Основание проявления «ревизионности« КС</vt:lpstr>
      <vt:lpstr>2.1 Основание проявления «ревизионности» КС</vt:lpstr>
      <vt:lpstr>3. КС как универсальный денежный эквивалент</vt:lpstr>
      <vt:lpstr>3. КС как универсальный денежный эквивалент</vt:lpstr>
      <vt:lpstr>3. КС как универсальный денежный эквивалент</vt:lpstr>
      <vt:lpstr>3. КС как универсальный денежный эквивалент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Владислав Савиных</cp:lastModifiedBy>
  <cp:revision>25</cp:revision>
  <dcterms:created xsi:type="dcterms:W3CDTF">2019-07-30T08:15:13Z</dcterms:created>
  <dcterms:modified xsi:type="dcterms:W3CDTF">2021-10-10T13:12:28Z</dcterms:modified>
</cp:coreProperties>
</file>