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9" r:id="rId4"/>
    <p:sldId id="272" r:id="rId5"/>
    <p:sldId id="274" r:id="rId6"/>
    <p:sldId id="260" r:id="rId7"/>
    <p:sldId id="273" r:id="rId8"/>
    <p:sldId id="275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E2D37-6274-478A-BBA2-2E760C5F5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A514BD-73E8-4031-AD2F-2C8D28B58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9D70B-0937-41E7-ABFB-0B531D7A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02AF5-AAE2-4710-A5C5-8E2D2D44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1E658D-D283-44EE-8399-C91A6F49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1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507C0-7FF9-4D79-BAA4-EA9525B8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328EC2-7C6B-465F-B99A-7E7FC203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DD053F-3CBE-45B3-AA40-ECDF95A8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03F63-B4C0-47E2-A86B-E361E8C6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D614E-EC3E-4A03-A40B-E69C7132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8A7892-ECE6-4899-94D2-01C927084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4C9ED4-C20D-4977-8006-E1E33CB83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65CFB-6A60-4156-B5E4-CD4333BE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33A67-1035-4B1E-9D76-1525BF36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FD32D-7DCC-4723-9302-9BAD5496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4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6A0F1-4C1A-4D29-A8B2-30171C62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2AC13-A473-482F-912C-5DAB6C76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D0CF7-E8DF-4BE1-A992-CB0CA8FF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88FAA-8E67-458B-981F-86774CD6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A09D3-CD03-4370-B378-E92BAF99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6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40A3D-33E4-424D-A29E-DEC7E547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76E03-DC2B-4982-9980-2634F26C4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9651AC-08CB-4BE1-B290-6D2470B9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58831-C77C-4D63-9BB8-25781D1B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BB342-EB1B-46B5-997E-BB77F6CC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6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35C48-A079-4896-9495-4210433F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68641-369E-4843-AB64-9328C5526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935AB7-9D83-41C2-B104-0548BC8EA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B0FFF-AEDA-42DF-A546-976A921E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2E0813-64E3-4A67-B202-F1B91B3D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10A7DA-9AA2-49D2-8A79-E46EB165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0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B64BE-0E01-46A1-9B67-FA741115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97D0F9-E871-49B2-8CB4-DB1172F68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7089D0-7706-48B9-A659-ECAF47415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BAD437-6D85-44C4-AD44-F9683E62E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D85CDF-E71D-4FAE-9A3D-DD46F4F03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2C3DCE-9429-4924-82CE-68B82B0E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CC3276-B78B-4BF8-BB7A-0E21B953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905845-37AF-434A-8C1E-34E31EBD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6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9D886-257C-4D81-8686-08C9B4E7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EDDE6E-2FAA-4AED-ACF5-92EE726C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64FCAF-4892-48F8-A900-584C211E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A2A4B-EF0D-406E-8C7A-F79A4058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8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D9E61B-7539-4437-AC7F-8FCA7A34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4D8AE5-8E5A-4DDC-A2B5-5BDFA9DA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4E7E17-789F-4B94-BA09-D5A09B5E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3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CBD12-C69D-497A-A2F5-23789976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37BCB-32B4-4675-AD9B-D8472051D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A1D400-1A91-4199-ACC7-B1F54BFDD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E4A3C9-A6CE-4064-A9FF-73E29237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A09B2-563F-40BC-BCF8-2BC681BD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D1B726-D26F-4AB6-AC1D-51C3412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39F7D-9C1D-426E-A168-9E9E6781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7ED394-27FB-4828-99C0-1F9BA3E33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21B2D-9090-4804-81EB-7979414B3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5DF61-7266-44BE-A489-42CD781B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1DF15A-52CC-4AE6-9AFC-D9319529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D547CF-4FF0-4E5F-972D-6549931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0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CBC8E-6D7B-4A1C-A0C4-1EE2C52B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417B9B-EE66-4A48-8A6E-063CA2984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94961-3366-4EE8-9741-A35C3082B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FDEA-0528-49C3-BC12-16D0945BAE1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2310A-7F58-4429-BA65-1790A1D2C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8788B-2274-494D-83E2-F4D008DD9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FB4EA-EA1F-43F1-A50A-1656D54C0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6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46EB42-E8AF-4E9C-AA03-E73EDC80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42" t="18889" r="40358" b="21588"/>
          <a:stretch/>
        </p:blipFill>
        <p:spPr>
          <a:xfrm>
            <a:off x="2167038" y="480060"/>
            <a:ext cx="3808781" cy="58978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A0D40E-130D-4885-ABB5-40C7F6BA5639}"/>
              </a:ext>
            </a:extLst>
          </p:cNvPr>
          <p:cNvSpPr/>
          <p:nvPr/>
        </p:nvSpPr>
        <p:spPr>
          <a:xfrm>
            <a:off x="5975819" y="1937657"/>
            <a:ext cx="5739169" cy="2790599"/>
          </a:xfrm>
          <a:prstGeom prst="rect">
            <a:avLst/>
          </a:prstGeom>
          <a:solidFill>
            <a:srgbClr val="384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CCE5D-A252-43E5-8FF3-E3F1F1D4DAC2}"/>
              </a:ext>
            </a:extLst>
          </p:cNvPr>
          <p:cNvSpPr txBox="1"/>
          <p:nvPr/>
        </p:nvSpPr>
        <p:spPr>
          <a:xfrm>
            <a:off x="6196912" y="2364275"/>
            <a:ext cx="5225143" cy="2363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заключений экспертов по финансово-экономической экспертизе при защите по уголовным делам</a:t>
            </a:r>
            <a:endParaRPr lang="ru-RU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E492C-342F-4AB1-BC3B-41F03243A213}"/>
              </a:ext>
            </a:extLst>
          </p:cNvPr>
          <p:cNvSpPr txBox="1"/>
          <p:nvPr/>
        </p:nvSpPr>
        <p:spPr>
          <a:xfrm>
            <a:off x="6096000" y="5137599"/>
            <a:ext cx="5051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Дарья Козырева, МКА «Князев и партнеры»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910524F-1311-41DF-967B-630562D6C251}"/>
              </a:ext>
            </a:extLst>
          </p:cNvPr>
          <p:cNvGrpSpPr/>
          <p:nvPr/>
        </p:nvGrpSpPr>
        <p:grpSpPr>
          <a:xfrm>
            <a:off x="7006016" y="978846"/>
            <a:ext cx="2732684" cy="502760"/>
            <a:chOff x="14156987" y="8921750"/>
            <a:chExt cx="2149815" cy="393700"/>
          </a:xfrm>
        </p:grpSpPr>
        <p:sp>
          <p:nvSpPr>
            <p:cNvPr id="16" name="object 132">
              <a:extLst>
                <a:ext uri="{FF2B5EF4-FFF2-40B4-BE49-F238E27FC236}">
                  <a16:creationId xmlns:a16="http://schemas.microsoft.com/office/drawing/2014/main" id="{3F0233DF-B297-4D2A-8D75-7CC8048F568E}"/>
                </a:ext>
              </a:extLst>
            </p:cNvPr>
            <p:cNvSpPr/>
            <p:nvPr/>
          </p:nvSpPr>
          <p:spPr>
            <a:xfrm>
              <a:off x="14156987" y="8921750"/>
              <a:ext cx="170180" cy="393700"/>
            </a:xfrm>
            <a:custGeom>
              <a:avLst/>
              <a:gdLst/>
              <a:ahLst/>
              <a:cxnLst/>
              <a:rect l="l" t="t" r="r" b="b"/>
              <a:pathLst>
                <a:path w="170180" h="393700">
                  <a:moveTo>
                    <a:pt x="169879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69879" y="393700"/>
                  </a:lnTo>
                  <a:lnTo>
                    <a:pt x="151402" y="352900"/>
                  </a:lnTo>
                  <a:lnTo>
                    <a:pt x="136775" y="307636"/>
                  </a:lnTo>
                  <a:lnTo>
                    <a:pt x="126713" y="258938"/>
                  </a:lnTo>
                  <a:lnTo>
                    <a:pt x="121931" y="207837"/>
                  </a:lnTo>
                  <a:lnTo>
                    <a:pt x="123141" y="155362"/>
                  </a:lnTo>
                  <a:lnTo>
                    <a:pt x="131060" y="102543"/>
                  </a:lnTo>
                  <a:lnTo>
                    <a:pt x="146402" y="50413"/>
                  </a:lnTo>
                  <a:lnTo>
                    <a:pt x="169879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33">
              <a:extLst>
                <a:ext uri="{FF2B5EF4-FFF2-40B4-BE49-F238E27FC236}">
                  <a16:creationId xmlns:a16="http://schemas.microsoft.com/office/drawing/2014/main" id="{955F41EC-54B9-4848-A590-D0193161F979}"/>
                </a:ext>
              </a:extLst>
            </p:cNvPr>
            <p:cNvSpPr/>
            <p:nvPr/>
          </p:nvSpPr>
          <p:spPr>
            <a:xfrm>
              <a:off x="14319502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1" y="352900"/>
                  </a:lnTo>
                  <a:lnTo>
                    <a:pt x="96143" y="307636"/>
                  </a:lnTo>
                  <a:lnTo>
                    <a:pt x="86080" y="258938"/>
                  </a:lnTo>
                  <a:lnTo>
                    <a:pt x="81299" y="207837"/>
                  </a:lnTo>
                  <a:lnTo>
                    <a:pt x="82511" y="155362"/>
                  </a:lnTo>
                  <a:lnTo>
                    <a:pt x="90431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34">
              <a:extLst>
                <a:ext uri="{FF2B5EF4-FFF2-40B4-BE49-F238E27FC236}">
                  <a16:creationId xmlns:a16="http://schemas.microsoft.com/office/drawing/2014/main" id="{5F927A65-1509-422A-A502-50FD90C6CDDF}"/>
                </a:ext>
              </a:extLst>
            </p:cNvPr>
            <p:cNvSpPr/>
            <p:nvPr/>
          </p:nvSpPr>
          <p:spPr>
            <a:xfrm>
              <a:off x="14439005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5" y="352900"/>
                  </a:lnTo>
                  <a:lnTo>
                    <a:pt x="96148" y="307636"/>
                  </a:lnTo>
                  <a:lnTo>
                    <a:pt x="86086" y="258938"/>
                  </a:lnTo>
                  <a:lnTo>
                    <a:pt x="81303" y="207837"/>
                  </a:lnTo>
                  <a:lnTo>
                    <a:pt x="82514" y="155362"/>
                  </a:lnTo>
                  <a:lnTo>
                    <a:pt x="90433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bject 135">
              <a:extLst>
                <a:ext uri="{FF2B5EF4-FFF2-40B4-BE49-F238E27FC236}">
                  <a16:creationId xmlns:a16="http://schemas.microsoft.com/office/drawing/2014/main" id="{E90E0036-82F4-498F-9017-E5966E570F0A}"/>
                </a:ext>
              </a:extLst>
            </p:cNvPr>
            <p:cNvSpPr/>
            <p:nvPr/>
          </p:nvSpPr>
          <p:spPr>
            <a:xfrm>
              <a:off x="14681520" y="8976845"/>
              <a:ext cx="1625282" cy="283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5F8AAE-D8D5-4DDE-96F7-8C539140E9AB}"/>
              </a:ext>
            </a:extLst>
          </p:cNvPr>
          <p:cNvSpPr/>
          <p:nvPr/>
        </p:nvSpPr>
        <p:spPr>
          <a:xfrm>
            <a:off x="477012" y="2895601"/>
            <a:ext cx="1690026" cy="1284514"/>
          </a:xfrm>
          <a:prstGeom prst="rect">
            <a:avLst/>
          </a:prstGeom>
          <a:solidFill>
            <a:srgbClr val="384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3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37445A-36B1-42BE-A00D-201F0B15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0"/>
            <a:ext cx="457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260C3-3CD8-48B1-A96D-602FFB82BF08}"/>
              </a:ext>
            </a:extLst>
          </p:cNvPr>
          <p:cNvSpPr txBox="1"/>
          <p:nvPr/>
        </p:nvSpPr>
        <p:spPr>
          <a:xfrm>
            <a:off x="5172997" y="1987914"/>
            <a:ext cx="611074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38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Дарья Козырева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Юрист МКА «Князев и партнеры»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+7 (909) 909 52 63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kozyreva@kniazev.ru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5E5C25-058B-4535-9E38-3E4BDB2E8843}"/>
              </a:ext>
            </a:extLst>
          </p:cNvPr>
          <p:cNvSpPr/>
          <p:nvPr/>
        </p:nvSpPr>
        <p:spPr>
          <a:xfrm>
            <a:off x="196645" y="255639"/>
            <a:ext cx="11720052" cy="6381135"/>
          </a:xfrm>
          <a:prstGeom prst="rect">
            <a:avLst/>
          </a:prstGeom>
          <a:noFill/>
          <a:ln w="38100">
            <a:solidFill>
              <a:srgbClr val="384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6BFDE65-91ED-466C-98D6-136178F90B41}"/>
              </a:ext>
            </a:extLst>
          </p:cNvPr>
          <p:cNvGrpSpPr/>
          <p:nvPr/>
        </p:nvGrpSpPr>
        <p:grpSpPr>
          <a:xfrm>
            <a:off x="8889243" y="5905403"/>
            <a:ext cx="2732684" cy="502760"/>
            <a:chOff x="14156987" y="8921750"/>
            <a:chExt cx="2149815" cy="393700"/>
          </a:xfrm>
        </p:grpSpPr>
        <p:sp>
          <p:nvSpPr>
            <p:cNvPr id="7" name="object 132">
              <a:extLst>
                <a:ext uri="{FF2B5EF4-FFF2-40B4-BE49-F238E27FC236}">
                  <a16:creationId xmlns:a16="http://schemas.microsoft.com/office/drawing/2014/main" id="{67DEE515-BAD8-402A-947D-C893C2FF8C87}"/>
                </a:ext>
              </a:extLst>
            </p:cNvPr>
            <p:cNvSpPr/>
            <p:nvPr/>
          </p:nvSpPr>
          <p:spPr>
            <a:xfrm>
              <a:off x="14156987" y="8921750"/>
              <a:ext cx="170180" cy="393700"/>
            </a:xfrm>
            <a:custGeom>
              <a:avLst/>
              <a:gdLst/>
              <a:ahLst/>
              <a:cxnLst/>
              <a:rect l="l" t="t" r="r" b="b"/>
              <a:pathLst>
                <a:path w="170180" h="393700">
                  <a:moveTo>
                    <a:pt x="169879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69879" y="393700"/>
                  </a:lnTo>
                  <a:lnTo>
                    <a:pt x="151402" y="352900"/>
                  </a:lnTo>
                  <a:lnTo>
                    <a:pt x="136775" y="307636"/>
                  </a:lnTo>
                  <a:lnTo>
                    <a:pt x="126713" y="258938"/>
                  </a:lnTo>
                  <a:lnTo>
                    <a:pt x="121931" y="207837"/>
                  </a:lnTo>
                  <a:lnTo>
                    <a:pt x="123141" y="155362"/>
                  </a:lnTo>
                  <a:lnTo>
                    <a:pt x="131060" y="102543"/>
                  </a:lnTo>
                  <a:lnTo>
                    <a:pt x="146402" y="50413"/>
                  </a:lnTo>
                  <a:lnTo>
                    <a:pt x="169879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bject 133">
              <a:extLst>
                <a:ext uri="{FF2B5EF4-FFF2-40B4-BE49-F238E27FC236}">
                  <a16:creationId xmlns:a16="http://schemas.microsoft.com/office/drawing/2014/main" id="{46450FD8-1203-4C82-97B2-DA1E82CABC01}"/>
                </a:ext>
              </a:extLst>
            </p:cNvPr>
            <p:cNvSpPr/>
            <p:nvPr/>
          </p:nvSpPr>
          <p:spPr>
            <a:xfrm>
              <a:off x="14319502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1" y="352900"/>
                  </a:lnTo>
                  <a:lnTo>
                    <a:pt x="96143" y="307636"/>
                  </a:lnTo>
                  <a:lnTo>
                    <a:pt x="86080" y="258938"/>
                  </a:lnTo>
                  <a:lnTo>
                    <a:pt x="81299" y="207837"/>
                  </a:lnTo>
                  <a:lnTo>
                    <a:pt x="82511" y="155362"/>
                  </a:lnTo>
                  <a:lnTo>
                    <a:pt x="90431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134">
              <a:extLst>
                <a:ext uri="{FF2B5EF4-FFF2-40B4-BE49-F238E27FC236}">
                  <a16:creationId xmlns:a16="http://schemas.microsoft.com/office/drawing/2014/main" id="{98F7DF57-0F39-4B3D-BCD6-A39F443BBCE9}"/>
                </a:ext>
              </a:extLst>
            </p:cNvPr>
            <p:cNvSpPr/>
            <p:nvPr/>
          </p:nvSpPr>
          <p:spPr>
            <a:xfrm>
              <a:off x="14439005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5" y="352900"/>
                  </a:lnTo>
                  <a:lnTo>
                    <a:pt x="96148" y="307636"/>
                  </a:lnTo>
                  <a:lnTo>
                    <a:pt x="86086" y="258938"/>
                  </a:lnTo>
                  <a:lnTo>
                    <a:pt x="81303" y="207837"/>
                  </a:lnTo>
                  <a:lnTo>
                    <a:pt x="82514" y="155362"/>
                  </a:lnTo>
                  <a:lnTo>
                    <a:pt x="90433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bject 135">
              <a:extLst>
                <a:ext uri="{FF2B5EF4-FFF2-40B4-BE49-F238E27FC236}">
                  <a16:creationId xmlns:a16="http://schemas.microsoft.com/office/drawing/2014/main" id="{B0AD598E-860F-4ECD-AF2D-6DC086EE8571}"/>
                </a:ext>
              </a:extLst>
            </p:cNvPr>
            <p:cNvSpPr/>
            <p:nvPr/>
          </p:nvSpPr>
          <p:spPr>
            <a:xfrm>
              <a:off x="14681520" y="8976845"/>
              <a:ext cx="1625282" cy="283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5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6;p4">
            <a:extLst>
              <a:ext uri="{FF2B5EF4-FFF2-40B4-BE49-F238E27FC236}">
                <a16:creationId xmlns:a16="http://schemas.microsoft.com/office/drawing/2014/main" id="{9EB0216E-6B8C-427F-A15C-6CCFFCB5B4B0}"/>
              </a:ext>
            </a:extLst>
          </p:cNvPr>
          <p:cNvSpPr txBox="1"/>
          <p:nvPr/>
        </p:nvSpPr>
        <p:spPr>
          <a:xfrm>
            <a:off x="1331403" y="325833"/>
            <a:ext cx="1137940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4800" b="0" i="0" u="none" strike="noStrike" cap="none" dirty="0">
                <a:solidFill>
                  <a:srgbClr val="384FA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Montserrat"/>
              </a:rPr>
              <a:t>Ущерб в налогово</a:t>
            </a:r>
            <a:r>
              <a:rPr lang="ru-RU" sz="4800" dirty="0">
                <a:solidFill>
                  <a:srgbClr val="384FA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Montserrat"/>
              </a:rPr>
              <a:t>м преступлении</a:t>
            </a:r>
            <a:endParaRPr lang="ru-RU" sz="2400" b="0" i="0" u="none" strike="noStrike" cap="none" dirty="0">
              <a:solidFill>
                <a:srgbClr val="384FA3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06619-C772-47D9-940F-61D732CCF2EB}"/>
              </a:ext>
            </a:extLst>
          </p:cNvPr>
          <p:cNvSpPr txBox="1"/>
          <p:nvPr/>
        </p:nvSpPr>
        <p:spPr>
          <a:xfrm>
            <a:off x="321127" y="1269145"/>
            <a:ext cx="116858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8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Ключевой признак состава</a:t>
            </a:r>
          </a:p>
          <a:p>
            <a:pPr algn="just"/>
            <a:endParaRPr lang="ru-RU" sz="2000" dirty="0">
              <a:solidFill>
                <a:srgbClr val="384F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38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ВС РФ: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«Для определения размера ущерба бюджетной системе, причиненного налоговым преступлением, суд должен устанавливать действительный размер обязательств по уплате налогов, сборов, страховых взносов в соответствии с положениями законодательства о налогах и сборах, учитывать в совокупности все факторы, как увеличивающие, так и уменьшающие размер неуплаченных налогов, сборов и страховых взносов (п.14 ППВС №48)»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81471B5-DE7B-40EB-8136-B3CFEDB9D8DC}"/>
              </a:ext>
            </a:extLst>
          </p:cNvPr>
          <p:cNvCxnSpPr>
            <a:cxnSpLocks/>
          </p:cNvCxnSpPr>
          <p:nvPr/>
        </p:nvCxnSpPr>
        <p:spPr>
          <a:xfrm>
            <a:off x="0" y="892032"/>
            <a:ext cx="1331403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8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46;p4">
            <a:extLst>
              <a:ext uri="{FF2B5EF4-FFF2-40B4-BE49-F238E27FC236}">
                <a16:creationId xmlns:a16="http://schemas.microsoft.com/office/drawing/2014/main" id="{16D94DE4-6999-43D9-87B9-3DACC6C2122C}"/>
              </a:ext>
            </a:extLst>
          </p:cNvPr>
          <p:cNvSpPr txBox="1"/>
          <p:nvPr/>
        </p:nvSpPr>
        <p:spPr>
          <a:xfrm>
            <a:off x="1265190" y="330600"/>
            <a:ext cx="82725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4000" b="0" i="0" u="none" strike="noStrike" cap="none" dirty="0">
                <a:solidFill>
                  <a:srgbClr val="384FA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Montserrat"/>
              </a:rPr>
              <a:t>Аргументы для ст.237 УПК РФ</a:t>
            </a:r>
            <a:endParaRPr lang="ru-RU" b="0" i="0" u="none" strike="noStrike" cap="none" dirty="0">
              <a:solidFill>
                <a:srgbClr val="384FA3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E835658-A166-4B45-BC1B-362E51392BD9}"/>
              </a:ext>
            </a:extLst>
          </p:cNvPr>
          <p:cNvSpPr txBox="1"/>
          <p:nvPr/>
        </p:nvSpPr>
        <p:spPr>
          <a:xfrm>
            <a:off x="2618321" y="1962830"/>
            <a:ext cx="769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обвинительном заключении имеется техническая ошибка в указании процентов подлежащих уплате сумм налогов, сборов, страховых взносов.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EE07B3D-11BB-4086-B496-97593B03F8E4}"/>
              </a:ext>
            </a:extLst>
          </p:cNvPr>
          <p:cNvSpPr txBox="1"/>
          <p:nvPr/>
        </p:nvSpPr>
        <p:spPr>
          <a:xfrm>
            <a:off x="2708993" y="3631175"/>
            <a:ext cx="882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обвинительном заключении приведены лишь итоговые суммы исчисленных к уплате налогов в отсутствие указания на налоговую базу, налоговую ставку.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2407D6B-7EC0-4F2F-B5C4-BCCDA3850207}"/>
              </a:ext>
            </a:extLst>
          </p:cNvPr>
          <p:cNvSpPr txBox="1"/>
          <p:nvPr/>
        </p:nvSpPr>
        <p:spPr>
          <a:xfrm>
            <a:off x="2708993" y="5158090"/>
            <a:ext cx="8727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обвинительном заключении не указаны суммы задолженностей по конкретным налоговым периодам по каждому из вмененных в общей массе налогов.</a:t>
            </a:r>
          </a:p>
        </p:txBody>
      </p: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CEF88EA7-0F79-48CA-A9FD-05FD51094AFA}"/>
              </a:ext>
            </a:extLst>
          </p:cNvPr>
          <p:cNvGrpSpPr/>
          <p:nvPr/>
        </p:nvGrpSpPr>
        <p:grpSpPr>
          <a:xfrm>
            <a:off x="9166489" y="369916"/>
            <a:ext cx="2732684" cy="502760"/>
            <a:chOff x="14156987" y="8921750"/>
            <a:chExt cx="2149815" cy="393700"/>
          </a:xfrm>
        </p:grpSpPr>
        <p:sp>
          <p:nvSpPr>
            <p:cNvPr id="125" name="object 132">
              <a:extLst>
                <a:ext uri="{FF2B5EF4-FFF2-40B4-BE49-F238E27FC236}">
                  <a16:creationId xmlns:a16="http://schemas.microsoft.com/office/drawing/2014/main" id="{3BC0FCFC-B86D-426F-B6B9-7C2B437831A9}"/>
                </a:ext>
              </a:extLst>
            </p:cNvPr>
            <p:cNvSpPr/>
            <p:nvPr/>
          </p:nvSpPr>
          <p:spPr>
            <a:xfrm>
              <a:off x="14156987" y="8921750"/>
              <a:ext cx="170180" cy="393700"/>
            </a:xfrm>
            <a:custGeom>
              <a:avLst/>
              <a:gdLst/>
              <a:ahLst/>
              <a:cxnLst/>
              <a:rect l="l" t="t" r="r" b="b"/>
              <a:pathLst>
                <a:path w="170180" h="393700">
                  <a:moveTo>
                    <a:pt x="169879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69879" y="393700"/>
                  </a:lnTo>
                  <a:lnTo>
                    <a:pt x="151402" y="352900"/>
                  </a:lnTo>
                  <a:lnTo>
                    <a:pt x="136775" y="307636"/>
                  </a:lnTo>
                  <a:lnTo>
                    <a:pt x="126713" y="258938"/>
                  </a:lnTo>
                  <a:lnTo>
                    <a:pt x="121931" y="207837"/>
                  </a:lnTo>
                  <a:lnTo>
                    <a:pt x="123141" y="155362"/>
                  </a:lnTo>
                  <a:lnTo>
                    <a:pt x="131060" y="102543"/>
                  </a:lnTo>
                  <a:lnTo>
                    <a:pt x="146402" y="50413"/>
                  </a:lnTo>
                  <a:lnTo>
                    <a:pt x="169879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object 133">
              <a:extLst>
                <a:ext uri="{FF2B5EF4-FFF2-40B4-BE49-F238E27FC236}">
                  <a16:creationId xmlns:a16="http://schemas.microsoft.com/office/drawing/2014/main" id="{18E2A20B-A605-4DEC-9810-0EA08DD3240E}"/>
                </a:ext>
              </a:extLst>
            </p:cNvPr>
            <p:cNvSpPr/>
            <p:nvPr/>
          </p:nvSpPr>
          <p:spPr>
            <a:xfrm>
              <a:off x="14319502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1" y="352900"/>
                  </a:lnTo>
                  <a:lnTo>
                    <a:pt x="96143" y="307636"/>
                  </a:lnTo>
                  <a:lnTo>
                    <a:pt x="86080" y="258938"/>
                  </a:lnTo>
                  <a:lnTo>
                    <a:pt x="81299" y="207837"/>
                  </a:lnTo>
                  <a:lnTo>
                    <a:pt x="82511" y="155362"/>
                  </a:lnTo>
                  <a:lnTo>
                    <a:pt x="90431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object 134">
              <a:extLst>
                <a:ext uri="{FF2B5EF4-FFF2-40B4-BE49-F238E27FC236}">
                  <a16:creationId xmlns:a16="http://schemas.microsoft.com/office/drawing/2014/main" id="{C1E94E48-9ED8-43DF-B5BB-31C7AC85230D}"/>
                </a:ext>
              </a:extLst>
            </p:cNvPr>
            <p:cNvSpPr/>
            <p:nvPr/>
          </p:nvSpPr>
          <p:spPr>
            <a:xfrm>
              <a:off x="14439005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5" y="352900"/>
                  </a:lnTo>
                  <a:lnTo>
                    <a:pt x="96148" y="307636"/>
                  </a:lnTo>
                  <a:lnTo>
                    <a:pt x="86086" y="258938"/>
                  </a:lnTo>
                  <a:lnTo>
                    <a:pt x="81303" y="207837"/>
                  </a:lnTo>
                  <a:lnTo>
                    <a:pt x="82514" y="155362"/>
                  </a:lnTo>
                  <a:lnTo>
                    <a:pt x="90433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object 135">
              <a:extLst>
                <a:ext uri="{FF2B5EF4-FFF2-40B4-BE49-F238E27FC236}">
                  <a16:creationId xmlns:a16="http://schemas.microsoft.com/office/drawing/2014/main" id="{036CF3AD-7BE2-464A-8650-E1E47592680C}"/>
                </a:ext>
              </a:extLst>
            </p:cNvPr>
            <p:cNvSpPr/>
            <p:nvPr/>
          </p:nvSpPr>
          <p:spPr>
            <a:xfrm>
              <a:off x="14681520" y="8976845"/>
              <a:ext cx="1625282" cy="283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4E9EF9E-D5D4-4ECC-831F-9696ED128B7C}"/>
              </a:ext>
            </a:extLst>
          </p:cNvPr>
          <p:cNvGrpSpPr/>
          <p:nvPr/>
        </p:nvGrpSpPr>
        <p:grpSpPr>
          <a:xfrm>
            <a:off x="679528" y="1567073"/>
            <a:ext cx="1816472" cy="1635557"/>
            <a:chOff x="679528" y="1567073"/>
            <a:chExt cx="1816472" cy="1635557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3A1F7DD-15A0-4E09-B35F-2FB1AABC5EA1}"/>
                </a:ext>
              </a:extLst>
            </p:cNvPr>
            <p:cNvSpPr/>
            <p:nvPr/>
          </p:nvSpPr>
          <p:spPr>
            <a:xfrm>
              <a:off x="1397264" y="1962829"/>
              <a:ext cx="268250" cy="149000"/>
            </a:xfrm>
            <a:prstGeom prst="round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13530B2-CA90-4854-BB78-4FD976770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8" b="14667"/>
            <a:stretch/>
          </p:blipFill>
          <p:spPr>
            <a:xfrm>
              <a:off x="679528" y="1567073"/>
              <a:ext cx="1816472" cy="1635557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0F5BE32-1AF5-4B31-B10C-48F8624CB39D}"/>
              </a:ext>
            </a:extLst>
          </p:cNvPr>
          <p:cNvGrpSpPr/>
          <p:nvPr/>
        </p:nvGrpSpPr>
        <p:grpSpPr>
          <a:xfrm>
            <a:off x="724725" y="3465513"/>
            <a:ext cx="1726078" cy="1460317"/>
            <a:chOff x="724725" y="3465513"/>
            <a:chExt cx="1726078" cy="1460317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26639F7-6E4A-4E72-B334-6EFCB61B2A02}"/>
                </a:ext>
              </a:extLst>
            </p:cNvPr>
            <p:cNvSpPr/>
            <p:nvPr/>
          </p:nvSpPr>
          <p:spPr>
            <a:xfrm>
              <a:off x="1883229" y="3731257"/>
              <a:ext cx="206827" cy="915581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A9F3137-C21B-495A-9ECE-BF3335EEC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96"/>
            <a:stretch/>
          </p:blipFill>
          <p:spPr>
            <a:xfrm>
              <a:off x="724725" y="3465513"/>
              <a:ext cx="1726078" cy="1460317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3F05416-6B73-4A42-8AD3-324BE06E2BCE}"/>
              </a:ext>
            </a:extLst>
          </p:cNvPr>
          <p:cNvGrpSpPr/>
          <p:nvPr/>
        </p:nvGrpSpPr>
        <p:grpSpPr>
          <a:xfrm>
            <a:off x="758503" y="5023831"/>
            <a:ext cx="1545772" cy="1284180"/>
            <a:chOff x="758503" y="5023831"/>
            <a:chExt cx="1545772" cy="128418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0CC1E0F-F71D-4567-8A22-F095C127222C}"/>
                </a:ext>
              </a:extLst>
            </p:cNvPr>
            <p:cNvSpPr/>
            <p:nvPr/>
          </p:nvSpPr>
          <p:spPr>
            <a:xfrm>
              <a:off x="1034144" y="5188714"/>
              <a:ext cx="968828" cy="985040"/>
            </a:xfrm>
            <a:prstGeom prst="ellipse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4073038-F21A-4461-8C26-CD892E463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23"/>
            <a:stretch/>
          </p:blipFill>
          <p:spPr>
            <a:xfrm>
              <a:off x="758503" y="5023831"/>
              <a:ext cx="1545772" cy="1284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4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8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A1831C-D45E-49C8-8EE8-7C5D49B157C7}"/>
              </a:ext>
            </a:extLst>
          </p:cNvPr>
          <p:cNvSpPr txBox="1"/>
          <p:nvPr/>
        </p:nvSpPr>
        <p:spPr>
          <a:xfrm>
            <a:off x="1399873" y="1292698"/>
            <a:ext cx="4459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Google Shape;146;p4">
            <a:extLst>
              <a:ext uri="{FF2B5EF4-FFF2-40B4-BE49-F238E27FC236}">
                <a16:creationId xmlns:a16="http://schemas.microsoft.com/office/drawing/2014/main" id="{16D94DE4-6999-43D9-87B9-3DACC6C2122C}"/>
              </a:ext>
            </a:extLst>
          </p:cNvPr>
          <p:cNvSpPr txBox="1"/>
          <p:nvPr/>
        </p:nvSpPr>
        <p:spPr>
          <a:xfrm>
            <a:off x="1265190" y="330600"/>
            <a:ext cx="82725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4000" b="0" i="0" u="none" strike="noStrike" cap="none" dirty="0">
                <a:solidFill>
                  <a:srgbClr val="384FA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Montserrat"/>
              </a:rPr>
              <a:t>Аргументы для ст.237 УПК РФ</a:t>
            </a:r>
            <a:endParaRPr lang="ru-RU" b="0" i="0" u="none" strike="noStrike" cap="none" dirty="0">
              <a:solidFill>
                <a:srgbClr val="384FA3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96A1CD7-534C-43CD-9FD3-7D0A198342F0}"/>
              </a:ext>
            </a:extLst>
          </p:cNvPr>
          <p:cNvSpPr txBox="1"/>
          <p:nvPr/>
        </p:nvSpPr>
        <p:spPr>
          <a:xfrm>
            <a:off x="2675833" y="2178075"/>
            <a:ext cx="93828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 материалах уголовного дела заключения судебно-экономической экспертизы/нарушения при производстве экспертизы</a:t>
            </a:r>
          </a:p>
          <a:p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C9F7E7-391E-4F38-ADE9-E94104BE6504}"/>
              </a:ext>
            </a:extLst>
          </p:cNvPr>
          <p:cNvSpPr txBox="1"/>
          <p:nvPr/>
        </p:nvSpPr>
        <p:spPr>
          <a:xfrm>
            <a:off x="2675833" y="3680087"/>
            <a:ext cx="8565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составлении обвинительного заключения не приняты во внимание суммы переплаченного налога и арифметические ошибки, которые не были предметом исследования в арбитражном суде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78EB9D-4248-4315-A0F2-6F4BFC97E03C}"/>
              </a:ext>
            </a:extLst>
          </p:cNvPr>
          <p:cNvSpPr txBox="1"/>
          <p:nvPr/>
        </p:nvSpPr>
        <p:spPr>
          <a:xfrm>
            <a:off x="2675834" y="5402064"/>
            <a:ext cx="8565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Недостоверно установлены фактические расходы, понесенные компанией, для целей налогообложения (не проведена налоговая реконструкция)</a:t>
            </a:r>
          </a:p>
        </p:txBody>
      </p: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CEF88EA7-0F79-48CA-A9FD-05FD51094AFA}"/>
              </a:ext>
            </a:extLst>
          </p:cNvPr>
          <p:cNvGrpSpPr/>
          <p:nvPr/>
        </p:nvGrpSpPr>
        <p:grpSpPr>
          <a:xfrm>
            <a:off x="9166489" y="369916"/>
            <a:ext cx="2732684" cy="502760"/>
            <a:chOff x="14156987" y="8921750"/>
            <a:chExt cx="2149815" cy="393700"/>
          </a:xfrm>
        </p:grpSpPr>
        <p:sp>
          <p:nvSpPr>
            <p:cNvPr id="125" name="object 132">
              <a:extLst>
                <a:ext uri="{FF2B5EF4-FFF2-40B4-BE49-F238E27FC236}">
                  <a16:creationId xmlns:a16="http://schemas.microsoft.com/office/drawing/2014/main" id="{3BC0FCFC-B86D-426F-B6B9-7C2B437831A9}"/>
                </a:ext>
              </a:extLst>
            </p:cNvPr>
            <p:cNvSpPr/>
            <p:nvPr/>
          </p:nvSpPr>
          <p:spPr>
            <a:xfrm>
              <a:off x="14156987" y="8921750"/>
              <a:ext cx="170180" cy="393700"/>
            </a:xfrm>
            <a:custGeom>
              <a:avLst/>
              <a:gdLst/>
              <a:ahLst/>
              <a:cxnLst/>
              <a:rect l="l" t="t" r="r" b="b"/>
              <a:pathLst>
                <a:path w="170180" h="393700">
                  <a:moveTo>
                    <a:pt x="169879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69879" y="393700"/>
                  </a:lnTo>
                  <a:lnTo>
                    <a:pt x="151402" y="352900"/>
                  </a:lnTo>
                  <a:lnTo>
                    <a:pt x="136775" y="307636"/>
                  </a:lnTo>
                  <a:lnTo>
                    <a:pt x="126713" y="258938"/>
                  </a:lnTo>
                  <a:lnTo>
                    <a:pt x="121931" y="207837"/>
                  </a:lnTo>
                  <a:lnTo>
                    <a:pt x="123141" y="155362"/>
                  </a:lnTo>
                  <a:lnTo>
                    <a:pt x="131060" y="102543"/>
                  </a:lnTo>
                  <a:lnTo>
                    <a:pt x="146402" y="50413"/>
                  </a:lnTo>
                  <a:lnTo>
                    <a:pt x="169879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object 133">
              <a:extLst>
                <a:ext uri="{FF2B5EF4-FFF2-40B4-BE49-F238E27FC236}">
                  <a16:creationId xmlns:a16="http://schemas.microsoft.com/office/drawing/2014/main" id="{18E2A20B-A605-4DEC-9810-0EA08DD3240E}"/>
                </a:ext>
              </a:extLst>
            </p:cNvPr>
            <p:cNvSpPr/>
            <p:nvPr/>
          </p:nvSpPr>
          <p:spPr>
            <a:xfrm>
              <a:off x="14319502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1" y="352900"/>
                  </a:lnTo>
                  <a:lnTo>
                    <a:pt x="96143" y="307636"/>
                  </a:lnTo>
                  <a:lnTo>
                    <a:pt x="86080" y="258938"/>
                  </a:lnTo>
                  <a:lnTo>
                    <a:pt x="81299" y="207837"/>
                  </a:lnTo>
                  <a:lnTo>
                    <a:pt x="82511" y="155362"/>
                  </a:lnTo>
                  <a:lnTo>
                    <a:pt x="90431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object 134">
              <a:extLst>
                <a:ext uri="{FF2B5EF4-FFF2-40B4-BE49-F238E27FC236}">
                  <a16:creationId xmlns:a16="http://schemas.microsoft.com/office/drawing/2014/main" id="{C1E94E48-9ED8-43DF-B5BB-31C7AC85230D}"/>
                </a:ext>
              </a:extLst>
            </p:cNvPr>
            <p:cNvSpPr/>
            <p:nvPr/>
          </p:nvSpPr>
          <p:spPr>
            <a:xfrm>
              <a:off x="14439005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5" y="352900"/>
                  </a:lnTo>
                  <a:lnTo>
                    <a:pt x="96148" y="307636"/>
                  </a:lnTo>
                  <a:lnTo>
                    <a:pt x="86086" y="258938"/>
                  </a:lnTo>
                  <a:lnTo>
                    <a:pt x="81303" y="207837"/>
                  </a:lnTo>
                  <a:lnTo>
                    <a:pt x="82514" y="155362"/>
                  </a:lnTo>
                  <a:lnTo>
                    <a:pt x="90433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object 135">
              <a:extLst>
                <a:ext uri="{FF2B5EF4-FFF2-40B4-BE49-F238E27FC236}">
                  <a16:creationId xmlns:a16="http://schemas.microsoft.com/office/drawing/2014/main" id="{036CF3AD-7BE2-464A-8650-E1E47592680C}"/>
                </a:ext>
              </a:extLst>
            </p:cNvPr>
            <p:cNvSpPr/>
            <p:nvPr/>
          </p:nvSpPr>
          <p:spPr>
            <a:xfrm>
              <a:off x="14681520" y="8976845"/>
              <a:ext cx="1625282" cy="283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222AF7-E458-49B7-B7C2-C04A96BDCFA8}"/>
              </a:ext>
            </a:extLst>
          </p:cNvPr>
          <p:cNvGrpSpPr/>
          <p:nvPr/>
        </p:nvGrpSpPr>
        <p:grpSpPr>
          <a:xfrm>
            <a:off x="787500" y="1724414"/>
            <a:ext cx="1671564" cy="1653204"/>
            <a:chOff x="990700" y="1793284"/>
            <a:chExt cx="1671564" cy="1653204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5AA986D5-C3B1-4A4F-A993-6A0D90AAC826}"/>
                </a:ext>
              </a:extLst>
            </p:cNvPr>
            <p:cNvSpPr/>
            <p:nvPr/>
          </p:nvSpPr>
          <p:spPr>
            <a:xfrm>
              <a:off x="1349004" y="2312352"/>
              <a:ext cx="128895" cy="130138"/>
            </a:xfrm>
            <a:prstGeom prst="ellipse">
              <a:avLst/>
            </a:prstGeom>
            <a:solidFill>
              <a:srgbClr val="384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ill Sans Nova Light" panose="020B0302020104020203" pitchFamily="34" charset="0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CD23773-38CF-4DEB-ADA2-CA0560692549}"/>
                </a:ext>
              </a:extLst>
            </p:cNvPr>
            <p:cNvSpPr/>
            <p:nvPr/>
          </p:nvSpPr>
          <p:spPr>
            <a:xfrm>
              <a:off x="1591981" y="2312351"/>
              <a:ext cx="128895" cy="130138"/>
            </a:xfrm>
            <a:prstGeom prst="ellipse">
              <a:avLst/>
            </a:prstGeom>
            <a:solidFill>
              <a:srgbClr val="384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ill Sans Nova Light" panose="020B0302020104020203" pitchFamily="34" charset="0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2A583C73-EC21-40A9-BC8D-5E3BDCA32E97}"/>
                </a:ext>
              </a:extLst>
            </p:cNvPr>
            <p:cNvSpPr/>
            <p:nvPr/>
          </p:nvSpPr>
          <p:spPr>
            <a:xfrm>
              <a:off x="1826482" y="2312350"/>
              <a:ext cx="128895" cy="130138"/>
            </a:xfrm>
            <a:prstGeom prst="ellipse">
              <a:avLst/>
            </a:prstGeom>
            <a:solidFill>
              <a:srgbClr val="384FA3"/>
            </a:solidFill>
            <a:ln>
              <a:solidFill>
                <a:srgbClr val="384F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ill Sans Nova Light" panose="020B0302020104020203" pitchFamily="34" charset="0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9696E583-BC58-4FBE-A288-40942C03DCC8}"/>
                </a:ext>
              </a:extLst>
            </p:cNvPr>
            <p:cNvSpPr/>
            <p:nvPr/>
          </p:nvSpPr>
          <p:spPr>
            <a:xfrm>
              <a:off x="2116874" y="2301705"/>
              <a:ext cx="128895" cy="130138"/>
            </a:xfrm>
            <a:prstGeom prst="ellipse">
              <a:avLst/>
            </a:prstGeom>
            <a:solidFill>
              <a:srgbClr val="384FA3"/>
            </a:solidFill>
            <a:ln>
              <a:solidFill>
                <a:srgbClr val="384F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ill Sans Nova Light" panose="020B0302020104020203" pitchFamily="34" charset="0"/>
              </a:endParaRPr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D60B256-8E87-4060-ACEB-C5ADE3B21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00" y="1793284"/>
              <a:ext cx="1671564" cy="1653204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E692387-5641-40C1-BAFA-F5DBA4DF5CF3}"/>
              </a:ext>
            </a:extLst>
          </p:cNvPr>
          <p:cNvGrpSpPr/>
          <p:nvPr/>
        </p:nvGrpSpPr>
        <p:grpSpPr>
          <a:xfrm>
            <a:off x="1045432" y="3610068"/>
            <a:ext cx="1155700" cy="1155700"/>
            <a:chOff x="1045432" y="3610068"/>
            <a:chExt cx="1155700" cy="1155700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86FA7F22-0A69-4789-8064-1F5553514CE5}"/>
                </a:ext>
              </a:extLst>
            </p:cNvPr>
            <p:cNvSpPr/>
            <p:nvPr/>
          </p:nvSpPr>
          <p:spPr>
            <a:xfrm>
              <a:off x="1399873" y="4413894"/>
              <a:ext cx="63729" cy="114645"/>
            </a:xfrm>
            <a:prstGeom prst="roundRect">
              <a:avLst/>
            </a:prstGeom>
            <a:solidFill>
              <a:srgbClr val="384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5AB1A568-CC61-4A19-A0E9-2CC291A258BA}"/>
                </a:ext>
              </a:extLst>
            </p:cNvPr>
            <p:cNvSpPr/>
            <p:nvPr/>
          </p:nvSpPr>
          <p:spPr>
            <a:xfrm>
              <a:off x="1788381" y="3833290"/>
              <a:ext cx="63729" cy="114645"/>
            </a:xfrm>
            <a:prstGeom prst="roundRect">
              <a:avLst/>
            </a:prstGeom>
            <a:solidFill>
              <a:srgbClr val="384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187294CB-659F-4AE3-B03C-6C8DD6BAA486}"/>
                </a:ext>
              </a:extLst>
            </p:cNvPr>
            <p:cNvSpPr/>
            <p:nvPr/>
          </p:nvSpPr>
          <p:spPr>
            <a:xfrm>
              <a:off x="1792193" y="4418377"/>
              <a:ext cx="63729" cy="114645"/>
            </a:xfrm>
            <a:prstGeom prst="roundRect">
              <a:avLst/>
            </a:prstGeom>
            <a:solidFill>
              <a:srgbClr val="384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15632C52-19C1-4C1D-9770-18406017DC05}"/>
                </a:ext>
              </a:extLst>
            </p:cNvPr>
            <p:cNvSpPr/>
            <p:nvPr/>
          </p:nvSpPr>
          <p:spPr>
            <a:xfrm>
              <a:off x="1517676" y="4231340"/>
              <a:ext cx="60112" cy="103095"/>
            </a:xfrm>
            <a:prstGeom prst="roundRect">
              <a:avLst/>
            </a:prstGeom>
            <a:solidFill>
              <a:srgbClr val="384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883819E-FA95-4B32-9B72-B275AF6E500A}"/>
                </a:ext>
              </a:extLst>
            </p:cNvPr>
            <p:cNvSpPr/>
            <p:nvPr/>
          </p:nvSpPr>
          <p:spPr>
            <a:xfrm>
              <a:off x="1388781" y="3844636"/>
              <a:ext cx="63729" cy="114645"/>
            </a:xfrm>
            <a:prstGeom prst="roundRect">
              <a:avLst/>
            </a:prstGeom>
            <a:solidFill>
              <a:srgbClr val="384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Абак контур">
              <a:extLst>
                <a:ext uri="{FF2B5EF4-FFF2-40B4-BE49-F238E27FC236}">
                  <a16:creationId xmlns:a16="http://schemas.microsoft.com/office/drawing/2014/main" id="{467DED26-36E0-4A5F-9305-D1D59D05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5432" y="3610068"/>
              <a:ext cx="1155700" cy="115570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452912B-94F1-4A9F-9E5E-B80A3400F73F}"/>
              </a:ext>
            </a:extLst>
          </p:cNvPr>
          <p:cNvGrpSpPr/>
          <p:nvPr/>
        </p:nvGrpSpPr>
        <p:grpSpPr>
          <a:xfrm>
            <a:off x="896597" y="5387040"/>
            <a:ext cx="1362382" cy="1213362"/>
            <a:chOff x="896597" y="5387040"/>
            <a:chExt cx="1362382" cy="1213362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F4A2BAF2-ED64-49B6-957C-C8ECC3490990}"/>
                </a:ext>
              </a:extLst>
            </p:cNvPr>
            <p:cNvSpPr/>
            <p:nvPr/>
          </p:nvSpPr>
          <p:spPr>
            <a:xfrm>
              <a:off x="1331994" y="5688306"/>
              <a:ext cx="431475" cy="610828"/>
            </a:xfrm>
            <a:prstGeom prst="roundRect">
              <a:avLst/>
            </a:prstGeom>
            <a:solidFill>
              <a:srgbClr val="384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ill Sans Nova Light" panose="020B0302020104020203" pitchFamily="34" charset="0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B4E6FAE-4EAE-4725-9224-C491B0E87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97" y="5387040"/>
              <a:ext cx="1362382" cy="121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15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09" grpId="0"/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A54AEEE-B997-4879-A122-E5CC975B9273}"/>
              </a:ext>
            </a:extLst>
          </p:cNvPr>
          <p:cNvGrpSpPr/>
          <p:nvPr/>
        </p:nvGrpSpPr>
        <p:grpSpPr>
          <a:xfrm>
            <a:off x="9138496" y="104145"/>
            <a:ext cx="2732684" cy="502760"/>
            <a:chOff x="14156987" y="8921750"/>
            <a:chExt cx="2149815" cy="393700"/>
          </a:xfrm>
        </p:grpSpPr>
        <p:sp>
          <p:nvSpPr>
            <p:cNvPr id="3" name="object 132">
              <a:extLst>
                <a:ext uri="{FF2B5EF4-FFF2-40B4-BE49-F238E27FC236}">
                  <a16:creationId xmlns:a16="http://schemas.microsoft.com/office/drawing/2014/main" id="{B9288047-3E0D-49CD-A7D0-605894F432BB}"/>
                </a:ext>
              </a:extLst>
            </p:cNvPr>
            <p:cNvSpPr/>
            <p:nvPr/>
          </p:nvSpPr>
          <p:spPr>
            <a:xfrm>
              <a:off x="14156987" y="8921750"/>
              <a:ext cx="170180" cy="393700"/>
            </a:xfrm>
            <a:custGeom>
              <a:avLst/>
              <a:gdLst/>
              <a:ahLst/>
              <a:cxnLst/>
              <a:rect l="l" t="t" r="r" b="b"/>
              <a:pathLst>
                <a:path w="170180" h="393700">
                  <a:moveTo>
                    <a:pt x="169879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69879" y="393700"/>
                  </a:lnTo>
                  <a:lnTo>
                    <a:pt x="151402" y="352900"/>
                  </a:lnTo>
                  <a:lnTo>
                    <a:pt x="136775" y="307636"/>
                  </a:lnTo>
                  <a:lnTo>
                    <a:pt x="126713" y="258938"/>
                  </a:lnTo>
                  <a:lnTo>
                    <a:pt x="121931" y="207837"/>
                  </a:lnTo>
                  <a:lnTo>
                    <a:pt x="123141" y="155362"/>
                  </a:lnTo>
                  <a:lnTo>
                    <a:pt x="131060" y="102543"/>
                  </a:lnTo>
                  <a:lnTo>
                    <a:pt x="146402" y="50413"/>
                  </a:lnTo>
                  <a:lnTo>
                    <a:pt x="169879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133">
              <a:extLst>
                <a:ext uri="{FF2B5EF4-FFF2-40B4-BE49-F238E27FC236}">
                  <a16:creationId xmlns:a16="http://schemas.microsoft.com/office/drawing/2014/main" id="{FB28FE72-C753-438E-A1FA-140ACC708A03}"/>
                </a:ext>
              </a:extLst>
            </p:cNvPr>
            <p:cNvSpPr/>
            <p:nvPr/>
          </p:nvSpPr>
          <p:spPr>
            <a:xfrm>
              <a:off x="14319502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1" y="352900"/>
                  </a:lnTo>
                  <a:lnTo>
                    <a:pt x="96143" y="307636"/>
                  </a:lnTo>
                  <a:lnTo>
                    <a:pt x="86080" y="258938"/>
                  </a:lnTo>
                  <a:lnTo>
                    <a:pt x="81299" y="207837"/>
                  </a:lnTo>
                  <a:lnTo>
                    <a:pt x="82511" y="155362"/>
                  </a:lnTo>
                  <a:lnTo>
                    <a:pt x="90431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134">
              <a:extLst>
                <a:ext uri="{FF2B5EF4-FFF2-40B4-BE49-F238E27FC236}">
                  <a16:creationId xmlns:a16="http://schemas.microsoft.com/office/drawing/2014/main" id="{83944404-D34D-4FAC-8F0D-93BD50D64288}"/>
                </a:ext>
              </a:extLst>
            </p:cNvPr>
            <p:cNvSpPr/>
            <p:nvPr/>
          </p:nvSpPr>
          <p:spPr>
            <a:xfrm>
              <a:off x="14439005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5" y="352900"/>
                  </a:lnTo>
                  <a:lnTo>
                    <a:pt x="96148" y="307636"/>
                  </a:lnTo>
                  <a:lnTo>
                    <a:pt x="86086" y="258938"/>
                  </a:lnTo>
                  <a:lnTo>
                    <a:pt x="81303" y="207837"/>
                  </a:lnTo>
                  <a:lnTo>
                    <a:pt x="82514" y="155362"/>
                  </a:lnTo>
                  <a:lnTo>
                    <a:pt x="90433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135">
              <a:extLst>
                <a:ext uri="{FF2B5EF4-FFF2-40B4-BE49-F238E27FC236}">
                  <a16:creationId xmlns:a16="http://schemas.microsoft.com/office/drawing/2014/main" id="{37076C8C-AD33-4B55-90A2-52A1911D847D}"/>
                </a:ext>
              </a:extLst>
            </p:cNvPr>
            <p:cNvSpPr/>
            <p:nvPr/>
          </p:nvSpPr>
          <p:spPr>
            <a:xfrm>
              <a:off x="14681520" y="8976845"/>
              <a:ext cx="1625282" cy="283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6FF8CDB-8D35-49FE-847C-F041A81280D9}"/>
              </a:ext>
            </a:extLst>
          </p:cNvPr>
          <p:cNvGrpSpPr/>
          <p:nvPr/>
        </p:nvGrpSpPr>
        <p:grpSpPr>
          <a:xfrm>
            <a:off x="-29263" y="2427814"/>
            <a:ext cx="3188130" cy="2401332"/>
            <a:chOff x="177370" y="2463800"/>
            <a:chExt cx="3188130" cy="2401332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E2ED5DC4-5789-4EED-937F-4752AE72BF86}"/>
                </a:ext>
              </a:extLst>
            </p:cNvPr>
            <p:cNvSpPr/>
            <p:nvPr/>
          </p:nvSpPr>
          <p:spPr>
            <a:xfrm>
              <a:off x="1218985" y="4076700"/>
              <a:ext cx="393700" cy="279400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5E643A0D-991C-4BAC-88C2-57F7B9653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63"/>
            <a:stretch/>
          </p:blipFill>
          <p:spPr>
            <a:xfrm>
              <a:off x="177370" y="2463800"/>
              <a:ext cx="2476930" cy="2032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2ED843-EB9D-4FE6-AF26-8FD98026A1A0}"/>
                </a:ext>
              </a:extLst>
            </p:cNvPr>
            <p:cNvSpPr txBox="1"/>
            <p:nvPr/>
          </p:nvSpPr>
          <p:spPr>
            <a:xfrm>
              <a:off x="463750" y="4495800"/>
              <a:ext cx="2901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Завод-изготовитель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6F455-EC93-46B2-831F-5272324B22B4}"/>
              </a:ext>
            </a:extLst>
          </p:cNvPr>
          <p:cNvGrpSpPr/>
          <p:nvPr/>
        </p:nvGrpSpPr>
        <p:grpSpPr>
          <a:xfrm>
            <a:off x="2613212" y="2627360"/>
            <a:ext cx="2197100" cy="1676306"/>
            <a:chOff x="3187700" y="2749644"/>
            <a:chExt cx="2197100" cy="1676306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56139AD7-9E0D-4595-8803-9851AD047A36}"/>
                </a:ext>
              </a:extLst>
            </p:cNvPr>
            <p:cNvSpPr/>
            <p:nvPr/>
          </p:nvSpPr>
          <p:spPr>
            <a:xfrm>
              <a:off x="4622801" y="3022600"/>
              <a:ext cx="317500" cy="292100"/>
            </a:xfrm>
            <a:prstGeom prst="ellipse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7DBE9A85-3175-42D2-80D1-008578FF60E3}"/>
                </a:ext>
              </a:extLst>
            </p:cNvPr>
            <p:cNvSpPr/>
            <p:nvPr/>
          </p:nvSpPr>
          <p:spPr>
            <a:xfrm>
              <a:off x="4127500" y="3784600"/>
              <a:ext cx="317500" cy="292100"/>
            </a:xfrm>
            <a:prstGeom prst="ellipse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C6E03FC-5151-4B42-84D1-4AC19470609C}"/>
                </a:ext>
              </a:extLst>
            </p:cNvPr>
            <p:cNvSpPr/>
            <p:nvPr/>
          </p:nvSpPr>
          <p:spPr>
            <a:xfrm>
              <a:off x="3606801" y="3022600"/>
              <a:ext cx="317500" cy="292100"/>
            </a:xfrm>
            <a:prstGeom prst="ellipse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5E86A31-A7ED-437F-BE8C-6BBC50FDE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4"/>
            <a:stretch/>
          </p:blipFill>
          <p:spPr>
            <a:xfrm>
              <a:off x="3187700" y="2749644"/>
              <a:ext cx="2197100" cy="167630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7774E1D-74C9-47F8-803F-2B7A32E37309}"/>
              </a:ext>
            </a:extLst>
          </p:cNvPr>
          <p:cNvGrpSpPr/>
          <p:nvPr/>
        </p:nvGrpSpPr>
        <p:grpSpPr>
          <a:xfrm>
            <a:off x="5256761" y="2627360"/>
            <a:ext cx="2197100" cy="1676306"/>
            <a:chOff x="3187700" y="2749644"/>
            <a:chExt cx="2197100" cy="16763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0416CBA5-BC47-4DF4-A618-3D60B2C73668}"/>
                </a:ext>
              </a:extLst>
            </p:cNvPr>
            <p:cNvSpPr/>
            <p:nvPr/>
          </p:nvSpPr>
          <p:spPr>
            <a:xfrm>
              <a:off x="4622801" y="3022600"/>
              <a:ext cx="317500" cy="292100"/>
            </a:xfrm>
            <a:prstGeom prst="ellipse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3E5386EE-C71F-42D4-A165-4AB03977C72E}"/>
                </a:ext>
              </a:extLst>
            </p:cNvPr>
            <p:cNvSpPr/>
            <p:nvPr/>
          </p:nvSpPr>
          <p:spPr>
            <a:xfrm>
              <a:off x="4127500" y="3784600"/>
              <a:ext cx="317500" cy="292100"/>
            </a:xfrm>
            <a:prstGeom prst="ellipse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F6461301-9BD7-4BFA-97E6-F83D4B0F5D6F}"/>
                </a:ext>
              </a:extLst>
            </p:cNvPr>
            <p:cNvSpPr/>
            <p:nvPr/>
          </p:nvSpPr>
          <p:spPr>
            <a:xfrm>
              <a:off x="3606801" y="3022600"/>
              <a:ext cx="317500" cy="292100"/>
            </a:xfrm>
            <a:prstGeom prst="ellipse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BDCE1A48-41CB-4423-9462-B278B10B7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4"/>
            <a:stretch/>
          </p:blipFill>
          <p:spPr>
            <a:xfrm>
              <a:off x="3187700" y="2749644"/>
              <a:ext cx="2197100" cy="1676306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D2DEA19-4E03-498F-9032-67C090BCD9C1}"/>
              </a:ext>
            </a:extLst>
          </p:cNvPr>
          <p:cNvSpPr txBox="1"/>
          <p:nvPr/>
        </p:nvSpPr>
        <p:spPr>
          <a:xfrm>
            <a:off x="2975150" y="4458574"/>
            <a:ext cx="147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Экспортеры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CC16A5-1061-4903-B1FA-376E1EC35F6A}"/>
              </a:ext>
            </a:extLst>
          </p:cNvPr>
          <p:cNvSpPr txBox="1"/>
          <p:nvPr/>
        </p:nvSpPr>
        <p:spPr>
          <a:xfrm>
            <a:off x="5571886" y="4468689"/>
            <a:ext cx="1412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Импортеры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9A8E0A55-4FD3-457E-8467-C5C9EFE7D19A}"/>
              </a:ext>
            </a:extLst>
          </p:cNvPr>
          <p:cNvCxnSpPr>
            <a:cxnSpLocks/>
          </p:cNvCxnSpPr>
          <p:nvPr/>
        </p:nvCxnSpPr>
        <p:spPr>
          <a:xfrm>
            <a:off x="5131968" y="2340501"/>
            <a:ext cx="11552" cy="3691258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5F2EC5BB-7BB0-4559-AD3D-022CAAAF832F}"/>
              </a:ext>
            </a:extLst>
          </p:cNvPr>
          <p:cNvGrpSpPr/>
          <p:nvPr/>
        </p:nvGrpSpPr>
        <p:grpSpPr>
          <a:xfrm>
            <a:off x="3905168" y="334528"/>
            <a:ext cx="1922963" cy="1676306"/>
            <a:chOff x="4415194" y="7891"/>
            <a:chExt cx="2218011" cy="210773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2A7B0F7-8DFA-4473-AFBB-50ECEAC89F5C}"/>
                </a:ext>
              </a:extLst>
            </p:cNvPr>
            <p:cNvSpPr txBox="1"/>
            <p:nvPr/>
          </p:nvSpPr>
          <p:spPr>
            <a:xfrm>
              <a:off x="5046045" y="1746289"/>
              <a:ext cx="1069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Граница</a:t>
              </a: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7431847C-53AD-49D7-898A-C415CD51F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824"/>
            <a:stretch/>
          </p:blipFill>
          <p:spPr>
            <a:xfrm>
              <a:off x="4415194" y="7891"/>
              <a:ext cx="2218011" cy="1800491"/>
            </a:xfrm>
            <a:prstGeom prst="rect">
              <a:avLst/>
            </a:prstGeom>
          </p:spPr>
        </p:pic>
      </p:grp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D9200955-F021-44FB-B149-8FC8E5C79C83}"/>
              </a:ext>
            </a:extLst>
          </p:cNvPr>
          <p:cNvCxnSpPr>
            <a:cxnSpLocks/>
          </p:cNvCxnSpPr>
          <p:nvPr/>
        </p:nvCxnSpPr>
        <p:spPr>
          <a:xfrm>
            <a:off x="7453861" y="2427814"/>
            <a:ext cx="0" cy="3673381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AA05DA2-D402-4E7C-83FE-2ADE2CE6B5DB}"/>
              </a:ext>
            </a:extLst>
          </p:cNvPr>
          <p:cNvSpPr txBox="1"/>
          <p:nvPr/>
        </p:nvSpPr>
        <p:spPr>
          <a:xfrm>
            <a:off x="6850612" y="1814388"/>
            <a:ext cx="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Разрыв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CFACE18B-6837-41D7-8512-2BC508AEFC69}"/>
              </a:ext>
            </a:extLst>
          </p:cNvPr>
          <p:cNvGrpSpPr/>
          <p:nvPr/>
        </p:nvGrpSpPr>
        <p:grpSpPr>
          <a:xfrm>
            <a:off x="7861365" y="2340501"/>
            <a:ext cx="907777" cy="778335"/>
            <a:chOff x="8543146" y="3342610"/>
            <a:chExt cx="907777" cy="778335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CD84CEF4-5E31-48A4-8652-5F43F63192C3}"/>
                </a:ext>
              </a:extLst>
            </p:cNvPr>
            <p:cNvSpPr/>
            <p:nvPr/>
          </p:nvSpPr>
          <p:spPr>
            <a:xfrm flipV="1">
              <a:off x="8859842" y="3404539"/>
              <a:ext cx="274384" cy="275235"/>
            </a:xfrm>
            <a:prstGeom prst="ellipse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BBC2010-B5EC-4081-B444-D02D587E6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59"/>
            <a:stretch/>
          </p:blipFill>
          <p:spPr>
            <a:xfrm>
              <a:off x="8543146" y="3342610"/>
              <a:ext cx="907777" cy="778335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4292BC0-BE0F-4F44-B41B-AAEBD1F4558A}"/>
              </a:ext>
            </a:extLst>
          </p:cNvPr>
          <p:cNvGrpSpPr/>
          <p:nvPr/>
        </p:nvGrpSpPr>
        <p:grpSpPr>
          <a:xfrm>
            <a:off x="7902068" y="3461626"/>
            <a:ext cx="907777" cy="778335"/>
            <a:chOff x="8543146" y="3342610"/>
            <a:chExt cx="907777" cy="77833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89C7BBC-8EC0-4B50-ABC5-4121476E560E}"/>
                </a:ext>
              </a:extLst>
            </p:cNvPr>
            <p:cNvSpPr/>
            <p:nvPr/>
          </p:nvSpPr>
          <p:spPr>
            <a:xfrm flipV="1">
              <a:off x="8859842" y="3404539"/>
              <a:ext cx="274384" cy="275235"/>
            </a:xfrm>
            <a:prstGeom prst="ellipse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57FA4238-9AD5-4B9F-B59C-14AF62C1D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59"/>
            <a:stretch/>
          </p:blipFill>
          <p:spPr>
            <a:xfrm>
              <a:off x="8543146" y="3342610"/>
              <a:ext cx="907777" cy="778335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890D3797-5574-4E5A-98DC-F12C267FCB46}"/>
              </a:ext>
            </a:extLst>
          </p:cNvPr>
          <p:cNvGrpSpPr/>
          <p:nvPr/>
        </p:nvGrpSpPr>
        <p:grpSpPr>
          <a:xfrm>
            <a:off x="7861364" y="4527766"/>
            <a:ext cx="907777" cy="778335"/>
            <a:chOff x="8543146" y="3342610"/>
            <a:chExt cx="907777" cy="778335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0446C65F-9D24-4E34-A5A6-E50E917A9BFF}"/>
                </a:ext>
              </a:extLst>
            </p:cNvPr>
            <p:cNvSpPr/>
            <p:nvPr/>
          </p:nvSpPr>
          <p:spPr>
            <a:xfrm flipV="1">
              <a:off x="8859842" y="3404539"/>
              <a:ext cx="274384" cy="275235"/>
            </a:xfrm>
            <a:prstGeom prst="ellipse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7799A705-C4CD-4306-9202-7879653C8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59"/>
            <a:stretch/>
          </p:blipFill>
          <p:spPr>
            <a:xfrm>
              <a:off x="8543146" y="3342610"/>
              <a:ext cx="907777" cy="77833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A1F85FD5-E678-4B3A-9BC4-C52855B8D892}"/>
              </a:ext>
            </a:extLst>
          </p:cNvPr>
          <p:cNvGrpSpPr/>
          <p:nvPr/>
        </p:nvGrpSpPr>
        <p:grpSpPr>
          <a:xfrm>
            <a:off x="5497672" y="5053137"/>
            <a:ext cx="1393140" cy="1166829"/>
            <a:chOff x="3259026" y="5530130"/>
            <a:chExt cx="1393140" cy="1166829"/>
          </a:xfrm>
        </p:grpSpPr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B143057D-5783-4BC8-998A-361FCF062B4F}"/>
                </a:ext>
              </a:extLst>
            </p:cNvPr>
            <p:cNvSpPr/>
            <p:nvPr/>
          </p:nvSpPr>
          <p:spPr>
            <a:xfrm>
              <a:off x="3436234" y="5842000"/>
              <a:ext cx="771529" cy="571500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42710E40-8DF4-4853-99AF-FB1D0BA14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45"/>
            <a:stretch/>
          </p:blipFill>
          <p:spPr>
            <a:xfrm flipH="1">
              <a:off x="3259026" y="5530130"/>
              <a:ext cx="1393140" cy="116682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C64B6DC0-A63F-4475-BC59-018FE5F1D913}"/>
              </a:ext>
            </a:extLst>
          </p:cNvPr>
          <p:cNvGrpSpPr/>
          <p:nvPr/>
        </p:nvGrpSpPr>
        <p:grpSpPr>
          <a:xfrm>
            <a:off x="10125125" y="3046366"/>
            <a:ext cx="1534638" cy="1287483"/>
            <a:chOff x="10188850" y="1662708"/>
            <a:chExt cx="1534638" cy="1287483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6C3A228B-E079-463B-BB34-EC424BFFC5D6}"/>
                </a:ext>
              </a:extLst>
            </p:cNvPr>
            <p:cNvSpPr/>
            <p:nvPr/>
          </p:nvSpPr>
          <p:spPr>
            <a:xfrm>
              <a:off x="11010183" y="2513359"/>
              <a:ext cx="120102" cy="130716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EE3B1BA3-FAB0-4F15-8A51-193A1E69F786}"/>
                </a:ext>
              </a:extLst>
            </p:cNvPr>
            <p:cNvSpPr/>
            <p:nvPr/>
          </p:nvSpPr>
          <p:spPr>
            <a:xfrm>
              <a:off x="10803176" y="2510474"/>
              <a:ext cx="120102" cy="130716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E6C93B28-1F22-40EB-A080-E9F460537AC2}"/>
                </a:ext>
              </a:extLst>
            </p:cNvPr>
            <p:cNvSpPr/>
            <p:nvPr/>
          </p:nvSpPr>
          <p:spPr>
            <a:xfrm>
              <a:off x="10999656" y="2306449"/>
              <a:ext cx="120102" cy="130716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9FFFB7EE-DD58-45A9-8E82-534A119D940F}"/>
                </a:ext>
              </a:extLst>
            </p:cNvPr>
            <p:cNvSpPr/>
            <p:nvPr/>
          </p:nvSpPr>
          <p:spPr>
            <a:xfrm>
              <a:off x="10792649" y="2332800"/>
              <a:ext cx="120102" cy="130716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63F26162-2971-48C3-9F77-FE740F803399}"/>
                </a:ext>
              </a:extLst>
            </p:cNvPr>
            <p:cNvSpPr/>
            <p:nvPr/>
          </p:nvSpPr>
          <p:spPr>
            <a:xfrm>
              <a:off x="10999656" y="2133678"/>
              <a:ext cx="120102" cy="130716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ACF75E54-071F-4523-B855-6764A7C7095E}"/>
                </a:ext>
              </a:extLst>
            </p:cNvPr>
            <p:cNvSpPr/>
            <p:nvPr/>
          </p:nvSpPr>
          <p:spPr>
            <a:xfrm>
              <a:off x="10804858" y="2137798"/>
              <a:ext cx="120102" cy="130716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7A23605F-C5B6-422F-B5E0-1B7BAF71A4EF}"/>
                </a:ext>
              </a:extLst>
            </p:cNvPr>
            <p:cNvSpPr/>
            <p:nvPr/>
          </p:nvSpPr>
          <p:spPr>
            <a:xfrm>
              <a:off x="10999656" y="1951260"/>
              <a:ext cx="120102" cy="130716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14997F9-6B7A-457B-A9CA-30C5C9A55917}"/>
                </a:ext>
              </a:extLst>
            </p:cNvPr>
            <p:cNvSpPr/>
            <p:nvPr/>
          </p:nvSpPr>
          <p:spPr>
            <a:xfrm>
              <a:off x="10804858" y="1951260"/>
              <a:ext cx="120102" cy="130716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05BC7BC-A0F0-42EA-A1C7-156C6719E3C2}"/>
                </a:ext>
              </a:extLst>
            </p:cNvPr>
            <p:cNvSpPr/>
            <p:nvPr/>
          </p:nvSpPr>
          <p:spPr>
            <a:xfrm>
              <a:off x="10999656" y="1768842"/>
              <a:ext cx="120102" cy="130716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B5660E1C-AF2F-4BC3-826E-E4F045BC44CD}"/>
                </a:ext>
              </a:extLst>
            </p:cNvPr>
            <p:cNvSpPr/>
            <p:nvPr/>
          </p:nvSpPr>
          <p:spPr>
            <a:xfrm>
              <a:off x="10776499" y="1768842"/>
              <a:ext cx="120102" cy="130716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3C39D3D-8450-418B-B90C-E7253131B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05"/>
            <a:stretch/>
          </p:blipFill>
          <p:spPr>
            <a:xfrm>
              <a:off x="10188850" y="1662708"/>
              <a:ext cx="1534638" cy="1287483"/>
            </a:xfrm>
            <a:prstGeom prst="rect">
              <a:avLst/>
            </a:prstGeom>
          </p:spPr>
        </p:pic>
      </p:grp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A3987360-2E56-40CF-BF2B-C1EDC87DB5C8}"/>
              </a:ext>
            </a:extLst>
          </p:cNvPr>
          <p:cNvCxnSpPr>
            <a:cxnSpLocks/>
          </p:cNvCxnSpPr>
          <p:nvPr/>
        </p:nvCxnSpPr>
        <p:spPr>
          <a:xfrm flipV="1">
            <a:off x="8704054" y="3878798"/>
            <a:ext cx="1503587" cy="1066141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92DF3CC7-19C7-472E-8074-8D23D4553843}"/>
              </a:ext>
            </a:extLst>
          </p:cNvPr>
          <p:cNvCxnSpPr>
            <a:stCxn id="66" idx="3"/>
          </p:cNvCxnSpPr>
          <p:nvPr/>
        </p:nvCxnSpPr>
        <p:spPr>
          <a:xfrm>
            <a:off x="8769142" y="2729669"/>
            <a:ext cx="1435238" cy="1149129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ECD78AE3-740A-41A8-89DF-1989331CB6A2}"/>
              </a:ext>
            </a:extLst>
          </p:cNvPr>
          <p:cNvCxnSpPr>
            <a:cxnSpLocks/>
          </p:cNvCxnSpPr>
          <p:nvPr/>
        </p:nvCxnSpPr>
        <p:spPr>
          <a:xfrm>
            <a:off x="8799708" y="3859247"/>
            <a:ext cx="1394535" cy="28005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578E408F-38AA-4982-A550-BCBC9B9AF48F}"/>
              </a:ext>
            </a:extLst>
          </p:cNvPr>
          <p:cNvSpPr txBox="1"/>
          <p:nvPr/>
        </p:nvSpPr>
        <p:spPr>
          <a:xfrm>
            <a:off x="4990872" y="6101195"/>
            <a:ext cx="284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Логистическая компания</a:t>
            </a:r>
          </a:p>
        </p:txBody>
      </p: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24EDDAAB-D5C3-4861-BD8B-692E79C60262}"/>
              </a:ext>
            </a:extLst>
          </p:cNvPr>
          <p:cNvGrpSpPr/>
          <p:nvPr/>
        </p:nvGrpSpPr>
        <p:grpSpPr>
          <a:xfrm>
            <a:off x="10273319" y="5008004"/>
            <a:ext cx="1238250" cy="1076295"/>
            <a:chOff x="10095000" y="6642272"/>
            <a:chExt cx="1238250" cy="1076295"/>
          </a:xfrm>
        </p:grpSpPr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2E704BA8-FD93-4522-8C67-76E3738CA2F1}"/>
                </a:ext>
              </a:extLst>
            </p:cNvPr>
            <p:cNvSpPr/>
            <p:nvPr/>
          </p:nvSpPr>
          <p:spPr>
            <a:xfrm>
              <a:off x="10605445" y="7389892"/>
              <a:ext cx="239111" cy="228703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AB4ACF07-5C8F-44D9-86C9-12FE4DDBC3F8}"/>
                </a:ext>
              </a:extLst>
            </p:cNvPr>
            <p:cNvSpPr/>
            <p:nvPr/>
          </p:nvSpPr>
          <p:spPr>
            <a:xfrm>
              <a:off x="10286243" y="7133034"/>
              <a:ext cx="207806" cy="492604"/>
            </a:xfrm>
            <a:prstGeom prst="rect">
              <a:avLst/>
            </a:prstGeom>
            <a:solidFill>
              <a:srgbClr val="38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A79DE341-ECFA-4FF7-B6D9-93E74B5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79"/>
            <a:stretch/>
          </p:blipFill>
          <p:spPr>
            <a:xfrm>
              <a:off x="10095000" y="6642272"/>
              <a:ext cx="1238250" cy="1076295"/>
            </a:xfrm>
            <a:prstGeom prst="rect">
              <a:avLst/>
            </a:prstGeom>
          </p:spPr>
        </p:pic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49290741-0DC0-4AED-9042-FD99D0CECF11}"/>
              </a:ext>
            </a:extLst>
          </p:cNvPr>
          <p:cNvSpPr txBox="1"/>
          <p:nvPr/>
        </p:nvSpPr>
        <p:spPr>
          <a:xfrm>
            <a:off x="10422787" y="6163940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Склад</a:t>
            </a:r>
          </a:p>
        </p:txBody>
      </p:sp>
      <p:sp>
        <p:nvSpPr>
          <p:cNvPr id="125" name="Облачко с текстом: прямоугольное со скругленными углами 124">
            <a:extLst>
              <a:ext uri="{FF2B5EF4-FFF2-40B4-BE49-F238E27FC236}">
                <a16:creationId xmlns:a16="http://schemas.microsoft.com/office/drawing/2014/main" id="{6A51DAE9-9B3E-4067-BDDC-6280AB5716D3}"/>
              </a:ext>
            </a:extLst>
          </p:cNvPr>
          <p:cNvSpPr/>
          <p:nvPr/>
        </p:nvSpPr>
        <p:spPr>
          <a:xfrm>
            <a:off x="9661636" y="1624995"/>
            <a:ext cx="2395582" cy="1305450"/>
          </a:xfrm>
          <a:prstGeom prst="wedgeRoundRectCallout">
            <a:avLst>
              <a:gd name="adj1" fmla="val -22217"/>
              <a:gd name="adj2" fmla="val 625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235669F-DF8F-439B-AADC-3CA592819F55}"/>
              </a:ext>
            </a:extLst>
          </p:cNvPr>
          <p:cNvSpPr txBox="1"/>
          <p:nvPr/>
        </p:nvSpPr>
        <p:spPr>
          <a:xfrm>
            <a:off x="9836172" y="1883809"/>
            <a:ext cx="235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Претензии по ч.2 ст.199 УК РФ</a:t>
            </a:r>
          </a:p>
        </p:txBody>
      </p:sp>
      <p:sp>
        <p:nvSpPr>
          <p:cNvPr id="128" name="Дуга 127">
            <a:extLst>
              <a:ext uri="{FF2B5EF4-FFF2-40B4-BE49-F238E27FC236}">
                <a16:creationId xmlns:a16="http://schemas.microsoft.com/office/drawing/2014/main" id="{AFEED1AF-C783-436D-A341-69F83C8D597E}"/>
              </a:ext>
            </a:extLst>
          </p:cNvPr>
          <p:cNvSpPr/>
          <p:nvPr/>
        </p:nvSpPr>
        <p:spPr>
          <a:xfrm rot="10800000">
            <a:off x="828825" y="3657058"/>
            <a:ext cx="8036680" cy="2643665"/>
          </a:xfrm>
          <a:prstGeom prst="arc">
            <a:avLst/>
          </a:prstGeom>
          <a:noFill/>
          <a:ln w="19050">
            <a:solidFill>
              <a:srgbClr val="384FA3"/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9" name="Дуга 128">
            <a:extLst>
              <a:ext uri="{FF2B5EF4-FFF2-40B4-BE49-F238E27FC236}">
                <a16:creationId xmlns:a16="http://schemas.microsoft.com/office/drawing/2014/main" id="{3E0A3C9A-0689-49DB-A31E-EFE586DB0165}"/>
              </a:ext>
            </a:extLst>
          </p:cNvPr>
          <p:cNvSpPr/>
          <p:nvPr/>
        </p:nvSpPr>
        <p:spPr>
          <a:xfrm rot="9245608">
            <a:off x="7132921" y="3637539"/>
            <a:ext cx="5266613" cy="2503694"/>
          </a:xfrm>
          <a:prstGeom prst="arc">
            <a:avLst>
              <a:gd name="adj1" fmla="val 16200000"/>
              <a:gd name="adj2" fmla="val 20946094"/>
            </a:avLst>
          </a:prstGeom>
          <a:ln w="22225">
            <a:solidFill>
              <a:srgbClr val="384FA3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Прямая со стрелкой 130">
            <a:extLst>
              <a:ext uri="{FF2B5EF4-FFF2-40B4-BE49-F238E27FC236}">
                <a16:creationId xmlns:a16="http://schemas.microsoft.com/office/drawing/2014/main" id="{D07AE9C3-B867-4A82-BDEC-A2E271D2DE01}"/>
              </a:ext>
            </a:extLst>
          </p:cNvPr>
          <p:cNvCxnSpPr>
            <a:cxnSpLocks/>
          </p:cNvCxnSpPr>
          <p:nvPr/>
        </p:nvCxnSpPr>
        <p:spPr>
          <a:xfrm flipV="1">
            <a:off x="10935931" y="4395509"/>
            <a:ext cx="0" cy="549430"/>
          </a:xfrm>
          <a:prstGeom prst="straightConnector1">
            <a:avLst/>
          </a:prstGeom>
          <a:ln>
            <a:solidFill>
              <a:srgbClr val="384F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73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47;p4">
            <a:extLst>
              <a:ext uri="{FF2B5EF4-FFF2-40B4-BE49-F238E27FC236}">
                <a16:creationId xmlns:a16="http://schemas.microsoft.com/office/drawing/2014/main" id="{7E8BF8B3-F627-4EB9-864F-840C5757AD1C}"/>
              </a:ext>
            </a:extLst>
          </p:cNvPr>
          <p:cNvCxnSpPr/>
          <p:nvPr/>
        </p:nvCxnSpPr>
        <p:spPr>
          <a:xfrm>
            <a:off x="-280420" y="2932722"/>
            <a:ext cx="12535430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" name="Google Shape;148;p4">
            <a:extLst>
              <a:ext uri="{FF2B5EF4-FFF2-40B4-BE49-F238E27FC236}">
                <a16:creationId xmlns:a16="http://schemas.microsoft.com/office/drawing/2014/main" id="{702F2405-9D12-494C-AF4E-29C8A400294D}"/>
              </a:ext>
            </a:extLst>
          </p:cNvPr>
          <p:cNvSpPr txBox="1"/>
          <p:nvPr/>
        </p:nvSpPr>
        <p:spPr>
          <a:xfrm>
            <a:off x="1140253" y="2320961"/>
            <a:ext cx="2243117" cy="35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350" rIns="0" bIns="0" anchor="t" anchorCtr="0">
            <a:spAutoFit/>
          </a:bodyPr>
          <a:lstStyle/>
          <a:p>
            <a:pPr marL="7701" marR="308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1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ФНС</a:t>
            </a:r>
            <a:endParaRPr sz="2000" b="1" i="0" u="none" strike="noStrike" cap="none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4" name="Google Shape;149;p4">
            <a:extLst>
              <a:ext uri="{FF2B5EF4-FFF2-40B4-BE49-F238E27FC236}">
                <a16:creationId xmlns:a16="http://schemas.microsoft.com/office/drawing/2014/main" id="{CDA7E254-7A06-4469-A9CE-6E27160EB10F}"/>
              </a:ext>
            </a:extLst>
          </p:cNvPr>
          <p:cNvSpPr/>
          <p:nvPr/>
        </p:nvSpPr>
        <p:spPr>
          <a:xfrm>
            <a:off x="4836151" y="2349245"/>
            <a:ext cx="27054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01" marR="3081">
              <a:buClr>
                <a:srgbClr val="000000"/>
              </a:buClr>
              <a:buSzPts val="1800"/>
            </a:pPr>
            <a:r>
              <a:rPr lang="ru-RU" sz="2000" b="1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/>
              </a:rPr>
              <a:t>Следствие</a:t>
            </a:r>
            <a:endParaRPr sz="2000" b="1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150;p4">
            <a:extLst>
              <a:ext uri="{FF2B5EF4-FFF2-40B4-BE49-F238E27FC236}">
                <a16:creationId xmlns:a16="http://schemas.microsoft.com/office/drawing/2014/main" id="{141383A6-9575-490B-ADC3-BBE4A54C96BF}"/>
              </a:ext>
            </a:extLst>
          </p:cNvPr>
          <p:cNvSpPr/>
          <p:nvPr/>
        </p:nvSpPr>
        <p:spPr>
          <a:xfrm>
            <a:off x="8804271" y="2313528"/>
            <a:ext cx="338772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1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Специалист</a:t>
            </a:r>
            <a:endParaRPr sz="2000" b="1" i="0" u="none" strike="noStrike" cap="none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cxnSp>
        <p:nvCxnSpPr>
          <p:cNvPr id="6" name="Google Shape;151;p4">
            <a:extLst>
              <a:ext uri="{FF2B5EF4-FFF2-40B4-BE49-F238E27FC236}">
                <a16:creationId xmlns:a16="http://schemas.microsoft.com/office/drawing/2014/main" id="{C19C7C82-E76F-4D8A-9077-A5B0C10C435F}"/>
              </a:ext>
            </a:extLst>
          </p:cNvPr>
          <p:cNvCxnSpPr>
            <a:cxnSpLocks/>
            <a:endCxn id="9" idx="4"/>
          </p:cNvCxnSpPr>
          <p:nvPr/>
        </p:nvCxnSpPr>
        <p:spPr>
          <a:xfrm>
            <a:off x="787248" y="3043900"/>
            <a:ext cx="0" cy="2108305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" name="Google Shape;153;p4">
            <a:extLst>
              <a:ext uri="{FF2B5EF4-FFF2-40B4-BE49-F238E27FC236}">
                <a16:creationId xmlns:a16="http://schemas.microsoft.com/office/drawing/2014/main" id="{AFC228E6-409A-4933-9738-534F1B64A942}"/>
              </a:ext>
            </a:extLst>
          </p:cNvPr>
          <p:cNvSpPr/>
          <p:nvPr/>
        </p:nvSpPr>
        <p:spPr>
          <a:xfrm>
            <a:off x="660248" y="3591746"/>
            <a:ext cx="254000" cy="254000"/>
          </a:xfrm>
          <a:prstGeom prst="ellipse">
            <a:avLst/>
          </a:prstGeom>
          <a:solidFill>
            <a:srgbClr val="384FA3"/>
          </a:solidFill>
          <a:ln w="349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9" name="Google Shape;155;p4">
            <a:extLst>
              <a:ext uri="{FF2B5EF4-FFF2-40B4-BE49-F238E27FC236}">
                <a16:creationId xmlns:a16="http://schemas.microsoft.com/office/drawing/2014/main" id="{E0D996A6-C416-496E-A1D0-25BA001EB393}"/>
              </a:ext>
            </a:extLst>
          </p:cNvPr>
          <p:cNvSpPr/>
          <p:nvPr/>
        </p:nvSpPr>
        <p:spPr>
          <a:xfrm>
            <a:off x="660248" y="4898205"/>
            <a:ext cx="254000" cy="254000"/>
          </a:xfrm>
          <a:prstGeom prst="ellipse">
            <a:avLst/>
          </a:prstGeom>
          <a:solidFill>
            <a:srgbClr val="384FA3"/>
          </a:solidFill>
          <a:ln w="349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00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cxnSp>
        <p:nvCxnSpPr>
          <p:cNvPr id="11" name="Google Shape;156;p4">
            <a:extLst>
              <a:ext uri="{FF2B5EF4-FFF2-40B4-BE49-F238E27FC236}">
                <a16:creationId xmlns:a16="http://schemas.microsoft.com/office/drawing/2014/main" id="{038F725F-3C2E-4C06-ABAC-F7FD0F99CB3E}"/>
              </a:ext>
            </a:extLst>
          </p:cNvPr>
          <p:cNvCxnSpPr>
            <a:cxnSpLocks/>
            <a:endCxn id="12" idx="4"/>
          </p:cNvCxnSpPr>
          <p:nvPr/>
        </p:nvCxnSpPr>
        <p:spPr>
          <a:xfrm flipH="1">
            <a:off x="4500959" y="3044105"/>
            <a:ext cx="6900" cy="79231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2" name="Google Shape;158;p4">
            <a:extLst>
              <a:ext uri="{FF2B5EF4-FFF2-40B4-BE49-F238E27FC236}">
                <a16:creationId xmlns:a16="http://schemas.microsoft.com/office/drawing/2014/main" id="{EE497DB0-1166-42BA-BE64-69860973DC62}"/>
              </a:ext>
            </a:extLst>
          </p:cNvPr>
          <p:cNvSpPr/>
          <p:nvPr/>
        </p:nvSpPr>
        <p:spPr>
          <a:xfrm>
            <a:off x="4373959" y="3582415"/>
            <a:ext cx="254000" cy="254000"/>
          </a:xfrm>
          <a:prstGeom prst="ellipse">
            <a:avLst/>
          </a:prstGeom>
          <a:solidFill>
            <a:srgbClr val="384FA3"/>
          </a:solidFill>
          <a:ln w="349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00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cxnSp>
        <p:nvCxnSpPr>
          <p:cNvPr id="15" name="Google Shape;160;p4">
            <a:extLst>
              <a:ext uri="{FF2B5EF4-FFF2-40B4-BE49-F238E27FC236}">
                <a16:creationId xmlns:a16="http://schemas.microsoft.com/office/drawing/2014/main" id="{C9FC1449-A8A6-4C3A-8973-A8AE75C352F2}"/>
              </a:ext>
            </a:extLst>
          </p:cNvPr>
          <p:cNvCxnSpPr>
            <a:cxnSpLocks/>
            <a:endCxn id="16" idx="4"/>
          </p:cNvCxnSpPr>
          <p:nvPr/>
        </p:nvCxnSpPr>
        <p:spPr>
          <a:xfrm flipH="1">
            <a:off x="8469919" y="3055252"/>
            <a:ext cx="4760" cy="7924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6" name="Google Shape;161;p4">
            <a:extLst>
              <a:ext uri="{FF2B5EF4-FFF2-40B4-BE49-F238E27FC236}">
                <a16:creationId xmlns:a16="http://schemas.microsoft.com/office/drawing/2014/main" id="{34BFEB68-36E4-4566-9B1D-C2173A3304FC}"/>
              </a:ext>
            </a:extLst>
          </p:cNvPr>
          <p:cNvSpPr/>
          <p:nvPr/>
        </p:nvSpPr>
        <p:spPr>
          <a:xfrm>
            <a:off x="8342919" y="3593672"/>
            <a:ext cx="254000" cy="254000"/>
          </a:xfrm>
          <a:prstGeom prst="ellipse">
            <a:avLst/>
          </a:prstGeom>
          <a:solidFill>
            <a:srgbClr val="384FA3"/>
          </a:solidFill>
          <a:ln w="349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00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9" name="Google Shape;164;p4">
            <a:extLst>
              <a:ext uri="{FF2B5EF4-FFF2-40B4-BE49-F238E27FC236}">
                <a16:creationId xmlns:a16="http://schemas.microsoft.com/office/drawing/2014/main" id="{AA107055-5DDD-43E6-A64B-3858B6A38CF1}"/>
              </a:ext>
            </a:extLst>
          </p:cNvPr>
          <p:cNvSpPr/>
          <p:nvPr/>
        </p:nvSpPr>
        <p:spPr>
          <a:xfrm>
            <a:off x="482988" y="2628462"/>
            <a:ext cx="608520" cy="608520"/>
          </a:xfrm>
          <a:prstGeom prst="ellipse">
            <a:avLst/>
          </a:prstGeom>
          <a:solidFill>
            <a:srgbClr val="384FA3"/>
          </a:solidFill>
          <a:ln w="349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0" name="Google Shape;165;p4">
            <a:extLst>
              <a:ext uri="{FF2B5EF4-FFF2-40B4-BE49-F238E27FC236}">
                <a16:creationId xmlns:a16="http://schemas.microsoft.com/office/drawing/2014/main" id="{ACB5F9B1-8B63-43ED-877F-8D35380C2804}"/>
              </a:ext>
            </a:extLst>
          </p:cNvPr>
          <p:cNvSpPr/>
          <p:nvPr/>
        </p:nvSpPr>
        <p:spPr>
          <a:xfrm>
            <a:off x="4203650" y="2628462"/>
            <a:ext cx="608520" cy="608520"/>
          </a:xfrm>
          <a:prstGeom prst="ellipse">
            <a:avLst/>
          </a:prstGeom>
          <a:solidFill>
            <a:srgbClr val="384FA3"/>
          </a:solidFill>
          <a:ln w="349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1" name="Google Shape;166;p4">
            <a:extLst>
              <a:ext uri="{FF2B5EF4-FFF2-40B4-BE49-F238E27FC236}">
                <a16:creationId xmlns:a16="http://schemas.microsoft.com/office/drawing/2014/main" id="{BDCF2ABC-D06A-4863-BED7-85F85093D997}"/>
              </a:ext>
            </a:extLst>
          </p:cNvPr>
          <p:cNvSpPr/>
          <p:nvPr/>
        </p:nvSpPr>
        <p:spPr>
          <a:xfrm>
            <a:off x="8164871" y="2639719"/>
            <a:ext cx="608520" cy="608520"/>
          </a:xfrm>
          <a:prstGeom prst="ellipse">
            <a:avLst/>
          </a:prstGeom>
          <a:solidFill>
            <a:srgbClr val="384FA3"/>
          </a:solidFill>
          <a:ln w="349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2" name="Google Shape;167;p4">
            <a:extLst>
              <a:ext uri="{FF2B5EF4-FFF2-40B4-BE49-F238E27FC236}">
                <a16:creationId xmlns:a16="http://schemas.microsoft.com/office/drawing/2014/main" id="{12F8916E-85EF-4215-9D7B-7F1DD8C9BF41}"/>
              </a:ext>
            </a:extLst>
          </p:cNvPr>
          <p:cNvSpPr txBox="1"/>
          <p:nvPr/>
        </p:nvSpPr>
        <p:spPr>
          <a:xfrm>
            <a:off x="1140253" y="3544484"/>
            <a:ext cx="2812653" cy="87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350" rIns="0" bIns="0" anchor="t" anchorCtr="0">
            <a:spAutoFit/>
          </a:bodyPr>
          <a:lstStyle/>
          <a:p>
            <a:pPr marL="7701" marR="3081" lvl="0">
              <a:buClr>
                <a:srgbClr val="000000"/>
              </a:buClr>
              <a:buSzPts val="1800"/>
            </a:pPr>
            <a:r>
              <a:rPr lang="ru-RU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/>
              </a:rPr>
              <a:t>По таможенной стоимости, указанной в ГТД импортером </a:t>
            </a:r>
          </a:p>
        </p:txBody>
      </p:sp>
      <p:sp>
        <p:nvSpPr>
          <p:cNvPr id="26" name="Google Shape;171;p4">
            <a:extLst>
              <a:ext uri="{FF2B5EF4-FFF2-40B4-BE49-F238E27FC236}">
                <a16:creationId xmlns:a16="http://schemas.microsoft.com/office/drawing/2014/main" id="{C6262C0C-2818-41D4-8072-AB156B87F563}"/>
              </a:ext>
            </a:extLst>
          </p:cNvPr>
          <p:cNvSpPr txBox="1"/>
          <p:nvPr/>
        </p:nvSpPr>
        <p:spPr>
          <a:xfrm>
            <a:off x="4690761" y="3533457"/>
            <a:ext cx="2181302" cy="87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350" rIns="0" bIns="0" anchor="t" anchorCtr="0">
            <a:spAutoFit/>
          </a:bodyPr>
          <a:lstStyle/>
          <a:p>
            <a:pPr marL="7701" marR="3081" lvl="0">
              <a:buClr>
                <a:srgbClr val="000000"/>
              </a:buClr>
              <a:buSzPts val="1800"/>
            </a:pPr>
            <a:r>
              <a:rPr lang="ru-RU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Arial"/>
              </a:rPr>
              <a:t>Фактические расходы у компании отсутствуют</a:t>
            </a:r>
          </a:p>
        </p:txBody>
      </p:sp>
      <p:sp>
        <p:nvSpPr>
          <p:cNvPr id="29" name="Google Shape;174;p4">
            <a:extLst>
              <a:ext uri="{FF2B5EF4-FFF2-40B4-BE49-F238E27FC236}">
                <a16:creationId xmlns:a16="http://schemas.microsoft.com/office/drawing/2014/main" id="{B856694A-FB58-4332-AF84-1B6B8B60EEA7}"/>
              </a:ext>
            </a:extLst>
          </p:cNvPr>
          <p:cNvSpPr txBox="1"/>
          <p:nvPr/>
        </p:nvSpPr>
        <p:spPr>
          <a:xfrm>
            <a:off x="8692693" y="3588062"/>
            <a:ext cx="3004164" cy="198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350" rIns="0" bIns="0" anchor="t" anchorCtr="0">
            <a:spAutoFit/>
          </a:bodyPr>
          <a:lstStyle/>
          <a:p>
            <a:pPr marL="7701" marR="3081" lvl="0">
              <a:buClr>
                <a:srgbClr val="000000"/>
              </a:buClr>
              <a:buSzPts val="1800"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Фактические расходы = стоимость завода -изготовителя</a:t>
            </a:r>
          </a:p>
          <a:p>
            <a:pPr marL="7701" marR="3081" lvl="0">
              <a:buClr>
                <a:srgbClr val="000000"/>
              </a:buClr>
              <a:buSzPts val="1800"/>
            </a:pP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+транспортные расходы от завода до склада </a:t>
            </a:r>
            <a:r>
              <a:rPr lang="ru-RU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компании+коммерческий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кредит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65C1CF1-39E0-4FD8-9945-9692425191EC}"/>
              </a:ext>
            </a:extLst>
          </p:cNvPr>
          <p:cNvGrpSpPr/>
          <p:nvPr/>
        </p:nvGrpSpPr>
        <p:grpSpPr>
          <a:xfrm>
            <a:off x="9333519" y="6138607"/>
            <a:ext cx="2513793" cy="473852"/>
            <a:chOff x="14156987" y="8921750"/>
            <a:chExt cx="2149815" cy="393700"/>
          </a:xfrm>
        </p:grpSpPr>
        <p:sp>
          <p:nvSpPr>
            <p:cNvPr id="33" name="object 132">
              <a:extLst>
                <a:ext uri="{FF2B5EF4-FFF2-40B4-BE49-F238E27FC236}">
                  <a16:creationId xmlns:a16="http://schemas.microsoft.com/office/drawing/2014/main" id="{F8D00CCE-4C22-42D5-84B0-2A1EFD3B127E}"/>
                </a:ext>
              </a:extLst>
            </p:cNvPr>
            <p:cNvSpPr/>
            <p:nvPr/>
          </p:nvSpPr>
          <p:spPr>
            <a:xfrm>
              <a:off x="14156987" y="8921750"/>
              <a:ext cx="170180" cy="393700"/>
            </a:xfrm>
            <a:custGeom>
              <a:avLst/>
              <a:gdLst/>
              <a:ahLst/>
              <a:cxnLst/>
              <a:rect l="l" t="t" r="r" b="b"/>
              <a:pathLst>
                <a:path w="170180" h="393700">
                  <a:moveTo>
                    <a:pt x="169879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69879" y="393700"/>
                  </a:lnTo>
                  <a:lnTo>
                    <a:pt x="151402" y="352900"/>
                  </a:lnTo>
                  <a:lnTo>
                    <a:pt x="136775" y="307636"/>
                  </a:lnTo>
                  <a:lnTo>
                    <a:pt x="126713" y="258938"/>
                  </a:lnTo>
                  <a:lnTo>
                    <a:pt x="121931" y="207837"/>
                  </a:lnTo>
                  <a:lnTo>
                    <a:pt x="123141" y="155362"/>
                  </a:lnTo>
                  <a:lnTo>
                    <a:pt x="131060" y="102543"/>
                  </a:lnTo>
                  <a:lnTo>
                    <a:pt x="146402" y="50413"/>
                  </a:lnTo>
                  <a:lnTo>
                    <a:pt x="169879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133">
              <a:extLst>
                <a:ext uri="{FF2B5EF4-FFF2-40B4-BE49-F238E27FC236}">
                  <a16:creationId xmlns:a16="http://schemas.microsoft.com/office/drawing/2014/main" id="{98C4D901-BB7E-4F91-8307-403D7CB09662}"/>
                </a:ext>
              </a:extLst>
            </p:cNvPr>
            <p:cNvSpPr/>
            <p:nvPr/>
          </p:nvSpPr>
          <p:spPr>
            <a:xfrm>
              <a:off x="14319502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1" y="352900"/>
                  </a:lnTo>
                  <a:lnTo>
                    <a:pt x="96143" y="307636"/>
                  </a:lnTo>
                  <a:lnTo>
                    <a:pt x="86080" y="258938"/>
                  </a:lnTo>
                  <a:lnTo>
                    <a:pt x="81299" y="207837"/>
                  </a:lnTo>
                  <a:lnTo>
                    <a:pt x="82511" y="155362"/>
                  </a:lnTo>
                  <a:lnTo>
                    <a:pt x="90431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134">
              <a:extLst>
                <a:ext uri="{FF2B5EF4-FFF2-40B4-BE49-F238E27FC236}">
                  <a16:creationId xmlns:a16="http://schemas.microsoft.com/office/drawing/2014/main" id="{B9CF5873-B067-4715-90F9-CD21642CF39A}"/>
                </a:ext>
              </a:extLst>
            </p:cNvPr>
            <p:cNvSpPr/>
            <p:nvPr/>
          </p:nvSpPr>
          <p:spPr>
            <a:xfrm>
              <a:off x="14439005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5" y="352900"/>
                  </a:lnTo>
                  <a:lnTo>
                    <a:pt x="96148" y="307636"/>
                  </a:lnTo>
                  <a:lnTo>
                    <a:pt x="86086" y="258938"/>
                  </a:lnTo>
                  <a:lnTo>
                    <a:pt x="81303" y="207837"/>
                  </a:lnTo>
                  <a:lnTo>
                    <a:pt x="82514" y="155362"/>
                  </a:lnTo>
                  <a:lnTo>
                    <a:pt x="90433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135">
              <a:extLst>
                <a:ext uri="{FF2B5EF4-FFF2-40B4-BE49-F238E27FC236}">
                  <a16:creationId xmlns:a16="http://schemas.microsoft.com/office/drawing/2014/main" id="{A0F83F71-D1BE-4F1E-804C-C403EC228817}"/>
                </a:ext>
              </a:extLst>
            </p:cNvPr>
            <p:cNvSpPr/>
            <p:nvPr/>
          </p:nvSpPr>
          <p:spPr>
            <a:xfrm>
              <a:off x="14681520" y="8976845"/>
              <a:ext cx="1625282" cy="283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1E5FA4A-DF05-456F-A3FA-10E56F6ECA1C}"/>
              </a:ext>
            </a:extLst>
          </p:cNvPr>
          <p:cNvSpPr txBox="1"/>
          <p:nvPr/>
        </p:nvSpPr>
        <p:spPr>
          <a:xfrm>
            <a:off x="1078985" y="4898205"/>
            <a:ext cx="32309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Нельзя по закупочной стоимости товаров-аналогов у компаний-аналогов, поскольку завод подконтролен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CB0F33-75DF-4A7B-AE8B-174F1E45FD8F}"/>
              </a:ext>
            </a:extLst>
          </p:cNvPr>
          <p:cNvSpPr txBox="1"/>
          <p:nvPr/>
        </p:nvSpPr>
        <p:spPr>
          <a:xfrm>
            <a:off x="4373959" y="1282767"/>
            <a:ext cx="5967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это несмотря на то, что реально понесенные затраты должны быть учтены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DFF37E2-FB23-490B-BF2C-093D639FD54E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4507910" y="2011683"/>
            <a:ext cx="0" cy="616779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22E422F-760C-43FB-8D52-BECA09073721}"/>
              </a:ext>
            </a:extLst>
          </p:cNvPr>
          <p:cNvSpPr txBox="1"/>
          <p:nvPr/>
        </p:nvSpPr>
        <p:spPr>
          <a:xfrm>
            <a:off x="4373959" y="4852388"/>
            <a:ext cx="3968960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 СНИЖЕНИЕ УЩЕРБА В БОЛЕЕ, ЧЕМ 180 РАЗ</a:t>
            </a:r>
          </a:p>
        </p:txBody>
      </p:sp>
      <p:sp>
        <p:nvSpPr>
          <p:cNvPr id="48" name="Google Shape;146;p4">
            <a:extLst>
              <a:ext uri="{FF2B5EF4-FFF2-40B4-BE49-F238E27FC236}">
                <a16:creationId xmlns:a16="http://schemas.microsoft.com/office/drawing/2014/main" id="{D5BA3977-0A45-4A84-8EA8-CC1D738BF900}"/>
              </a:ext>
            </a:extLst>
          </p:cNvPr>
          <p:cNvSpPr txBox="1"/>
          <p:nvPr/>
        </p:nvSpPr>
        <p:spPr>
          <a:xfrm>
            <a:off x="1223876" y="255679"/>
            <a:ext cx="1080253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4400" dirty="0">
                <a:solidFill>
                  <a:srgbClr val="384FA3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Определение фактических расходов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ru-RU" sz="2400" i="0" u="none" strike="noStrike" cap="none" dirty="0">
              <a:solidFill>
                <a:srgbClr val="384FA3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2BAEEC57-422E-468B-8F90-EF8388CAE152}"/>
              </a:ext>
            </a:extLst>
          </p:cNvPr>
          <p:cNvCxnSpPr>
            <a:cxnSpLocks/>
          </p:cNvCxnSpPr>
          <p:nvPr/>
        </p:nvCxnSpPr>
        <p:spPr>
          <a:xfrm>
            <a:off x="0" y="708795"/>
            <a:ext cx="1140253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9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22" grpId="0"/>
      <p:bldP spid="26" grpId="0"/>
      <p:bldP spid="29" grpId="0"/>
      <p:bldP spid="39" grpId="0"/>
      <p:bldP spid="43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65C1CF1-39E0-4FD8-9945-9692425191EC}"/>
              </a:ext>
            </a:extLst>
          </p:cNvPr>
          <p:cNvGrpSpPr/>
          <p:nvPr/>
        </p:nvGrpSpPr>
        <p:grpSpPr>
          <a:xfrm>
            <a:off x="9333519" y="6138607"/>
            <a:ext cx="2513793" cy="473852"/>
            <a:chOff x="14156987" y="8921750"/>
            <a:chExt cx="2149815" cy="393700"/>
          </a:xfrm>
        </p:grpSpPr>
        <p:sp>
          <p:nvSpPr>
            <p:cNvPr id="33" name="object 132">
              <a:extLst>
                <a:ext uri="{FF2B5EF4-FFF2-40B4-BE49-F238E27FC236}">
                  <a16:creationId xmlns:a16="http://schemas.microsoft.com/office/drawing/2014/main" id="{F8D00CCE-4C22-42D5-84B0-2A1EFD3B127E}"/>
                </a:ext>
              </a:extLst>
            </p:cNvPr>
            <p:cNvSpPr/>
            <p:nvPr/>
          </p:nvSpPr>
          <p:spPr>
            <a:xfrm>
              <a:off x="14156987" y="8921750"/>
              <a:ext cx="170180" cy="393700"/>
            </a:xfrm>
            <a:custGeom>
              <a:avLst/>
              <a:gdLst/>
              <a:ahLst/>
              <a:cxnLst/>
              <a:rect l="l" t="t" r="r" b="b"/>
              <a:pathLst>
                <a:path w="170180" h="393700">
                  <a:moveTo>
                    <a:pt x="169879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69879" y="393700"/>
                  </a:lnTo>
                  <a:lnTo>
                    <a:pt x="151402" y="352900"/>
                  </a:lnTo>
                  <a:lnTo>
                    <a:pt x="136775" y="307636"/>
                  </a:lnTo>
                  <a:lnTo>
                    <a:pt x="126713" y="258938"/>
                  </a:lnTo>
                  <a:lnTo>
                    <a:pt x="121931" y="207837"/>
                  </a:lnTo>
                  <a:lnTo>
                    <a:pt x="123141" y="155362"/>
                  </a:lnTo>
                  <a:lnTo>
                    <a:pt x="131060" y="102543"/>
                  </a:lnTo>
                  <a:lnTo>
                    <a:pt x="146402" y="50413"/>
                  </a:lnTo>
                  <a:lnTo>
                    <a:pt x="169879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133">
              <a:extLst>
                <a:ext uri="{FF2B5EF4-FFF2-40B4-BE49-F238E27FC236}">
                  <a16:creationId xmlns:a16="http://schemas.microsoft.com/office/drawing/2014/main" id="{98C4D901-BB7E-4F91-8307-403D7CB09662}"/>
                </a:ext>
              </a:extLst>
            </p:cNvPr>
            <p:cNvSpPr/>
            <p:nvPr/>
          </p:nvSpPr>
          <p:spPr>
            <a:xfrm>
              <a:off x="14319502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1" y="352900"/>
                  </a:lnTo>
                  <a:lnTo>
                    <a:pt x="96143" y="307636"/>
                  </a:lnTo>
                  <a:lnTo>
                    <a:pt x="86080" y="258938"/>
                  </a:lnTo>
                  <a:lnTo>
                    <a:pt x="81299" y="207837"/>
                  </a:lnTo>
                  <a:lnTo>
                    <a:pt x="82511" y="155362"/>
                  </a:lnTo>
                  <a:lnTo>
                    <a:pt x="90431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134">
              <a:extLst>
                <a:ext uri="{FF2B5EF4-FFF2-40B4-BE49-F238E27FC236}">
                  <a16:creationId xmlns:a16="http://schemas.microsoft.com/office/drawing/2014/main" id="{B9CF5873-B067-4715-90F9-CD21642CF39A}"/>
                </a:ext>
              </a:extLst>
            </p:cNvPr>
            <p:cNvSpPr/>
            <p:nvPr/>
          </p:nvSpPr>
          <p:spPr>
            <a:xfrm>
              <a:off x="14439005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5" y="352900"/>
                  </a:lnTo>
                  <a:lnTo>
                    <a:pt x="96148" y="307636"/>
                  </a:lnTo>
                  <a:lnTo>
                    <a:pt x="86086" y="258938"/>
                  </a:lnTo>
                  <a:lnTo>
                    <a:pt x="81303" y="207837"/>
                  </a:lnTo>
                  <a:lnTo>
                    <a:pt x="82514" y="155362"/>
                  </a:lnTo>
                  <a:lnTo>
                    <a:pt x="90433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135">
              <a:extLst>
                <a:ext uri="{FF2B5EF4-FFF2-40B4-BE49-F238E27FC236}">
                  <a16:creationId xmlns:a16="http://schemas.microsoft.com/office/drawing/2014/main" id="{A0F83F71-D1BE-4F1E-804C-C403EC228817}"/>
                </a:ext>
              </a:extLst>
            </p:cNvPr>
            <p:cNvSpPr/>
            <p:nvPr/>
          </p:nvSpPr>
          <p:spPr>
            <a:xfrm>
              <a:off x="14681520" y="8976845"/>
              <a:ext cx="1625282" cy="283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Google Shape;146;p4">
            <a:extLst>
              <a:ext uri="{FF2B5EF4-FFF2-40B4-BE49-F238E27FC236}">
                <a16:creationId xmlns:a16="http://schemas.microsoft.com/office/drawing/2014/main" id="{D5BA3977-0A45-4A84-8EA8-CC1D738BF900}"/>
              </a:ext>
            </a:extLst>
          </p:cNvPr>
          <p:cNvSpPr txBox="1"/>
          <p:nvPr/>
        </p:nvSpPr>
        <p:spPr>
          <a:xfrm>
            <a:off x="1594708" y="321047"/>
            <a:ext cx="1080253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4400" dirty="0">
                <a:solidFill>
                  <a:srgbClr val="384FA3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Ожидаем</a:t>
            </a:r>
            <a:endParaRPr lang="ru-RU" sz="2400" i="0" u="none" strike="noStrike" cap="none" dirty="0">
              <a:solidFill>
                <a:srgbClr val="384FA3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2BAEEC57-422E-468B-8F90-EF8388CAE152}"/>
              </a:ext>
            </a:extLst>
          </p:cNvPr>
          <p:cNvCxnSpPr>
            <a:cxnSpLocks/>
          </p:cNvCxnSpPr>
          <p:nvPr/>
        </p:nvCxnSpPr>
        <p:spPr>
          <a:xfrm>
            <a:off x="0" y="708795"/>
            <a:ext cx="1422400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DA21F24-88B2-4216-B332-AE31F379EC47}"/>
              </a:ext>
            </a:extLst>
          </p:cNvPr>
          <p:cNvSpPr txBox="1"/>
          <p:nvPr/>
        </p:nvSpPr>
        <p:spPr>
          <a:xfrm>
            <a:off x="4770667" y="2763913"/>
            <a:ext cx="61994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Снижение размера ущерба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Переквалификация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F5B0BF-EA10-4932-BAEB-F4CAB3E3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1227460"/>
            <a:ext cx="4082142" cy="56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37445A-36B1-42BE-A00D-201F0B15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0"/>
            <a:ext cx="457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260C3-3CD8-48B1-A96D-602FFB82BF08}"/>
              </a:ext>
            </a:extLst>
          </p:cNvPr>
          <p:cNvSpPr txBox="1"/>
          <p:nvPr/>
        </p:nvSpPr>
        <p:spPr>
          <a:xfrm>
            <a:off x="5172997" y="1987914"/>
            <a:ext cx="611074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384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Дарья Козырева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Юрист МКА «Князев и партнеры»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+7 (909) 909 52 63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kozyreva@kniazev.ru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5E5C25-058B-4535-9E38-3E4BDB2E8843}"/>
              </a:ext>
            </a:extLst>
          </p:cNvPr>
          <p:cNvSpPr/>
          <p:nvPr/>
        </p:nvSpPr>
        <p:spPr>
          <a:xfrm>
            <a:off x="196645" y="255639"/>
            <a:ext cx="11720052" cy="6381135"/>
          </a:xfrm>
          <a:prstGeom prst="rect">
            <a:avLst/>
          </a:prstGeom>
          <a:noFill/>
          <a:ln w="38100">
            <a:solidFill>
              <a:srgbClr val="384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6BFDE65-91ED-466C-98D6-136178F90B41}"/>
              </a:ext>
            </a:extLst>
          </p:cNvPr>
          <p:cNvGrpSpPr/>
          <p:nvPr/>
        </p:nvGrpSpPr>
        <p:grpSpPr>
          <a:xfrm>
            <a:off x="8889243" y="5905403"/>
            <a:ext cx="2732684" cy="502760"/>
            <a:chOff x="14156987" y="8921750"/>
            <a:chExt cx="2149815" cy="393700"/>
          </a:xfrm>
        </p:grpSpPr>
        <p:sp>
          <p:nvSpPr>
            <p:cNvPr id="7" name="object 132">
              <a:extLst>
                <a:ext uri="{FF2B5EF4-FFF2-40B4-BE49-F238E27FC236}">
                  <a16:creationId xmlns:a16="http://schemas.microsoft.com/office/drawing/2014/main" id="{67DEE515-BAD8-402A-947D-C893C2FF8C87}"/>
                </a:ext>
              </a:extLst>
            </p:cNvPr>
            <p:cNvSpPr/>
            <p:nvPr/>
          </p:nvSpPr>
          <p:spPr>
            <a:xfrm>
              <a:off x="14156987" y="8921750"/>
              <a:ext cx="170180" cy="393700"/>
            </a:xfrm>
            <a:custGeom>
              <a:avLst/>
              <a:gdLst/>
              <a:ahLst/>
              <a:cxnLst/>
              <a:rect l="l" t="t" r="r" b="b"/>
              <a:pathLst>
                <a:path w="170180" h="393700">
                  <a:moveTo>
                    <a:pt x="169879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69879" y="393700"/>
                  </a:lnTo>
                  <a:lnTo>
                    <a:pt x="151402" y="352900"/>
                  </a:lnTo>
                  <a:lnTo>
                    <a:pt x="136775" y="307636"/>
                  </a:lnTo>
                  <a:lnTo>
                    <a:pt x="126713" y="258938"/>
                  </a:lnTo>
                  <a:lnTo>
                    <a:pt x="121931" y="207837"/>
                  </a:lnTo>
                  <a:lnTo>
                    <a:pt x="123141" y="155362"/>
                  </a:lnTo>
                  <a:lnTo>
                    <a:pt x="131060" y="102543"/>
                  </a:lnTo>
                  <a:lnTo>
                    <a:pt x="146402" y="50413"/>
                  </a:lnTo>
                  <a:lnTo>
                    <a:pt x="169879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bject 133">
              <a:extLst>
                <a:ext uri="{FF2B5EF4-FFF2-40B4-BE49-F238E27FC236}">
                  <a16:creationId xmlns:a16="http://schemas.microsoft.com/office/drawing/2014/main" id="{46450FD8-1203-4C82-97B2-DA1E82CABC01}"/>
                </a:ext>
              </a:extLst>
            </p:cNvPr>
            <p:cNvSpPr/>
            <p:nvPr/>
          </p:nvSpPr>
          <p:spPr>
            <a:xfrm>
              <a:off x="14319502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1" y="352900"/>
                  </a:lnTo>
                  <a:lnTo>
                    <a:pt x="96143" y="307636"/>
                  </a:lnTo>
                  <a:lnTo>
                    <a:pt x="86080" y="258938"/>
                  </a:lnTo>
                  <a:lnTo>
                    <a:pt x="81299" y="207837"/>
                  </a:lnTo>
                  <a:lnTo>
                    <a:pt x="82511" y="155362"/>
                  </a:lnTo>
                  <a:lnTo>
                    <a:pt x="90431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134">
              <a:extLst>
                <a:ext uri="{FF2B5EF4-FFF2-40B4-BE49-F238E27FC236}">
                  <a16:creationId xmlns:a16="http://schemas.microsoft.com/office/drawing/2014/main" id="{98F7DF57-0F39-4B3D-BCD6-A39F443BBCE9}"/>
                </a:ext>
              </a:extLst>
            </p:cNvPr>
            <p:cNvSpPr/>
            <p:nvPr/>
          </p:nvSpPr>
          <p:spPr>
            <a:xfrm>
              <a:off x="14439005" y="892175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40" h="393700">
                  <a:moveTo>
                    <a:pt x="129252" y="0"/>
                  </a:moveTo>
                  <a:lnTo>
                    <a:pt x="48848" y="0"/>
                  </a:lnTo>
                  <a:lnTo>
                    <a:pt x="24978" y="52384"/>
                  </a:lnTo>
                  <a:lnTo>
                    <a:pt x="9356" y="106003"/>
                  </a:lnTo>
                  <a:lnTo>
                    <a:pt x="1268" y="159785"/>
                  </a:lnTo>
                  <a:lnTo>
                    <a:pt x="0" y="212661"/>
                  </a:lnTo>
                  <a:lnTo>
                    <a:pt x="4837" y="263560"/>
                  </a:lnTo>
                  <a:lnTo>
                    <a:pt x="15067" y="311413"/>
                  </a:lnTo>
                  <a:lnTo>
                    <a:pt x="29976" y="355150"/>
                  </a:lnTo>
                  <a:lnTo>
                    <a:pt x="48848" y="393700"/>
                  </a:lnTo>
                  <a:lnTo>
                    <a:pt x="129252" y="393700"/>
                  </a:lnTo>
                  <a:lnTo>
                    <a:pt x="110775" y="352900"/>
                  </a:lnTo>
                  <a:lnTo>
                    <a:pt x="96148" y="307636"/>
                  </a:lnTo>
                  <a:lnTo>
                    <a:pt x="86086" y="258938"/>
                  </a:lnTo>
                  <a:lnTo>
                    <a:pt x="81303" y="207837"/>
                  </a:lnTo>
                  <a:lnTo>
                    <a:pt x="82514" y="155362"/>
                  </a:lnTo>
                  <a:lnTo>
                    <a:pt x="90433" y="102543"/>
                  </a:lnTo>
                  <a:lnTo>
                    <a:pt x="105774" y="50413"/>
                  </a:lnTo>
                  <a:lnTo>
                    <a:pt x="129252" y="0"/>
                  </a:lnTo>
                  <a:close/>
                </a:path>
              </a:pathLst>
            </a:custGeom>
            <a:solidFill>
              <a:srgbClr val="384FA3"/>
            </a:solid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bject 135">
              <a:extLst>
                <a:ext uri="{FF2B5EF4-FFF2-40B4-BE49-F238E27FC236}">
                  <a16:creationId xmlns:a16="http://schemas.microsoft.com/office/drawing/2014/main" id="{B0AD598E-860F-4ECD-AF2D-6DC086EE8571}"/>
                </a:ext>
              </a:extLst>
            </p:cNvPr>
            <p:cNvSpPr/>
            <p:nvPr/>
          </p:nvSpPr>
          <p:spPr>
            <a:xfrm>
              <a:off x="14681520" y="8976845"/>
              <a:ext cx="1625282" cy="283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Gill Sans Nova Light" panose="020B0302020104020203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624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361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 Nova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Свитина</dc:creator>
  <cp:lastModifiedBy>Арина Потоцкая</cp:lastModifiedBy>
  <cp:revision>29</cp:revision>
  <dcterms:created xsi:type="dcterms:W3CDTF">2021-05-25T07:43:03Z</dcterms:created>
  <dcterms:modified xsi:type="dcterms:W3CDTF">2021-06-01T06:47:16Z</dcterms:modified>
</cp:coreProperties>
</file>