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84" r:id="rId3"/>
    <p:sldId id="285" r:id="rId4"/>
    <p:sldId id="266" r:id="rId5"/>
    <p:sldId id="290" r:id="rId6"/>
    <p:sldId id="286" r:id="rId7"/>
    <p:sldId id="292" r:id="rId8"/>
    <p:sldId id="2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856D-2A26-44EC-9DC1-395B6C73E8B5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86EB0-E396-4DE9-866F-597B09B5AC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3118"/>
            <a:ext cx="7572428" cy="39830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DCE9-B9AA-4F77-9604-7A317C560654}" type="datetime1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7500938" y="6143625"/>
            <a:ext cx="1071562" cy="714375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ru-RU" dirty="0" smtClean="0"/>
              <a:t>Логотип</a:t>
            </a:r>
          </a:p>
          <a:p>
            <a:r>
              <a:rPr lang="ru-RU" dirty="0" smtClean="0"/>
              <a:t>компании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850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5B16-BE84-4CD3-A41B-7F75B9495EA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445B-2442-496B-A4E0-EADDC606CB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 txBox="1">
            <a:spLocks/>
          </p:cNvSpPr>
          <p:nvPr/>
        </p:nvSpPr>
        <p:spPr>
          <a:xfrm>
            <a:off x="2555776" y="3573016"/>
            <a:ext cx="4869629" cy="6429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Каминский Алексей Владимирович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Текст 5"/>
          <p:cNvSpPr txBox="1">
            <a:spLocks/>
          </p:cNvSpPr>
          <p:nvPr/>
        </p:nvSpPr>
        <p:spPr>
          <a:xfrm>
            <a:off x="2555776" y="4077072"/>
            <a:ext cx="453650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Председатель Национального объединения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СРО оценщиков «Союз СОО»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6381328"/>
            <a:ext cx="3050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Москва, 07 декабря 2020 </a:t>
            </a:r>
            <a:r>
              <a:rPr lang="ru-RU" sz="1400" b="1" dirty="0">
                <a:solidFill>
                  <a:srgbClr val="0070C0"/>
                </a:solidFill>
              </a:rPr>
              <a:t>г.</a:t>
            </a:r>
          </a:p>
        </p:txBody>
      </p:sp>
      <p:pic>
        <p:nvPicPr>
          <p:cNvPr id="11" name="Picture 10" descr="http://to02.rosreestr.ru/upload/to02/files/img/Ger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701658" cy="7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tihi.ru/pics/2016/11/30/4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517232"/>
            <a:ext cx="976690" cy="67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0" y="1412776"/>
            <a:ext cx="9144000" cy="2088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Статья </a:t>
            </a:r>
            <a:r>
              <a:rPr lang="ru-RU" sz="3200" b="1" dirty="0" smtClean="0">
                <a:solidFill>
                  <a:srgbClr val="002060"/>
                </a:solidFill>
              </a:rPr>
              <a:t>22.1 </a:t>
            </a:r>
            <a:r>
              <a:rPr lang="ru-RU" sz="3200" b="1" dirty="0" smtClean="0">
                <a:solidFill>
                  <a:srgbClr val="002060"/>
                </a:solidFill>
              </a:rPr>
              <a:t>Федерального закона № 237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«О государственной кадастровой оценке». Проблемы применения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и предложения по решению</a:t>
            </a:r>
            <a:endParaRPr lang="ru-RU" alt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" name="Picture 2" descr="C:\Users\Ильин МО\Desktop\Фото\АВ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0953"/>
          <a:stretch/>
        </p:blipFill>
        <p:spPr bwMode="auto">
          <a:xfrm>
            <a:off x="539552" y="4005064"/>
            <a:ext cx="172824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9DF115-2DAC-471E-AE26-58866ED727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933056"/>
            <a:ext cx="720080" cy="717194"/>
          </a:xfrm>
          <a:prstGeom prst="rect">
            <a:avLst/>
          </a:prstGeom>
        </p:spPr>
      </p:pic>
      <p:sp>
        <p:nvSpPr>
          <p:cNvPr id="10" name="Текст 5"/>
          <p:cNvSpPr txBox="1">
            <a:spLocks/>
          </p:cNvSpPr>
          <p:nvPr/>
        </p:nvSpPr>
        <p:spPr>
          <a:xfrm>
            <a:off x="2627784" y="5445224"/>
            <a:ext cx="4536504" cy="936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Член Рабочей группы при Государственной Думе «Совершенствование законодательства в области </a:t>
            </a:r>
            <a:r>
              <a:rPr lang="ru-RU" sz="1400" dirty="0">
                <a:solidFill>
                  <a:srgbClr val="0070C0"/>
                </a:solidFill>
              </a:rPr>
              <a:t>имущественных </a:t>
            </a:r>
            <a:r>
              <a:rPr lang="ru-RU" sz="1400" dirty="0" smtClean="0">
                <a:solidFill>
                  <a:srgbClr val="0070C0"/>
                </a:solidFill>
              </a:rPr>
              <a:t>налогов, </a:t>
            </a:r>
            <a:r>
              <a:rPr lang="ru-RU" sz="1400" dirty="0">
                <a:solidFill>
                  <a:srgbClr val="0070C0"/>
                </a:solidFill>
              </a:rPr>
              <a:t>кадастровой </a:t>
            </a:r>
            <a:r>
              <a:rPr lang="ru-RU" sz="1400" dirty="0" smtClean="0">
                <a:solidFill>
                  <a:srgbClr val="0070C0"/>
                </a:solidFill>
              </a:rPr>
              <a:t>оценки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и оценочной деятельности»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2555776" y="4653136"/>
            <a:ext cx="4536504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Председатель Комиссии по кадастровой оценке </a:t>
            </a:r>
            <a:br>
              <a:rPr lang="ru-RU" sz="1400" dirty="0" smtClean="0">
                <a:solidFill>
                  <a:srgbClr val="0070C0"/>
                </a:solidFill>
              </a:rPr>
            </a:br>
            <a:r>
              <a:rPr lang="ru-RU" sz="1400" dirty="0" smtClean="0">
                <a:solidFill>
                  <a:srgbClr val="0070C0"/>
                </a:solidFill>
              </a:rPr>
              <a:t>и оспариванию кадастровой стоимости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Общественного совета при </a:t>
            </a:r>
            <a:r>
              <a:rPr lang="ru-RU" sz="1400" dirty="0" err="1" smtClean="0">
                <a:solidFill>
                  <a:srgbClr val="0070C0"/>
                </a:solidFill>
              </a:rPr>
              <a:t>Росреестре</a:t>
            </a:r>
            <a:r>
              <a:rPr lang="ru-RU" sz="1400" dirty="0" smtClean="0">
                <a:solidFill>
                  <a:srgbClr val="0070C0"/>
                </a:solidFill>
              </a:rPr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94970" y="223237"/>
            <a:ext cx="9039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Общественная палата РФ</a:t>
            </a: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</p:txBody>
      </p:sp>
      <p:pic>
        <p:nvPicPr>
          <p:cNvPr id="17" name="Picture 2" descr="https://www.oprf.ru/files/logo_minin_pozhar17022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5858"/>
            <a:ext cx="1680504" cy="12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32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-35085" y="0"/>
            <a:ext cx="9161419" cy="1124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Задача кадастровой оценки - баланс интересов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органов власти и налогоплательщиков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89" t="23052" r="17366" b="13651"/>
          <a:stretch/>
        </p:blipFill>
        <p:spPr bwMode="auto">
          <a:xfrm>
            <a:off x="1043608" y="1052736"/>
            <a:ext cx="7295258" cy="530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7533" y="6492203"/>
            <a:ext cx="2133600" cy="365125"/>
          </a:xfrm>
        </p:spPr>
        <p:txBody>
          <a:bodyPr/>
          <a:lstStyle/>
          <a:p>
            <a:fld id="{84407CEC-AE81-4D29-A1DA-55D4B26EE60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549160"/>
            <a:ext cx="273630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Кадастровая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оценка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4239578"/>
            <a:ext cx="345638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«Оспаривание»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к</a:t>
            </a:r>
            <a:r>
              <a:rPr lang="ru-RU" sz="3600" b="1" dirty="0" smtClean="0">
                <a:solidFill>
                  <a:srgbClr val="0070C0"/>
                </a:solidFill>
              </a:rPr>
              <a:t>адастровой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стоимости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243408"/>
            <a:ext cx="9933234" cy="39395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5000" b="1" dirty="0" smtClean="0">
                <a:solidFill>
                  <a:srgbClr val="0070C0"/>
                </a:solidFill>
              </a:rPr>
              <a:t>ГБУ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2996952"/>
            <a:ext cx="648072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Ст.22.1 237-ФЗ</a:t>
            </a:r>
          </a:p>
        </p:txBody>
      </p:sp>
    </p:spTree>
    <p:extLst>
      <p:ext uri="{BB962C8B-B14F-4D97-AF65-F5344CB8AC3E}">
        <p14:creationId xmlns="" xmlns:p14="http://schemas.microsoft.com/office/powerpoint/2010/main" val="1053222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 txBox="1">
            <a:spLocks/>
          </p:cNvSpPr>
          <p:nvPr/>
        </p:nvSpPr>
        <p:spPr>
          <a:xfrm>
            <a:off x="7007533" y="64922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407CEC-AE81-4D29-A1DA-55D4B26EE605}" type="slidenum">
              <a:rPr lang="ru-RU" smtClean="0"/>
              <a:pPr algn="r"/>
              <a:t>3</a:t>
            </a:fld>
            <a:endParaRPr lang="ru-RU" dirty="0"/>
          </a:p>
        </p:txBody>
      </p:sp>
      <p:pic>
        <p:nvPicPr>
          <p:cNvPr id="2053" name="Picture 5" descr="C:\Users\Ильин МО\Desktop\Документы СРОО\РГ Росреестра\Заседание 4\Независимость ГКО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7"/>
          <a:stretch/>
        </p:blipFill>
        <p:spPr bwMode="auto">
          <a:xfrm>
            <a:off x="755576" y="2023174"/>
            <a:ext cx="7992888" cy="48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56792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</a:rPr>
              <a:t>Государственный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 кадастровый Оценщик –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независимый арбитр?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«Оспаривание» в рамках ст.22.1. 237-ФЗ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6712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Проблема №1 - независимость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4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 txBox="1">
            <a:spLocks/>
          </p:cNvSpPr>
          <p:nvPr/>
        </p:nvSpPr>
        <p:spPr>
          <a:xfrm>
            <a:off x="7007533" y="64922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407CEC-AE81-4D29-A1DA-55D4B26EE605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3244336"/>
            <a:ext cx="84969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>
                <a:solidFill>
                  <a:srgbClr val="002060"/>
                </a:solidFill>
              </a:rPr>
              <a:t>Изменение концепции досудебного «оспаривания» кадастровой стоимости – вместо Комиссии – ГБУ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>
                <a:solidFill>
                  <a:srgbClr val="002060"/>
                </a:solidFill>
              </a:rPr>
              <a:t>(по решению Администрации субъекта РФ в любой момент после - 01.01.2021  после создания ГБУ)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«Оспаривание» в рамках ст.22.1. 237-ФЗ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6712"/>
            <a:ext cx="91440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Проблема №2 –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отсутствие опыта у большинства ГБУ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даже в кадастровой оценке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53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 txBox="1">
            <a:spLocks/>
          </p:cNvSpPr>
          <p:nvPr/>
        </p:nvSpPr>
        <p:spPr>
          <a:xfrm>
            <a:off x="7007533" y="64922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4407CEC-AE81-4D29-A1DA-55D4B26EE605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«Оспаривание» в рамках ст.22.1. 237-ФЗ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6712"/>
            <a:ext cx="91440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Проблема №3 –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отсутствие опыта у 90% ГБУ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</a:rPr>
              <a:t> экспертизе отчетов об оценке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518350"/>
            <a:ext cx="86409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r>
              <a:rPr lang="ru-RU" sz="2000" dirty="0" smtClean="0"/>
              <a:t>Статья</a:t>
            </a:r>
            <a:r>
              <a:rPr lang="ru-RU" sz="2000" dirty="0"/>
              <a:t> </a:t>
            </a:r>
            <a:r>
              <a:rPr lang="ru-RU" sz="2000" dirty="0" smtClean="0"/>
              <a:t>22.1.</a:t>
            </a:r>
            <a:r>
              <a:rPr lang="ru-RU" sz="2000" b="1" dirty="0" smtClean="0"/>
              <a:t>  Установление </a:t>
            </a:r>
            <a:r>
              <a:rPr lang="ru-RU" sz="2000" b="1" dirty="0"/>
              <a:t>кадастровой стоимости в размере </a:t>
            </a:r>
            <a:endParaRPr lang="ru-RU" sz="2000" b="1" dirty="0" smtClean="0"/>
          </a:p>
          <a:p>
            <a:r>
              <a:rPr lang="ru-RU" sz="2000" b="1" dirty="0" smtClean="0"/>
              <a:t>                        рыночной </a:t>
            </a:r>
            <a:r>
              <a:rPr lang="ru-RU" sz="2000" b="1" dirty="0"/>
              <a:t>стоимости</a:t>
            </a:r>
            <a:endParaRPr lang="ru-RU" sz="2000" dirty="0"/>
          </a:p>
          <a:p>
            <a:pPr algn="ctr"/>
            <a:r>
              <a:rPr lang="ru-RU" dirty="0" smtClean="0"/>
              <a:t>….</a:t>
            </a:r>
          </a:p>
          <a:p>
            <a:r>
              <a:rPr lang="ru-RU" sz="2400" dirty="0" smtClean="0"/>
              <a:t>7. Заявление </a:t>
            </a:r>
            <a:r>
              <a:rPr lang="ru-RU" sz="2400" dirty="0"/>
              <a:t>об установлении рыночной стоимости </a:t>
            </a:r>
            <a:endParaRPr lang="ru-RU" sz="2400" dirty="0" smtClean="0"/>
          </a:p>
          <a:p>
            <a:r>
              <a:rPr lang="ru-RU" sz="2400" dirty="0" smtClean="0"/>
              <a:t>может </a:t>
            </a:r>
            <a:r>
              <a:rPr lang="ru-RU" sz="2400" dirty="0"/>
              <a:t>быть подано </a:t>
            </a:r>
            <a:r>
              <a:rPr lang="ru-RU" sz="2400" b="1" u="sng" dirty="0" smtClean="0">
                <a:solidFill>
                  <a:srgbClr val="FF0000"/>
                </a:solidFill>
              </a:rPr>
              <a:t>в </a:t>
            </a:r>
            <a:r>
              <a:rPr lang="ru-RU" sz="2400" b="1" u="sng" dirty="0">
                <a:solidFill>
                  <a:srgbClr val="FF0000"/>
                </a:solidFill>
              </a:rPr>
              <a:t>течение </a:t>
            </a:r>
            <a:r>
              <a:rPr lang="ru-RU" sz="3200" b="1" u="sng" dirty="0" smtClean="0">
                <a:solidFill>
                  <a:srgbClr val="FF0000"/>
                </a:solidFill>
              </a:rPr>
              <a:t>6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>
                <a:solidFill>
                  <a:srgbClr val="FF0000"/>
                </a:solidFill>
              </a:rPr>
              <a:t>месяцев с даты,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по </a:t>
            </a:r>
            <a:r>
              <a:rPr lang="ru-RU" sz="2400" b="1" u="sng" dirty="0">
                <a:solidFill>
                  <a:srgbClr val="FF0000"/>
                </a:solidFill>
              </a:rPr>
              <a:t>состоянию на которую проведена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рыночная </a:t>
            </a:r>
            <a:r>
              <a:rPr lang="ru-RU" sz="2400" b="1" u="sng" dirty="0">
                <a:solidFill>
                  <a:srgbClr val="FF0000"/>
                </a:solidFill>
              </a:rPr>
              <a:t>оценка объекта </a:t>
            </a:r>
            <a:r>
              <a:rPr lang="ru-RU" sz="2400" b="1" u="sng" dirty="0" smtClean="0">
                <a:solidFill>
                  <a:srgbClr val="FF0000"/>
                </a:solidFill>
              </a:rPr>
              <a:t>недвижимости </a:t>
            </a:r>
          </a:p>
          <a:p>
            <a:r>
              <a:rPr lang="ru-RU" sz="2400" dirty="0" smtClean="0"/>
              <a:t>и </a:t>
            </a:r>
            <a:r>
              <a:rPr lang="ru-RU" sz="2400" dirty="0"/>
              <a:t>которая указана </a:t>
            </a:r>
            <a:r>
              <a:rPr lang="ru-RU" sz="2400" dirty="0" smtClean="0"/>
              <a:t>в </a:t>
            </a:r>
            <a:r>
              <a:rPr lang="ru-RU" sz="2400" dirty="0"/>
              <a:t>приложенном к такому заявлению </a:t>
            </a:r>
            <a:endParaRPr lang="ru-RU" sz="2400" dirty="0" smtClean="0"/>
          </a:p>
          <a:p>
            <a:r>
              <a:rPr lang="ru-RU" sz="2400" dirty="0" smtClean="0"/>
              <a:t>отчете </a:t>
            </a:r>
            <a:r>
              <a:rPr lang="ru-RU" sz="2400" dirty="0"/>
              <a:t>об оценке рыночной стоимости объекта недвижимости.</a:t>
            </a:r>
          </a:p>
          <a:p>
            <a:pPr algn="ctr"/>
            <a:endParaRPr lang="ru-RU" sz="2400" b="1" dirty="0" smtClean="0"/>
          </a:p>
          <a:p>
            <a:pPr marL="446088" indent="-446088" algn="just">
              <a:buAutoNum type="arabicPeriod"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53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7533" y="6492203"/>
            <a:ext cx="2133600" cy="365125"/>
          </a:xfrm>
        </p:spPr>
        <p:txBody>
          <a:bodyPr/>
          <a:lstStyle/>
          <a:p>
            <a:fld id="{84407CEC-AE81-4D29-A1DA-55D4B26EE60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Предложение в Резолюцию Круглого стола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Рекомендовать Администрациям субъектов </a:t>
            </a:r>
            <a:r>
              <a:rPr lang="ru-RU" sz="2800" b="1" dirty="0">
                <a:solidFill>
                  <a:srgbClr val="002060"/>
                </a:solidFill>
              </a:rPr>
              <a:t>Российской Федерации </a:t>
            </a:r>
            <a:r>
              <a:rPr lang="ru-RU" sz="2800" b="1" dirty="0" smtClean="0">
                <a:solidFill>
                  <a:srgbClr val="002060"/>
                </a:solidFill>
              </a:rPr>
              <a:t>применять ст.22.1 </a:t>
            </a:r>
            <a:r>
              <a:rPr lang="ru-RU" sz="2800" b="1" dirty="0">
                <a:solidFill>
                  <a:srgbClr val="002060"/>
                </a:solidFill>
              </a:rPr>
              <a:t>Федерального закона «О государственной кадастровой оценке» от 03.07.2016 № </a:t>
            </a:r>
            <a:r>
              <a:rPr lang="ru-RU" sz="2800" b="1" dirty="0" smtClean="0">
                <a:solidFill>
                  <a:srgbClr val="002060"/>
                </a:solidFill>
              </a:rPr>
              <a:t>237-ФЗ </a:t>
            </a:r>
            <a:r>
              <a:rPr lang="ru-RU" sz="2800" b="1" dirty="0">
                <a:solidFill>
                  <a:srgbClr val="002060"/>
                </a:solidFill>
              </a:rPr>
              <a:t>только в случае завершения соответствующим бюджетным учреждением государственной кадастровой оценки основных категорий земель (земли населенных пунктов, земли промышленности и иного специального назначения), а также объектов капитального строительства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2232938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7533" y="6492203"/>
            <a:ext cx="2133600" cy="365125"/>
          </a:xfrm>
        </p:spPr>
        <p:txBody>
          <a:bodyPr/>
          <a:lstStyle/>
          <a:p>
            <a:fld id="{84407CEC-AE81-4D29-A1DA-55D4B26EE60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1812" t="13665" r="51886" b="6625"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2938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7533" y="6492203"/>
            <a:ext cx="2133600" cy="365125"/>
          </a:xfrm>
        </p:spPr>
        <p:txBody>
          <a:bodyPr/>
          <a:lstStyle/>
          <a:p>
            <a:fld id="{84407CEC-AE81-4D29-A1DA-55D4B26EE60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3799" t="13251" r="51665" b="6211"/>
          <a:stretch>
            <a:fillRect/>
          </a:stretch>
        </p:blipFill>
        <p:spPr bwMode="auto">
          <a:xfrm>
            <a:off x="251520" y="0"/>
            <a:ext cx="8568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172400" y="1484784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592" y="1844824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79712" y="2204864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79712" y="3645024"/>
            <a:ext cx="63367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5576" y="4005064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27584" y="4797152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36296" y="4437112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32938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199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Оценочная деятельность: текущая ситуация и перспективы.  Роль оценочного сообщества и  Национального объединения  СРО оценщиков "Союз СОО"</dc:title>
  <dc:creator>Алексей</dc:creator>
  <cp:lastModifiedBy>Алексей</cp:lastModifiedBy>
  <cp:revision>57</cp:revision>
  <dcterms:created xsi:type="dcterms:W3CDTF">2020-12-06T12:14:31Z</dcterms:created>
  <dcterms:modified xsi:type="dcterms:W3CDTF">2020-12-10T07:55:26Z</dcterms:modified>
</cp:coreProperties>
</file>