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71" r:id="rId3"/>
    <p:sldId id="267" r:id="rId4"/>
    <p:sldId id="257" r:id="rId5"/>
    <p:sldId id="268" r:id="rId6"/>
    <p:sldId id="265" r:id="rId7"/>
    <p:sldId id="259" r:id="rId8"/>
    <p:sldId id="272" r:id="rId9"/>
    <p:sldId id="273" r:id="rId10"/>
    <p:sldId id="27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3" autoAdjust="0"/>
    <p:restoredTop sz="94660"/>
  </p:normalViewPr>
  <p:slideViewPr>
    <p:cSldViewPr snapToGrid="0">
      <p:cViewPr varScale="1">
        <p:scale>
          <a:sx n="47" d="100"/>
          <a:sy n="47" d="100"/>
        </p:scale>
        <p:origin x="48" y="30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43204604847388E-2"/>
          <c:y val="5.8489730817897899E-2"/>
          <c:w val="0.84560011614600239"/>
          <c:h val="0.59781058443391799"/>
        </c:manualLayout>
      </c:layout>
      <c:barChart>
        <c:barDir val="col"/>
        <c:grouping val="clustered"/>
        <c:varyColors val="0"/>
        <c:ser>
          <c:idx val="0"/>
          <c:order val="0"/>
          <c:tx>
            <c:strRef>
              <c:f>Лист1!$B$1</c:f>
              <c:strCache>
                <c:ptCount val="1"/>
                <c:pt idx="0">
                  <c:v>Доходы бюджет, трлн руб.</c:v>
                </c:pt>
              </c:strCache>
            </c:strRef>
          </c:tx>
          <c:spPr>
            <a:solidFill>
              <a:schemeClr val="accent1"/>
            </a:solidFill>
            <a:ln>
              <a:noFill/>
            </a:ln>
            <a:effectLst/>
          </c:spPr>
          <c:invertIfNegative val="0"/>
          <c:dLbls>
            <c:dLbl>
              <c:idx val="8"/>
              <c:layout>
                <c:manualLayout>
                  <c:x val="-2.0833610330690008E-3"/>
                  <c:y val="2.382040248056089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Лист1!$A$2:$A$14</c:f>
              <c:strCach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9 мес. 2018 (оценка)</c:v>
                </c:pt>
              </c:strCache>
            </c:strRef>
          </c:cat>
          <c:val>
            <c:numRef>
              <c:f>Лист1!$B$2:$B$14</c:f>
              <c:numCache>
                <c:formatCode>0.0</c:formatCode>
                <c:ptCount val="13"/>
                <c:pt idx="0">
                  <c:v>6.28</c:v>
                </c:pt>
                <c:pt idx="1">
                  <c:v>7.78</c:v>
                </c:pt>
                <c:pt idx="2">
                  <c:v>9.2799999999999994</c:v>
                </c:pt>
                <c:pt idx="3">
                  <c:v>7.34</c:v>
                </c:pt>
                <c:pt idx="4">
                  <c:v>8.31</c:v>
                </c:pt>
                <c:pt idx="5">
                  <c:v>11.37</c:v>
                </c:pt>
                <c:pt idx="6">
                  <c:v>12.86</c:v>
                </c:pt>
                <c:pt idx="7">
                  <c:v>13.02</c:v>
                </c:pt>
                <c:pt idx="8">
                  <c:v>14.5</c:v>
                </c:pt>
                <c:pt idx="9">
                  <c:v>13.66</c:v>
                </c:pt>
                <c:pt idx="10">
                  <c:v>13.5</c:v>
                </c:pt>
                <c:pt idx="11">
                  <c:v>15.088900000000001</c:v>
                </c:pt>
                <c:pt idx="12">
                  <c:v>13.9886</c:v>
                </c:pt>
              </c:numCache>
            </c:numRef>
          </c:val>
        </c:ser>
        <c:ser>
          <c:idx val="1"/>
          <c:order val="1"/>
          <c:tx>
            <c:strRef>
              <c:f>Лист1!$C$1</c:f>
              <c:strCache>
                <c:ptCount val="1"/>
                <c:pt idx="0">
                  <c:v>Из них нефтегазовые доходы, трлн руб.</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Лист1!$A$2:$A$14</c:f>
              <c:strCach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9 мес. 2018 (оценка)</c:v>
                </c:pt>
              </c:strCache>
            </c:strRef>
          </c:cat>
          <c:val>
            <c:numRef>
              <c:f>Лист1!$C$2:$C$14</c:f>
              <c:numCache>
                <c:formatCode>0.0</c:formatCode>
                <c:ptCount val="13"/>
                <c:pt idx="0">
                  <c:v>2.94</c:v>
                </c:pt>
                <c:pt idx="1">
                  <c:v>2.9</c:v>
                </c:pt>
                <c:pt idx="2">
                  <c:v>4.3899999999999997</c:v>
                </c:pt>
                <c:pt idx="3">
                  <c:v>2.98</c:v>
                </c:pt>
                <c:pt idx="4">
                  <c:v>3.83</c:v>
                </c:pt>
                <c:pt idx="5">
                  <c:v>5.64</c:v>
                </c:pt>
                <c:pt idx="6">
                  <c:v>6.45</c:v>
                </c:pt>
                <c:pt idx="7">
                  <c:v>6.53</c:v>
                </c:pt>
                <c:pt idx="8">
                  <c:v>7.43</c:v>
                </c:pt>
                <c:pt idx="9">
                  <c:v>5.86</c:v>
                </c:pt>
                <c:pt idx="10">
                  <c:v>4.83</c:v>
                </c:pt>
                <c:pt idx="11">
                  <c:v>5.9718999999999998</c:v>
                </c:pt>
                <c:pt idx="12">
                  <c:v>6.3019999999999996</c:v>
                </c:pt>
              </c:numCache>
            </c:numRef>
          </c:val>
        </c:ser>
        <c:dLbls>
          <c:dLblPos val="ctr"/>
          <c:showLegendKey val="0"/>
          <c:showVal val="1"/>
          <c:showCatName val="0"/>
          <c:showSerName val="0"/>
          <c:showPercent val="0"/>
          <c:showBubbleSize val="0"/>
        </c:dLbls>
        <c:gapWidth val="219"/>
        <c:overlap val="-27"/>
        <c:axId val="1275173728"/>
        <c:axId val="1275166656"/>
      </c:barChart>
      <c:lineChart>
        <c:grouping val="standard"/>
        <c:varyColors val="0"/>
        <c:ser>
          <c:idx val="2"/>
          <c:order val="2"/>
          <c:tx>
            <c:strRef>
              <c:f>Лист1!$D$1</c:f>
              <c:strCache>
                <c:ptCount val="1"/>
                <c:pt idx="0">
                  <c:v>Доля нефтегазовых доходов в доходах бюджета, %</c:v>
                </c:pt>
              </c:strCache>
            </c:strRef>
          </c:tx>
          <c:spPr>
            <a:ln w="28575" cap="rnd">
              <a:solidFill>
                <a:schemeClr val="accent5"/>
              </a:solidFill>
              <a:round/>
            </a:ln>
            <a:effectLst/>
          </c:spPr>
          <c:marker>
            <c:symbol val="none"/>
          </c:marker>
          <c:dLbls>
            <c:dLbl>
              <c:idx val="6"/>
              <c:layout>
                <c:manualLayout>
                  <c:x val="-2.6335800570086186E-2"/>
                  <c:y val="-0.11457128173269211"/>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3088539264247296E-2"/>
                  <c:y val="-0.1117591115814870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5152242860373045E-3"/>
                  <c:y val="-0.1056038568895121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163025029775675E-2"/>
                  <c:y val="-4.51720727952322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3802497851254743E-3"/>
                  <c:y val="-4.51720727952322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163025029775675E-2"/>
                  <c:y val="-5.6325671016277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7.4635832893360527E-3"/>
                  <c:y val="-4.51720727952322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Лист1!$A$2:$A$14</c:f>
              <c:strCach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9 мес. 2018 (оценка)</c:v>
                </c:pt>
              </c:strCache>
            </c:strRef>
          </c:cat>
          <c:val>
            <c:numRef>
              <c:f>Лист1!$D$2:$D$14</c:f>
              <c:numCache>
                <c:formatCode>0%</c:formatCode>
                <c:ptCount val="13"/>
                <c:pt idx="0">
                  <c:v>0.46815286624203817</c:v>
                </c:pt>
                <c:pt idx="1">
                  <c:v>0.37275064267352181</c:v>
                </c:pt>
                <c:pt idx="2">
                  <c:v>0.47306034482758619</c:v>
                </c:pt>
                <c:pt idx="3">
                  <c:v>0.40599455040871935</c:v>
                </c:pt>
                <c:pt idx="4">
                  <c:v>0.46089049338146809</c:v>
                </c:pt>
                <c:pt idx="5">
                  <c:v>0.49604221635883905</c:v>
                </c:pt>
                <c:pt idx="6">
                  <c:v>0.50155520995334368</c:v>
                </c:pt>
                <c:pt idx="7">
                  <c:v>0.50153609831029189</c:v>
                </c:pt>
                <c:pt idx="8">
                  <c:v>0.51241379310344826</c:v>
                </c:pt>
                <c:pt idx="9">
                  <c:v>0.42898975109809667</c:v>
                </c:pt>
                <c:pt idx="10">
                  <c:v>0.35777777777777781</c:v>
                </c:pt>
                <c:pt idx="11">
                  <c:v>0.39578100457952531</c:v>
                </c:pt>
                <c:pt idx="12">
                  <c:v>0.45050970075633012</c:v>
                </c:pt>
              </c:numCache>
            </c:numRef>
          </c:val>
          <c:smooth val="0"/>
        </c:ser>
        <c:dLbls>
          <c:dLblPos val="ctr"/>
          <c:showLegendKey val="0"/>
          <c:showVal val="1"/>
          <c:showCatName val="0"/>
          <c:showSerName val="0"/>
          <c:showPercent val="0"/>
          <c:showBubbleSize val="0"/>
        </c:dLbls>
        <c:marker val="1"/>
        <c:smooth val="0"/>
        <c:axId val="1275169376"/>
        <c:axId val="1275168832"/>
      </c:lineChart>
      <c:catAx>
        <c:axId val="127517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1275166656"/>
        <c:crosses val="autoZero"/>
        <c:auto val="1"/>
        <c:lblAlgn val="ctr"/>
        <c:lblOffset val="100"/>
        <c:noMultiLvlLbl val="0"/>
      </c:catAx>
      <c:valAx>
        <c:axId val="12751666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1275173728"/>
        <c:crosses val="autoZero"/>
        <c:crossBetween val="between"/>
      </c:valAx>
      <c:valAx>
        <c:axId val="1275168832"/>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1275169376"/>
        <c:crosses val="max"/>
        <c:crossBetween val="between"/>
      </c:valAx>
      <c:catAx>
        <c:axId val="1275169376"/>
        <c:scaling>
          <c:orientation val="minMax"/>
        </c:scaling>
        <c:delete val="1"/>
        <c:axPos val="b"/>
        <c:numFmt formatCode="General" sourceLinked="1"/>
        <c:majorTickMark val="out"/>
        <c:minorTickMark val="none"/>
        <c:tickLblPos val="nextTo"/>
        <c:crossAx val="1275168832"/>
        <c:crosses val="autoZero"/>
        <c:auto val="1"/>
        <c:lblAlgn val="ctr"/>
        <c:lblOffset val="100"/>
        <c:noMultiLvlLbl val="0"/>
      </c:catAx>
      <c:spPr>
        <a:noFill/>
        <a:ln>
          <a:noFill/>
        </a:ln>
        <a:effectLst/>
      </c:spPr>
    </c:plotArea>
    <c:legend>
      <c:legendPos val="b"/>
      <c:layout>
        <c:manualLayout>
          <c:xMode val="edge"/>
          <c:yMode val="edge"/>
          <c:x val="3.8834560474233108E-2"/>
          <c:y val="0.79157485228977786"/>
          <c:w val="0.6590614877839146"/>
          <c:h val="0.19451377661987229"/>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100">
          <a:solidFill>
            <a:sysClr val="windowText" lastClr="000000"/>
          </a:solidFill>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E8CB1-475F-40E4-A8B1-C8A68D9FF1DF}" type="datetimeFigureOut">
              <a:rPr lang="ru-RU" smtClean="0"/>
              <a:t>20.12.2018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2C2DB-7307-4295-A36B-78B2E4AF3F2F}" type="slidenum">
              <a:rPr lang="ru-RU" smtClean="0"/>
              <a:t>‹#›</a:t>
            </a:fld>
            <a:endParaRPr lang="ru-RU"/>
          </a:p>
        </p:txBody>
      </p:sp>
    </p:spTree>
    <p:extLst>
      <p:ext uri="{BB962C8B-B14F-4D97-AF65-F5344CB8AC3E}">
        <p14:creationId xmlns:p14="http://schemas.microsoft.com/office/powerpoint/2010/main" val="267025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205508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366253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My First Template</a:t>
            </a:r>
            <a:endParaRPr lang="en-US" dirty="0">
              <a:solidFill>
                <a:prstClr val="black"/>
              </a:solidFill>
            </a:endParaRPr>
          </a:p>
        </p:txBody>
      </p:sp>
    </p:spTree>
    <p:extLst>
      <p:ext uri="{BB962C8B-B14F-4D97-AF65-F5344CB8AC3E}">
        <p14:creationId xmlns:p14="http://schemas.microsoft.com/office/powerpoint/2010/main" val="2413480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1687531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3265787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19173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1600758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9846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Free Blank With Footer">
    <p:spTree>
      <p:nvGrpSpPr>
        <p:cNvPr id="1" name=""/>
        <p:cNvGrpSpPr/>
        <p:nvPr/>
      </p:nvGrpSpPr>
      <p:grpSpPr>
        <a:xfrm>
          <a:off x="0" y="0"/>
          <a:ext cx="0" cy="0"/>
          <a:chOff x="0" y="0"/>
          <a:chExt cx="0" cy="0"/>
        </a:xfrm>
      </p:grpSpPr>
      <p:sp>
        <p:nvSpPr>
          <p:cNvPr id="10" name="Flowchart: Off-page Connector 9"/>
          <p:cNvSpPr/>
          <p:nvPr userDrawn="1"/>
        </p:nvSpPr>
        <p:spPr>
          <a:xfrm rot="5400000">
            <a:off x="11731145" y="126200"/>
            <a:ext cx="384047" cy="537665"/>
          </a:xfrm>
          <a:prstGeom prst="flowChartOffpageConnector">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1" name="Slide Number Placeholder 4"/>
          <p:cNvSpPr>
            <a:spLocks noGrp="1"/>
          </p:cNvSpPr>
          <p:nvPr>
            <p:ph type="sldNum" sz="quarter" idx="12"/>
          </p:nvPr>
        </p:nvSpPr>
        <p:spPr>
          <a:xfrm>
            <a:off x="11703082" y="203009"/>
            <a:ext cx="508001" cy="366183"/>
          </a:xfrm>
          <a:prstGeom prst="rect">
            <a:avLst/>
          </a:prstGeom>
        </p:spPr>
        <p:txBody>
          <a:bodyPr anchor="ctr"/>
          <a:lstStyle>
            <a:lvl1pPr algn="ctr">
              <a:defRPr sz="1200" b="1">
                <a:solidFill>
                  <a:schemeClr val="bg1"/>
                </a:solidFill>
              </a:defRPr>
            </a:lvl1pPr>
          </a:lstStyle>
          <a:p>
            <a:pPr defTabSz="1375467"/>
            <a:fld id="{C136B7D2-B98C-44FD-8D04-7EC62A564975}" type="slidenum">
              <a:rPr lang="en-US" smtClean="0">
                <a:solidFill>
                  <a:prstClr val="white"/>
                </a:solidFill>
              </a:rPr>
              <a:pPr defTabSz="1375467"/>
              <a:t>‹#›</a:t>
            </a:fld>
            <a:endParaRPr lang="en-US" dirty="0">
              <a:solidFill>
                <a:prstClr val="white"/>
              </a:solidFill>
            </a:endParaRPr>
          </a:p>
        </p:txBody>
      </p:sp>
    </p:spTree>
    <p:extLst>
      <p:ext uri="{BB962C8B-B14F-4D97-AF65-F5344CB8AC3E}">
        <p14:creationId xmlns:p14="http://schemas.microsoft.com/office/powerpoint/2010/main" val="24710332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ree 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3052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tx1">
                    <a:lumMod val="90000"/>
                    <a:lumOff val="10000"/>
                  </a:schemeClr>
                </a:solidFill>
              </a:defRPr>
            </a:lvl1pPr>
          </a:lstStyle>
          <a:p>
            <a:r>
              <a:rPr lang="en-US" dirty="0" smtClean="0"/>
              <a:t>Click To Edit Master Title Style</a:t>
            </a:r>
            <a:endParaRPr lang="en-US" dirty="0"/>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75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Subtext Goes Here</a:t>
            </a:r>
          </a:p>
        </p:txBody>
      </p:sp>
      <p:sp>
        <p:nvSpPr>
          <p:cNvPr id="10" name="Flowchart: Off-page Connector 9"/>
          <p:cNvSpPr/>
          <p:nvPr userDrawn="1"/>
        </p:nvSpPr>
        <p:spPr>
          <a:xfrm rot="5400000">
            <a:off x="11731145" y="126200"/>
            <a:ext cx="384047" cy="537665"/>
          </a:xfrm>
          <a:prstGeom prst="flowChartOffpageConnector">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1" name="Slide Number Placeholder 4"/>
          <p:cNvSpPr>
            <a:spLocks noGrp="1"/>
          </p:cNvSpPr>
          <p:nvPr>
            <p:ph type="sldNum" sz="quarter" idx="12"/>
          </p:nvPr>
        </p:nvSpPr>
        <p:spPr>
          <a:xfrm>
            <a:off x="11703082" y="203009"/>
            <a:ext cx="508001" cy="366183"/>
          </a:xfrm>
          <a:prstGeom prst="rect">
            <a:avLst/>
          </a:prstGeom>
        </p:spPr>
        <p:txBody>
          <a:bodyPr anchor="ctr"/>
          <a:lstStyle>
            <a:lvl1pPr algn="ctr">
              <a:defRPr sz="1200" b="1">
                <a:solidFill>
                  <a:schemeClr val="bg1"/>
                </a:solidFill>
              </a:defRPr>
            </a:lvl1pPr>
          </a:lstStyle>
          <a:p>
            <a:pPr defTabSz="1375467"/>
            <a:fld id="{C136B7D2-B98C-44FD-8D04-7EC62A564975}" type="slidenum">
              <a:rPr lang="en-US" smtClean="0">
                <a:solidFill>
                  <a:prstClr val="white"/>
                </a:solidFill>
              </a:rPr>
              <a:pPr defTabSz="1375467"/>
              <a:t>‹#›</a:t>
            </a:fld>
            <a:endParaRPr lang="en-US" dirty="0">
              <a:solidFill>
                <a:prstClr val="white"/>
              </a:solidFill>
            </a:endParaRPr>
          </a:p>
        </p:txBody>
      </p:sp>
    </p:spTree>
    <p:extLst>
      <p:ext uri="{BB962C8B-B14F-4D97-AF65-F5344CB8AC3E}">
        <p14:creationId xmlns:p14="http://schemas.microsoft.com/office/powerpoint/2010/main" val="204315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Free Blank With Foot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72965" y="356628"/>
            <a:ext cx="7518400" cy="471365"/>
          </a:xfrm>
          <a:prstGeom prst="rect">
            <a:avLst/>
          </a:prstGeom>
        </p:spPr>
        <p:txBody>
          <a:bodyPr wrap="none" lIns="0" tIns="0" rIns="0" bIns="0" anchor="ctr">
            <a:noAutofit/>
          </a:bodyPr>
          <a:lstStyle>
            <a:lvl1pPr algn="l">
              <a:defRPr sz="3200" b="1" baseline="0">
                <a:solidFill>
                  <a:schemeClr val="tx1">
                    <a:lumMod val="85000"/>
                    <a:lumOff val="15000"/>
                  </a:schemeClr>
                </a:solidFill>
              </a:defRPr>
            </a:lvl1pPr>
          </a:lstStyle>
          <a:p>
            <a:r>
              <a:rPr lang="en-US" dirty="0" smtClean="0"/>
              <a:t>Click To Edit Master Title Style</a:t>
            </a:r>
            <a:endParaRPr lang="en-US" dirty="0"/>
          </a:p>
        </p:txBody>
      </p:sp>
      <p:sp>
        <p:nvSpPr>
          <p:cNvPr id="7" name="Text Placeholder 3"/>
          <p:cNvSpPr>
            <a:spLocks noGrp="1"/>
          </p:cNvSpPr>
          <p:nvPr>
            <p:ph type="body" sz="half" idx="2" hasCustomPrompt="1"/>
          </p:nvPr>
        </p:nvSpPr>
        <p:spPr>
          <a:xfrm>
            <a:off x="872965" y="825950"/>
            <a:ext cx="5486400" cy="267661"/>
          </a:xfrm>
          <a:prstGeom prst="rect">
            <a:avLst/>
          </a:prstGeom>
        </p:spPr>
        <p:txBody>
          <a:bodyPr wrap="none" lIns="0" tIns="0" rIns="0" bIns="0" anchor="ctr">
            <a:noAutofit/>
          </a:bodyPr>
          <a:lstStyle>
            <a:lvl1pPr marL="0" indent="0" algn="l">
              <a:buNone/>
              <a:defRPr sz="1867" b="1" baseline="0">
                <a:solidFill>
                  <a:schemeClr val="bg1">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SUBTEXT GOES HERE</a:t>
            </a:r>
          </a:p>
        </p:txBody>
      </p:sp>
      <p:sp>
        <p:nvSpPr>
          <p:cNvPr id="8" name="Flowchart: Off-page Connector 7"/>
          <p:cNvSpPr/>
          <p:nvPr userDrawn="1"/>
        </p:nvSpPr>
        <p:spPr>
          <a:xfrm rot="5400000">
            <a:off x="11731145" y="126200"/>
            <a:ext cx="384047" cy="537665"/>
          </a:xfrm>
          <a:prstGeom prst="flowChartOffpageConnector">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9" name="Slide Number Placeholder 4"/>
          <p:cNvSpPr>
            <a:spLocks noGrp="1"/>
          </p:cNvSpPr>
          <p:nvPr>
            <p:ph type="sldNum" sz="quarter" idx="12"/>
          </p:nvPr>
        </p:nvSpPr>
        <p:spPr>
          <a:xfrm>
            <a:off x="11703082" y="203009"/>
            <a:ext cx="508001" cy="366183"/>
          </a:xfrm>
          <a:prstGeom prst="rect">
            <a:avLst/>
          </a:prstGeom>
        </p:spPr>
        <p:txBody>
          <a:bodyPr anchor="ctr"/>
          <a:lstStyle>
            <a:lvl1pPr algn="ctr">
              <a:defRPr sz="1200" b="1">
                <a:solidFill>
                  <a:schemeClr val="bg1"/>
                </a:solidFill>
              </a:defRPr>
            </a:lvl1pPr>
          </a:lstStyle>
          <a:p>
            <a:pPr defTabSz="1375467"/>
            <a:fld id="{C136B7D2-B98C-44FD-8D04-7EC62A564975}" type="slidenum">
              <a:rPr lang="en-US" smtClean="0">
                <a:solidFill>
                  <a:prstClr val="white"/>
                </a:solidFill>
              </a:rPr>
              <a:pPr defTabSz="1375467"/>
              <a:t>‹#›</a:t>
            </a:fld>
            <a:endParaRPr lang="en-US" dirty="0">
              <a:solidFill>
                <a:prstClr val="white"/>
              </a:solidFill>
            </a:endParaRPr>
          </a:p>
        </p:txBody>
      </p:sp>
    </p:spTree>
    <p:extLst>
      <p:ext uri="{BB962C8B-B14F-4D97-AF65-F5344CB8AC3E}">
        <p14:creationId xmlns:p14="http://schemas.microsoft.com/office/powerpoint/2010/main" val="425308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re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4193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Footer">
    <p:spTree>
      <p:nvGrpSpPr>
        <p:cNvPr id="1" name=""/>
        <p:cNvGrpSpPr/>
        <p:nvPr/>
      </p:nvGrpSpPr>
      <p:grpSpPr>
        <a:xfrm>
          <a:off x="0" y="0"/>
          <a:ext cx="0" cy="0"/>
          <a:chOff x="0" y="0"/>
          <a:chExt cx="0" cy="0"/>
        </a:xfrm>
      </p:grpSpPr>
      <p:grpSp>
        <p:nvGrpSpPr>
          <p:cNvPr id="8" name="Group 7"/>
          <p:cNvGrpSpPr/>
          <p:nvPr userDrawn="1"/>
        </p:nvGrpSpPr>
        <p:grpSpPr>
          <a:xfrm>
            <a:off x="0" y="6731802"/>
            <a:ext cx="12192000" cy="126199"/>
            <a:chOff x="0" y="2573904"/>
            <a:chExt cx="8767278" cy="44695"/>
          </a:xfrm>
        </p:grpSpPr>
        <p:grpSp>
          <p:nvGrpSpPr>
            <p:cNvPr id="9" name="Group 43"/>
            <p:cNvGrpSpPr/>
            <p:nvPr/>
          </p:nvGrpSpPr>
          <p:grpSpPr>
            <a:xfrm>
              <a:off x="0" y="2573904"/>
              <a:ext cx="3752335" cy="44695"/>
              <a:chOff x="0" y="2573904"/>
              <a:chExt cx="3752335" cy="44695"/>
            </a:xfrm>
          </p:grpSpPr>
          <p:sp>
            <p:nvSpPr>
              <p:cNvPr id="15" name="Rectangle 14"/>
              <p:cNvSpPr/>
              <p:nvPr/>
            </p:nvSpPr>
            <p:spPr>
              <a:xfrm>
                <a:off x="0"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6" name="Rectangle 15"/>
              <p:cNvSpPr/>
              <p:nvPr/>
            </p:nvSpPr>
            <p:spPr>
              <a:xfrm>
                <a:off x="1262608" y="2573904"/>
                <a:ext cx="1262608" cy="44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7" name="Rectangle 16"/>
              <p:cNvSpPr/>
              <p:nvPr/>
            </p:nvSpPr>
            <p:spPr>
              <a:xfrm>
                <a:off x="2489727" y="2573904"/>
                <a:ext cx="1262608" cy="44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nvGrpSpPr>
            <p:cNvPr id="10" name="Group 44"/>
            <p:cNvGrpSpPr/>
            <p:nvPr/>
          </p:nvGrpSpPr>
          <p:grpSpPr>
            <a:xfrm>
              <a:off x="3752335" y="2573904"/>
              <a:ext cx="5014943" cy="44695"/>
              <a:chOff x="0" y="2573904"/>
              <a:chExt cx="5014943" cy="44695"/>
            </a:xfrm>
          </p:grpSpPr>
          <p:sp>
            <p:nvSpPr>
              <p:cNvPr id="11" name="Rectangle 10"/>
              <p:cNvSpPr/>
              <p:nvPr/>
            </p:nvSpPr>
            <p:spPr>
              <a:xfrm>
                <a:off x="0" y="2573904"/>
                <a:ext cx="1262608" cy="446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2" name="Rectangle 11"/>
              <p:cNvSpPr/>
              <p:nvPr/>
            </p:nvSpPr>
            <p:spPr>
              <a:xfrm>
                <a:off x="1262608" y="2573904"/>
                <a:ext cx="1262608" cy="446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3" name="Rectangle 12"/>
              <p:cNvSpPr/>
              <p:nvPr/>
            </p:nvSpPr>
            <p:spPr>
              <a:xfrm>
                <a:off x="2489727" y="2573904"/>
                <a:ext cx="1262608" cy="44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4" name="Rectangle 13"/>
              <p:cNvSpPr/>
              <p:nvPr/>
            </p:nvSpPr>
            <p:spPr>
              <a:xfrm>
                <a:off x="3752335"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sp>
        <p:nvSpPr>
          <p:cNvPr id="18" name="Title 1"/>
          <p:cNvSpPr>
            <a:spLocks noGrp="1"/>
          </p:cNvSpPr>
          <p:nvPr>
            <p:ph type="title" hasCustomPrompt="1"/>
          </p:nvPr>
        </p:nvSpPr>
        <p:spPr>
          <a:xfrm>
            <a:off x="872965" y="356628"/>
            <a:ext cx="7518400" cy="471365"/>
          </a:xfrm>
          <a:prstGeom prst="rect">
            <a:avLst/>
          </a:prstGeom>
        </p:spPr>
        <p:txBody>
          <a:bodyPr wrap="none" lIns="0" tIns="0" rIns="0" bIns="0" anchor="ctr">
            <a:noAutofit/>
          </a:bodyPr>
          <a:lstStyle>
            <a:lvl1pPr algn="l">
              <a:defRPr sz="3200" b="1" baseline="0">
                <a:solidFill>
                  <a:schemeClr val="tx1">
                    <a:lumMod val="85000"/>
                    <a:lumOff val="15000"/>
                  </a:schemeClr>
                </a:solidFill>
              </a:defRPr>
            </a:lvl1pPr>
          </a:lstStyle>
          <a:p>
            <a:r>
              <a:rPr lang="en-US" dirty="0" smtClean="0"/>
              <a:t>Click To Edit Master Title Style</a:t>
            </a:r>
            <a:endParaRPr lang="en-US" dirty="0"/>
          </a:p>
        </p:txBody>
      </p:sp>
      <p:sp>
        <p:nvSpPr>
          <p:cNvPr id="19" name="Text Placeholder 3"/>
          <p:cNvSpPr>
            <a:spLocks noGrp="1"/>
          </p:cNvSpPr>
          <p:nvPr>
            <p:ph type="body" sz="half" idx="2" hasCustomPrompt="1"/>
          </p:nvPr>
        </p:nvSpPr>
        <p:spPr>
          <a:xfrm>
            <a:off x="872965" y="825950"/>
            <a:ext cx="5486400" cy="267661"/>
          </a:xfrm>
          <a:prstGeom prst="rect">
            <a:avLst/>
          </a:prstGeom>
        </p:spPr>
        <p:txBody>
          <a:bodyPr wrap="none" lIns="0" tIns="0" rIns="0" bIns="0" anchor="ctr">
            <a:noAutofit/>
          </a:bodyPr>
          <a:lstStyle>
            <a:lvl1pPr marL="0" indent="0" algn="l">
              <a:buNone/>
              <a:defRPr sz="1867" b="1" baseline="0">
                <a:solidFill>
                  <a:schemeClr val="bg1">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SUBTEXT GOES HERE</a:t>
            </a:r>
          </a:p>
        </p:txBody>
      </p:sp>
    </p:spTree>
    <p:extLst>
      <p:ext uri="{BB962C8B-B14F-4D97-AF65-F5344CB8AC3E}">
        <p14:creationId xmlns:p14="http://schemas.microsoft.com/office/powerpoint/2010/main" val="404424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fade">
                                      <p:cBhvr>
                                        <p:cTn id="11"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Number">
    <p:spTree>
      <p:nvGrpSpPr>
        <p:cNvPr id="1" name=""/>
        <p:cNvGrpSpPr/>
        <p:nvPr/>
      </p:nvGrpSpPr>
      <p:grpSpPr>
        <a:xfrm>
          <a:off x="0" y="0"/>
          <a:ext cx="0" cy="0"/>
          <a:chOff x="0" y="0"/>
          <a:chExt cx="0" cy="0"/>
        </a:xfrm>
      </p:grpSpPr>
      <p:grpSp>
        <p:nvGrpSpPr>
          <p:cNvPr id="8" name="Group 7"/>
          <p:cNvGrpSpPr/>
          <p:nvPr userDrawn="1"/>
        </p:nvGrpSpPr>
        <p:grpSpPr>
          <a:xfrm>
            <a:off x="0" y="6731802"/>
            <a:ext cx="12192000" cy="126199"/>
            <a:chOff x="0" y="2573904"/>
            <a:chExt cx="8767278" cy="44695"/>
          </a:xfrm>
        </p:grpSpPr>
        <p:grpSp>
          <p:nvGrpSpPr>
            <p:cNvPr id="9" name="Group 43"/>
            <p:cNvGrpSpPr/>
            <p:nvPr/>
          </p:nvGrpSpPr>
          <p:grpSpPr>
            <a:xfrm>
              <a:off x="0" y="2573904"/>
              <a:ext cx="3752335" cy="44695"/>
              <a:chOff x="0" y="2573904"/>
              <a:chExt cx="3752335" cy="44695"/>
            </a:xfrm>
          </p:grpSpPr>
          <p:sp>
            <p:nvSpPr>
              <p:cNvPr id="15" name="Rectangle 14"/>
              <p:cNvSpPr/>
              <p:nvPr/>
            </p:nvSpPr>
            <p:spPr>
              <a:xfrm>
                <a:off x="0"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6" name="Rectangle 15"/>
              <p:cNvSpPr/>
              <p:nvPr/>
            </p:nvSpPr>
            <p:spPr>
              <a:xfrm>
                <a:off x="1262608" y="2573904"/>
                <a:ext cx="1262608" cy="44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7" name="Rectangle 16"/>
              <p:cNvSpPr/>
              <p:nvPr/>
            </p:nvSpPr>
            <p:spPr>
              <a:xfrm>
                <a:off x="2489727" y="2573904"/>
                <a:ext cx="1262608" cy="44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nvGrpSpPr>
            <p:cNvPr id="10" name="Group 44"/>
            <p:cNvGrpSpPr/>
            <p:nvPr/>
          </p:nvGrpSpPr>
          <p:grpSpPr>
            <a:xfrm>
              <a:off x="3752335" y="2573904"/>
              <a:ext cx="5014943" cy="44695"/>
              <a:chOff x="0" y="2573904"/>
              <a:chExt cx="5014943" cy="44695"/>
            </a:xfrm>
          </p:grpSpPr>
          <p:sp>
            <p:nvSpPr>
              <p:cNvPr id="11" name="Rectangle 10"/>
              <p:cNvSpPr/>
              <p:nvPr/>
            </p:nvSpPr>
            <p:spPr>
              <a:xfrm>
                <a:off x="0" y="2573904"/>
                <a:ext cx="1262608" cy="446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2" name="Rectangle 11"/>
              <p:cNvSpPr/>
              <p:nvPr/>
            </p:nvSpPr>
            <p:spPr>
              <a:xfrm>
                <a:off x="1262608" y="2573904"/>
                <a:ext cx="1262608" cy="446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3" name="Rectangle 12"/>
              <p:cNvSpPr/>
              <p:nvPr/>
            </p:nvSpPr>
            <p:spPr>
              <a:xfrm>
                <a:off x="2489727" y="2573904"/>
                <a:ext cx="1262608" cy="44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4" name="Rectangle 13"/>
              <p:cNvSpPr/>
              <p:nvPr/>
            </p:nvSpPr>
            <p:spPr>
              <a:xfrm>
                <a:off x="3752335"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sp>
        <p:nvSpPr>
          <p:cNvPr id="18" name="Flowchart: Off-page Connector 17"/>
          <p:cNvSpPr/>
          <p:nvPr userDrawn="1"/>
        </p:nvSpPr>
        <p:spPr>
          <a:xfrm rot="5400000">
            <a:off x="11731145" y="126200"/>
            <a:ext cx="384047" cy="537665"/>
          </a:xfrm>
          <a:prstGeom prst="flowChartOffpageConnector">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9" name="Slide Number Placeholder 4"/>
          <p:cNvSpPr>
            <a:spLocks noGrp="1"/>
          </p:cNvSpPr>
          <p:nvPr>
            <p:ph type="sldNum" sz="quarter" idx="12"/>
          </p:nvPr>
        </p:nvSpPr>
        <p:spPr>
          <a:xfrm>
            <a:off x="11703082" y="203009"/>
            <a:ext cx="508001" cy="366183"/>
          </a:xfrm>
          <a:prstGeom prst="rect">
            <a:avLst/>
          </a:prstGeom>
        </p:spPr>
        <p:txBody>
          <a:bodyPr anchor="ctr"/>
          <a:lstStyle>
            <a:lvl1pPr algn="ctr">
              <a:defRPr sz="1200" b="1">
                <a:solidFill>
                  <a:schemeClr val="bg1"/>
                </a:solidFill>
              </a:defRPr>
            </a:lvl1pPr>
          </a:lstStyle>
          <a:p>
            <a:pPr defTabSz="1375467"/>
            <a:fld id="{C136B7D2-B98C-44FD-8D04-7EC62A564975}" type="slidenum">
              <a:rPr lang="en-US" smtClean="0">
                <a:solidFill>
                  <a:prstClr val="white"/>
                </a:solidFill>
              </a:rPr>
              <a:pPr defTabSz="1375467"/>
              <a:t>‹#›</a:t>
            </a:fld>
            <a:endParaRPr lang="en-US" dirty="0">
              <a:solidFill>
                <a:prstClr val="white"/>
              </a:solidFill>
            </a:endParaRPr>
          </a:p>
        </p:txBody>
      </p:sp>
    </p:spTree>
    <p:extLst>
      <p:ext uri="{BB962C8B-B14F-4D97-AF65-F5344CB8AC3E}">
        <p14:creationId xmlns:p14="http://schemas.microsoft.com/office/powerpoint/2010/main" val="20184768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72965" y="356628"/>
            <a:ext cx="7518400" cy="471365"/>
          </a:xfrm>
          <a:prstGeom prst="rect">
            <a:avLst/>
          </a:prstGeom>
        </p:spPr>
        <p:txBody>
          <a:bodyPr wrap="none" lIns="0" tIns="0" rIns="0" bIns="0" anchor="ctr">
            <a:noAutofit/>
          </a:bodyPr>
          <a:lstStyle>
            <a:lvl1pPr algn="l">
              <a:defRPr sz="3200" b="1" baseline="0">
                <a:solidFill>
                  <a:schemeClr val="tx1">
                    <a:lumMod val="85000"/>
                    <a:lumOff val="15000"/>
                  </a:schemeClr>
                </a:solidFill>
              </a:defRPr>
            </a:lvl1pPr>
          </a:lstStyle>
          <a:p>
            <a:r>
              <a:rPr lang="en-US" dirty="0" smtClean="0"/>
              <a:t>Click To Edit Master Title Style</a:t>
            </a:r>
            <a:endParaRPr lang="en-US" dirty="0"/>
          </a:p>
        </p:txBody>
      </p:sp>
      <p:sp>
        <p:nvSpPr>
          <p:cNvPr id="7" name="Text Placeholder 3"/>
          <p:cNvSpPr>
            <a:spLocks noGrp="1"/>
          </p:cNvSpPr>
          <p:nvPr>
            <p:ph type="body" sz="half" idx="2" hasCustomPrompt="1"/>
          </p:nvPr>
        </p:nvSpPr>
        <p:spPr>
          <a:xfrm>
            <a:off x="872965" y="825950"/>
            <a:ext cx="5486400" cy="267661"/>
          </a:xfrm>
          <a:prstGeom prst="rect">
            <a:avLst/>
          </a:prstGeom>
        </p:spPr>
        <p:txBody>
          <a:bodyPr wrap="none" lIns="0" tIns="0" rIns="0" bIns="0" anchor="ctr">
            <a:noAutofit/>
          </a:bodyPr>
          <a:lstStyle>
            <a:lvl1pPr marL="0" indent="0" algn="l">
              <a:buNone/>
              <a:defRPr sz="1867" b="1" baseline="0">
                <a:solidFill>
                  <a:schemeClr val="bg1">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SUBTEXT GOES HERE</a:t>
            </a:r>
          </a:p>
        </p:txBody>
      </p:sp>
    </p:spTree>
    <p:extLst>
      <p:ext uri="{BB962C8B-B14F-4D97-AF65-F5344CB8AC3E}">
        <p14:creationId xmlns:p14="http://schemas.microsoft.com/office/powerpoint/2010/main" val="241490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2965" y="356628"/>
            <a:ext cx="7518400" cy="471365"/>
          </a:xfrm>
          <a:prstGeom prst="rect">
            <a:avLst/>
          </a:prstGeom>
        </p:spPr>
        <p:txBody>
          <a:bodyPr wrap="none" lIns="0" tIns="0" rIns="0" bIns="0" anchor="ctr">
            <a:noAutofit/>
          </a:bodyPr>
          <a:lstStyle>
            <a:lvl1pPr algn="l">
              <a:defRPr sz="3200" b="1" baseline="0">
                <a:solidFill>
                  <a:schemeClr val="tx1">
                    <a:lumMod val="85000"/>
                    <a:lumOff val="15000"/>
                  </a:schemeClr>
                </a:solidFill>
              </a:defRPr>
            </a:lvl1pPr>
          </a:lstStyle>
          <a:p>
            <a:r>
              <a:rPr lang="en-US" dirty="0" smtClean="0"/>
              <a:t>Click To Edit Master Title Style</a:t>
            </a:r>
            <a:endParaRPr lang="en-US" dirty="0"/>
          </a:p>
        </p:txBody>
      </p:sp>
      <p:sp>
        <p:nvSpPr>
          <p:cNvPr id="15" name="Text Placeholder 3"/>
          <p:cNvSpPr>
            <a:spLocks noGrp="1"/>
          </p:cNvSpPr>
          <p:nvPr>
            <p:ph type="body" sz="half" idx="2" hasCustomPrompt="1"/>
          </p:nvPr>
        </p:nvSpPr>
        <p:spPr>
          <a:xfrm>
            <a:off x="872965" y="825950"/>
            <a:ext cx="5486400" cy="267661"/>
          </a:xfrm>
          <a:prstGeom prst="rect">
            <a:avLst/>
          </a:prstGeom>
        </p:spPr>
        <p:txBody>
          <a:bodyPr wrap="none" lIns="0" tIns="0" rIns="0" bIns="0" anchor="ctr">
            <a:noAutofit/>
          </a:bodyPr>
          <a:lstStyle>
            <a:lvl1pPr marL="0" indent="0" algn="l">
              <a:buNone/>
              <a:defRPr sz="1867" b="1" baseline="0">
                <a:solidFill>
                  <a:schemeClr val="bg1">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SUBTEXT GOES HERE</a:t>
            </a:r>
          </a:p>
        </p:txBody>
      </p:sp>
      <p:grpSp>
        <p:nvGrpSpPr>
          <p:cNvPr id="3" name="Group 7"/>
          <p:cNvGrpSpPr/>
          <p:nvPr userDrawn="1"/>
        </p:nvGrpSpPr>
        <p:grpSpPr>
          <a:xfrm>
            <a:off x="0" y="6731802"/>
            <a:ext cx="12192000" cy="126199"/>
            <a:chOff x="0" y="2573904"/>
            <a:chExt cx="8767278" cy="44695"/>
          </a:xfrm>
        </p:grpSpPr>
        <p:grpSp>
          <p:nvGrpSpPr>
            <p:cNvPr id="4" name="Group 43"/>
            <p:cNvGrpSpPr/>
            <p:nvPr/>
          </p:nvGrpSpPr>
          <p:grpSpPr>
            <a:xfrm>
              <a:off x="0" y="2573904"/>
              <a:ext cx="3752335" cy="44695"/>
              <a:chOff x="0" y="2573904"/>
              <a:chExt cx="3752335" cy="44695"/>
            </a:xfrm>
          </p:grpSpPr>
          <p:sp>
            <p:nvSpPr>
              <p:cNvPr id="18" name="Rectangle 17"/>
              <p:cNvSpPr/>
              <p:nvPr/>
            </p:nvSpPr>
            <p:spPr>
              <a:xfrm>
                <a:off x="0"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9" name="Rectangle 18"/>
              <p:cNvSpPr/>
              <p:nvPr/>
            </p:nvSpPr>
            <p:spPr>
              <a:xfrm>
                <a:off x="1262608" y="2573904"/>
                <a:ext cx="1262608" cy="44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20" name="Rectangle 19"/>
              <p:cNvSpPr/>
              <p:nvPr/>
            </p:nvSpPr>
            <p:spPr>
              <a:xfrm>
                <a:off x="2489727" y="2573904"/>
                <a:ext cx="1262608" cy="44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nvGrpSpPr>
            <p:cNvPr id="5" name="Group 44"/>
            <p:cNvGrpSpPr/>
            <p:nvPr/>
          </p:nvGrpSpPr>
          <p:grpSpPr>
            <a:xfrm>
              <a:off x="3752335" y="2573904"/>
              <a:ext cx="5014943" cy="44695"/>
              <a:chOff x="0" y="2573904"/>
              <a:chExt cx="5014943" cy="44695"/>
            </a:xfrm>
          </p:grpSpPr>
          <p:sp>
            <p:nvSpPr>
              <p:cNvPr id="12" name="Rectangle 11"/>
              <p:cNvSpPr/>
              <p:nvPr/>
            </p:nvSpPr>
            <p:spPr>
              <a:xfrm>
                <a:off x="0" y="2573904"/>
                <a:ext cx="1262608" cy="446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3" name="Rectangle 12"/>
              <p:cNvSpPr/>
              <p:nvPr/>
            </p:nvSpPr>
            <p:spPr>
              <a:xfrm>
                <a:off x="1262608" y="2573904"/>
                <a:ext cx="1262608" cy="446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4" name="Rectangle 13"/>
              <p:cNvSpPr/>
              <p:nvPr/>
            </p:nvSpPr>
            <p:spPr>
              <a:xfrm>
                <a:off x="2489727" y="2573904"/>
                <a:ext cx="1262608" cy="44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6" name="Rectangle 15"/>
              <p:cNvSpPr/>
              <p:nvPr/>
            </p:nvSpPr>
            <p:spPr>
              <a:xfrm>
                <a:off x="3752335"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sp>
        <p:nvSpPr>
          <p:cNvPr id="22" name="Flowchart: Off-page Connector 21"/>
          <p:cNvSpPr/>
          <p:nvPr userDrawn="1"/>
        </p:nvSpPr>
        <p:spPr>
          <a:xfrm rot="5400000">
            <a:off x="11731145" y="126200"/>
            <a:ext cx="384047" cy="537665"/>
          </a:xfrm>
          <a:prstGeom prst="flowChartOffpageConnector">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23" name="Slide Number Placeholder 4"/>
          <p:cNvSpPr>
            <a:spLocks noGrp="1"/>
          </p:cNvSpPr>
          <p:nvPr>
            <p:ph type="sldNum" sz="quarter" idx="12"/>
          </p:nvPr>
        </p:nvSpPr>
        <p:spPr>
          <a:xfrm>
            <a:off x="11703082" y="203009"/>
            <a:ext cx="508001" cy="366183"/>
          </a:xfrm>
          <a:prstGeom prst="rect">
            <a:avLst/>
          </a:prstGeom>
        </p:spPr>
        <p:txBody>
          <a:bodyPr anchor="ctr"/>
          <a:lstStyle>
            <a:lvl1pPr algn="ctr">
              <a:defRPr sz="1200" b="1">
                <a:solidFill>
                  <a:schemeClr val="bg1"/>
                </a:solidFill>
              </a:defRPr>
            </a:lvl1pPr>
          </a:lstStyle>
          <a:p>
            <a:pPr defTabSz="1375467"/>
            <a:fld id="{C136B7D2-B98C-44FD-8D04-7EC62A564975}" type="slidenum">
              <a:rPr lang="en-US" smtClean="0">
                <a:solidFill>
                  <a:prstClr val="white"/>
                </a:solidFill>
              </a:rPr>
              <a:pPr defTabSz="1375467"/>
              <a:t>‹#›</a:t>
            </a:fld>
            <a:endParaRPr lang="en-US" dirty="0">
              <a:solidFill>
                <a:prstClr val="white"/>
              </a:solidFill>
            </a:endParaRPr>
          </a:p>
        </p:txBody>
      </p:sp>
    </p:spTree>
    <p:extLst>
      <p:ext uri="{BB962C8B-B14F-4D97-AF65-F5344CB8AC3E}">
        <p14:creationId xmlns:p14="http://schemas.microsoft.com/office/powerpoint/2010/main" val="359297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p:spTree>
      <p:nvGrpSpPr>
        <p:cNvPr id="1" name=""/>
        <p:cNvGrpSpPr/>
        <p:nvPr/>
      </p:nvGrpSpPr>
      <p:grpSpPr>
        <a:xfrm>
          <a:off x="0" y="0"/>
          <a:ext cx="0" cy="0"/>
          <a:chOff x="0" y="0"/>
          <a:chExt cx="0" cy="0"/>
        </a:xfrm>
      </p:grpSpPr>
      <p:grpSp>
        <p:nvGrpSpPr>
          <p:cNvPr id="3" name="Group 7"/>
          <p:cNvGrpSpPr/>
          <p:nvPr userDrawn="1"/>
        </p:nvGrpSpPr>
        <p:grpSpPr>
          <a:xfrm>
            <a:off x="0" y="6731802"/>
            <a:ext cx="12192000" cy="126199"/>
            <a:chOff x="0" y="2573904"/>
            <a:chExt cx="8767278" cy="44695"/>
          </a:xfrm>
        </p:grpSpPr>
        <p:grpSp>
          <p:nvGrpSpPr>
            <p:cNvPr id="4" name="Group 43"/>
            <p:cNvGrpSpPr/>
            <p:nvPr/>
          </p:nvGrpSpPr>
          <p:grpSpPr>
            <a:xfrm>
              <a:off x="0" y="2573904"/>
              <a:ext cx="3752335" cy="44695"/>
              <a:chOff x="0" y="2573904"/>
              <a:chExt cx="3752335" cy="44695"/>
            </a:xfrm>
          </p:grpSpPr>
          <p:sp>
            <p:nvSpPr>
              <p:cNvPr id="18" name="Rectangle 17"/>
              <p:cNvSpPr/>
              <p:nvPr/>
            </p:nvSpPr>
            <p:spPr>
              <a:xfrm>
                <a:off x="0"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9" name="Rectangle 18"/>
              <p:cNvSpPr/>
              <p:nvPr/>
            </p:nvSpPr>
            <p:spPr>
              <a:xfrm>
                <a:off x="1262608" y="2573904"/>
                <a:ext cx="1262608" cy="44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20" name="Rectangle 19"/>
              <p:cNvSpPr/>
              <p:nvPr/>
            </p:nvSpPr>
            <p:spPr>
              <a:xfrm>
                <a:off x="2489727" y="2573904"/>
                <a:ext cx="1262608" cy="44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nvGrpSpPr>
            <p:cNvPr id="5" name="Group 44"/>
            <p:cNvGrpSpPr/>
            <p:nvPr/>
          </p:nvGrpSpPr>
          <p:grpSpPr>
            <a:xfrm>
              <a:off x="3752335" y="2573904"/>
              <a:ext cx="5014943" cy="44695"/>
              <a:chOff x="0" y="2573904"/>
              <a:chExt cx="5014943" cy="44695"/>
            </a:xfrm>
          </p:grpSpPr>
          <p:sp>
            <p:nvSpPr>
              <p:cNvPr id="12" name="Rectangle 11"/>
              <p:cNvSpPr/>
              <p:nvPr/>
            </p:nvSpPr>
            <p:spPr>
              <a:xfrm>
                <a:off x="0" y="2573904"/>
                <a:ext cx="1262608" cy="446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3" name="Rectangle 12"/>
              <p:cNvSpPr/>
              <p:nvPr/>
            </p:nvSpPr>
            <p:spPr>
              <a:xfrm>
                <a:off x="1262608" y="2573904"/>
                <a:ext cx="1262608" cy="446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4" name="Rectangle 13"/>
              <p:cNvSpPr/>
              <p:nvPr/>
            </p:nvSpPr>
            <p:spPr>
              <a:xfrm>
                <a:off x="2489727" y="2573904"/>
                <a:ext cx="1262608" cy="44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sp>
            <p:nvSpPr>
              <p:cNvPr id="16" name="Rectangle 15"/>
              <p:cNvSpPr/>
              <p:nvPr/>
            </p:nvSpPr>
            <p:spPr>
              <a:xfrm>
                <a:off x="3752335" y="2573904"/>
                <a:ext cx="1262608" cy="44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67"/>
                <a:endParaRPr lang="en-US" sz="2667" dirty="0">
                  <a:solidFill>
                    <a:prstClr val="white"/>
                  </a:solidFill>
                </a:endParaRPr>
              </a:p>
            </p:txBody>
          </p:sp>
        </p:grpSp>
      </p:grpSp>
    </p:spTree>
    <p:extLst>
      <p:ext uri="{BB962C8B-B14F-4D97-AF65-F5344CB8AC3E}">
        <p14:creationId xmlns:p14="http://schemas.microsoft.com/office/powerpoint/2010/main" val="684578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6113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966" y="1159728"/>
            <a:ext cx="5773162" cy="825190"/>
          </a:xfrm>
        </p:spPr>
        <p:txBody>
          <a:bodyPr/>
          <a:lstStyle/>
          <a:p>
            <a:pPr lvl="0">
              <a:spcBef>
                <a:spcPct val="20000"/>
              </a:spcBef>
            </a:pPr>
            <a:r>
              <a:rPr lang="ru-RU" sz="2800" dirty="0">
                <a:solidFill>
                  <a:prstClr val="black"/>
                </a:solidFill>
                <a:ea typeface="+mn-ea"/>
              </a:rPr>
              <a:t>Магистерская </a:t>
            </a:r>
            <a:r>
              <a:rPr lang="ru-RU" sz="2800" dirty="0" smtClean="0">
                <a:solidFill>
                  <a:prstClr val="black"/>
                </a:solidFill>
                <a:ea typeface="+mn-ea"/>
              </a:rPr>
              <a:t>диссертация</a:t>
            </a:r>
            <a:endParaRPr lang="ru-RU" sz="3600" dirty="0"/>
          </a:p>
        </p:txBody>
      </p:sp>
      <p:sp>
        <p:nvSpPr>
          <p:cNvPr id="3" name="Текст 2"/>
          <p:cNvSpPr>
            <a:spLocks noGrp="1"/>
          </p:cNvSpPr>
          <p:nvPr>
            <p:ph type="body" sz="half" idx="2"/>
          </p:nvPr>
        </p:nvSpPr>
        <p:spPr>
          <a:xfrm>
            <a:off x="872966" y="2366124"/>
            <a:ext cx="10345163" cy="1202266"/>
          </a:xfrm>
        </p:spPr>
        <p:txBody>
          <a:bodyPr/>
          <a:lstStyle/>
          <a:p>
            <a:r>
              <a:rPr lang="ru-RU" sz="3600" dirty="0">
                <a:solidFill>
                  <a:schemeClr val="tx1"/>
                </a:solidFill>
              </a:rPr>
              <a:t>Методология проведения экспертизы отчетов </a:t>
            </a:r>
            <a:br>
              <a:rPr lang="ru-RU" sz="3600" dirty="0">
                <a:solidFill>
                  <a:schemeClr val="tx1"/>
                </a:solidFill>
              </a:rPr>
            </a:br>
            <a:r>
              <a:rPr lang="ru-RU" sz="3600" dirty="0">
                <a:solidFill>
                  <a:schemeClr val="tx1"/>
                </a:solidFill>
              </a:rPr>
              <a:t>об оценке предприятий нефтегазовой отрасли</a:t>
            </a:r>
          </a:p>
        </p:txBody>
      </p:sp>
      <p:sp>
        <p:nvSpPr>
          <p:cNvPr id="4" name="Номер слайда 3"/>
          <p:cNvSpPr>
            <a:spLocks noGrp="1"/>
          </p:cNvSpPr>
          <p:nvPr>
            <p:ph type="sldNum" sz="quarter" idx="12"/>
          </p:nvPr>
        </p:nvSpPr>
        <p:spPr/>
        <p:txBody>
          <a:bodyPr/>
          <a:lstStyle/>
          <a:p>
            <a:pPr defTabSz="1375467"/>
            <a:fld id="{C136B7D2-B98C-44FD-8D04-7EC62A564975}" type="slidenum">
              <a:rPr lang="en-US" smtClean="0">
                <a:solidFill>
                  <a:prstClr val="white"/>
                </a:solidFill>
              </a:rPr>
              <a:pPr defTabSz="1375467"/>
              <a:t>1</a:t>
            </a:fld>
            <a:endParaRPr lang="en-US" dirty="0">
              <a:solidFill>
                <a:prstClr val="white"/>
              </a:solidFill>
            </a:endParaRPr>
          </a:p>
        </p:txBody>
      </p:sp>
      <p:sp>
        <p:nvSpPr>
          <p:cNvPr id="5" name="TextBox 4"/>
          <p:cNvSpPr txBox="1"/>
          <p:nvPr/>
        </p:nvSpPr>
        <p:spPr>
          <a:xfrm>
            <a:off x="6891867" y="4505093"/>
            <a:ext cx="4811215" cy="1754326"/>
          </a:xfrm>
          <a:prstGeom prst="rect">
            <a:avLst/>
          </a:prstGeom>
          <a:noFill/>
        </p:spPr>
        <p:txBody>
          <a:bodyPr wrap="square" rtlCol="0">
            <a:spAutoFit/>
          </a:bodyPr>
          <a:lstStyle/>
          <a:p>
            <a:r>
              <a:rPr lang="ru-RU" b="1" i="1" dirty="0" smtClean="0">
                <a:latin typeface="Calibri" panose="020F0502020204030204" pitchFamily="34" charset="0"/>
              </a:rPr>
              <a:t>Выполнила:</a:t>
            </a:r>
          </a:p>
          <a:p>
            <a:pPr algn="r"/>
            <a:r>
              <a:rPr lang="ru-RU" b="1" i="1" dirty="0" smtClean="0">
                <a:latin typeface="Calibri" panose="020F0502020204030204" pitchFamily="34" charset="0"/>
              </a:rPr>
              <a:t>Литвинова Екатерина</a:t>
            </a:r>
          </a:p>
          <a:p>
            <a:pPr algn="r"/>
            <a:endParaRPr lang="ru-RU" b="1" i="1" dirty="0" smtClean="0">
              <a:latin typeface="Calibri" panose="020F0502020204030204" pitchFamily="34" charset="0"/>
            </a:endParaRPr>
          </a:p>
          <a:p>
            <a:r>
              <a:rPr lang="ru-RU" dirty="0" smtClean="0"/>
              <a:t>Научный руководитель:</a:t>
            </a:r>
          </a:p>
          <a:p>
            <a:pPr algn="r"/>
            <a:r>
              <a:rPr lang="ru-RU" dirty="0" smtClean="0"/>
              <a:t>д.э.н., профессор</a:t>
            </a:r>
          </a:p>
          <a:p>
            <a:pPr algn="r"/>
            <a:r>
              <a:rPr lang="ru-RU" b="1" dirty="0" err="1" smtClean="0"/>
              <a:t>Семенкова</a:t>
            </a:r>
            <a:r>
              <a:rPr lang="ru-RU" b="1" dirty="0" smtClean="0"/>
              <a:t> Е.В</a:t>
            </a:r>
            <a:r>
              <a:rPr lang="ru-RU" b="1" dirty="0" smtClean="0">
                <a:latin typeface="Calibri" panose="020F0502020204030204" pitchFamily="34" charset="0"/>
              </a:rPr>
              <a:t>.</a:t>
            </a:r>
            <a:endParaRPr lang="ru-RU" b="1" dirty="0">
              <a:latin typeface="Calibri" panose="020F0502020204030204" pitchFamily="34" charset="0"/>
            </a:endParaRPr>
          </a:p>
        </p:txBody>
      </p:sp>
    </p:spTree>
    <p:extLst>
      <p:ext uri="{BB962C8B-B14F-4D97-AF65-F5344CB8AC3E}">
        <p14:creationId xmlns:p14="http://schemas.microsoft.com/office/powerpoint/2010/main" val="63277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872966" y="2366124"/>
            <a:ext cx="10345163" cy="1202266"/>
          </a:xfrm>
        </p:spPr>
        <p:txBody>
          <a:bodyPr/>
          <a:lstStyle/>
          <a:p>
            <a:pPr algn="ctr"/>
            <a:r>
              <a:rPr lang="ru-RU" sz="3600" dirty="0" smtClean="0">
                <a:solidFill>
                  <a:schemeClr val="tx1"/>
                </a:solidFill>
              </a:rPr>
              <a:t>Спасибо за внимание!</a:t>
            </a:r>
            <a:endParaRPr lang="ru-RU" sz="3600" dirty="0">
              <a:solidFill>
                <a:schemeClr val="tx1"/>
              </a:solidFill>
            </a:endParaRPr>
          </a:p>
        </p:txBody>
      </p:sp>
      <p:sp>
        <p:nvSpPr>
          <p:cNvPr id="4" name="Номер слайда 3"/>
          <p:cNvSpPr>
            <a:spLocks noGrp="1"/>
          </p:cNvSpPr>
          <p:nvPr>
            <p:ph type="sldNum" sz="quarter" idx="12"/>
          </p:nvPr>
        </p:nvSpPr>
        <p:spPr/>
        <p:txBody>
          <a:bodyPr/>
          <a:lstStyle/>
          <a:p>
            <a:pPr defTabSz="1375467"/>
            <a:fld id="{C136B7D2-B98C-44FD-8D04-7EC62A564975}" type="slidenum">
              <a:rPr lang="en-US" smtClean="0">
                <a:solidFill>
                  <a:prstClr val="white"/>
                </a:solidFill>
              </a:rPr>
              <a:pPr defTabSz="1375467"/>
              <a:t>10</a:t>
            </a:fld>
            <a:endParaRPr lang="en-US" dirty="0">
              <a:solidFill>
                <a:prstClr val="white"/>
              </a:solidFill>
            </a:endParaRPr>
          </a:p>
        </p:txBody>
      </p:sp>
    </p:spTree>
    <p:extLst>
      <p:ext uri="{BB962C8B-B14F-4D97-AF65-F5344CB8AC3E}">
        <p14:creationId xmlns:p14="http://schemas.microsoft.com/office/powerpoint/2010/main" val="1129365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p:nvPr>
        </p:nvSpPr>
        <p:spPr>
          <a:prstGeom prst="rect">
            <a:avLst/>
          </a:prstGeom>
        </p:spPr>
        <p:txBody>
          <a:bodyPr/>
          <a:lstStyle/>
          <a:p>
            <a:r>
              <a:rPr lang="ru-RU" dirty="0" smtClean="0"/>
              <a:t>Цель, объект и предмет исследования</a:t>
            </a:r>
            <a:endParaRPr lang="en-US" dirty="0" smtClean="0"/>
          </a:p>
        </p:txBody>
      </p:sp>
      <p:sp>
        <p:nvSpPr>
          <p:cNvPr id="258" name="Slide Number Placeholder 257"/>
          <p:cNvSpPr>
            <a:spLocks noGrp="1"/>
          </p:cNvSpPr>
          <p:nvPr>
            <p:ph type="sldNum" sz="quarter" idx="12"/>
          </p:nvPr>
        </p:nvSpPr>
        <p:spPr>
          <a:prstGeom prst="rect">
            <a:avLst/>
          </a:prstGeom>
        </p:spPr>
        <p:txBody>
          <a:bodyPr/>
          <a:lstStyle/>
          <a:p>
            <a:fld id="{C136B7D2-B98C-44FD-8D04-7EC62A564975}" type="slidenum">
              <a:rPr lang="en-US" smtClean="0"/>
              <a:pPr/>
              <a:t>2</a:t>
            </a:fld>
            <a:endParaRPr lang="en-US" dirty="0"/>
          </a:p>
        </p:txBody>
      </p:sp>
      <p:sp>
        <p:nvSpPr>
          <p:cNvPr id="83" name="Freeform 5"/>
          <p:cNvSpPr>
            <a:spLocks noEditPoints="1"/>
          </p:cNvSpPr>
          <p:nvPr/>
        </p:nvSpPr>
        <p:spPr bwMode="auto">
          <a:xfrm>
            <a:off x="954199" y="2453537"/>
            <a:ext cx="2420088" cy="2863487"/>
          </a:xfrm>
          <a:custGeom>
            <a:avLst/>
            <a:gdLst/>
            <a:ahLst/>
            <a:cxnLst>
              <a:cxn ang="0">
                <a:pos x="1032" y="692"/>
              </a:cxn>
              <a:cxn ang="0">
                <a:pos x="1034" y="692"/>
              </a:cxn>
              <a:cxn ang="0">
                <a:pos x="693" y="631"/>
              </a:cxn>
              <a:cxn ang="0">
                <a:pos x="1034" y="692"/>
              </a:cxn>
              <a:cxn ang="0">
                <a:pos x="1030" y="688"/>
              </a:cxn>
              <a:cxn ang="0">
                <a:pos x="1311" y="688"/>
              </a:cxn>
              <a:cxn ang="0">
                <a:pos x="797" y="352"/>
              </a:cxn>
              <a:cxn ang="0">
                <a:pos x="1070" y="423"/>
              </a:cxn>
              <a:cxn ang="0">
                <a:pos x="1430" y="958"/>
              </a:cxn>
              <a:cxn ang="0">
                <a:pos x="1258" y="1420"/>
              </a:cxn>
              <a:cxn ang="0">
                <a:pos x="709" y="1686"/>
              </a:cxn>
              <a:cxn ang="0">
                <a:pos x="320" y="1465"/>
              </a:cxn>
              <a:cxn ang="0">
                <a:pos x="0" y="516"/>
              </a:cxn>
              <a:cxn ang="0">
                <a:pos x="1108" y="159"/>
              </a:cxn>
              <a:cxn ang="0">
                <a:pos x="1127" y="950"/>
              </a:cxn>
              <a:cxn ang="0">
                <a:pos x="1258" y="1420"/>
              </a:cxn>
              <a:cxn ang="0">
                <a:pos x="1430" y="958"/>
              </a:cxn>
              <a:cxn ang="0">
                <a:pos x="543" y="218"/>
              </a:cxn>
              <a:cxn ang="0">
                <a:pos x="797" y="352"/>
              </a:cxn>
              <a:cxn ang="0">
                <a:pos x="370" y="444"/>
              </a:cxn>
              <a:cxn ang="0">
                <a:pos x="800" y="355"/>
              </a:cxn>
              <a:cxn ang="0">
                <a:pos x="800" y="355"/>
              </a:cxn>
              <a:cxn ang="0">
                <a:pos x="370" y="447"/>
              </a:cxn>
              <a:cxn ang="0">
                <a:pos x="424" y="673"/>
              </a:cxn>
              <a:cxn ang="0">
                <a:pos x="361" y="450"/>
              </a:cxn>
              <a:cxn ang="0">
                <a:pos x="213" y="694"/>
              </a:cxn>
              <a:cxn ang="0">
                <a:pos x="364" y="450"/>
              </a:cxn>
              <a:cxn ang="0">
                <a:pos x="372" y="448"/>
              </a:cxn>
              <a:cxn ang="0">
                <a:pos x="372" y="448"/>
              </a:cxn>
              <a:cxn ang="0">
                <a:pos x="453" y="901"/>
              </a:cxn>
              <a:cxn ang="0">
                <a:pos x="244" y="124"/>
              </a:cxn>
              <a:cxn ang="0">
                <a:pos x="774" y="1179"/>
              </a:cxn>
              <a:cxn ang="0">
                <a:pos x="564" y="1180"/>
              </a:cxn>
              <a:cxn ang="0">
                <a:pos x="744" y="1453"/>
              </a:cxn>
              <a:cxn ang="0">
                <a:pos x="774" y="1179"/>
              </a:cxn>
              <a:cxn ang="0">
                <a:pos x="805" y="941"/>
              </a:cxn>
              <a:cxn ang="0">
                <a:pos x="564" y="1180"/>
              </a:cxn>
              <a:cxn ang="0">
                <a:pos x="454" y="904"/>
              </a:cxn>
              <a:cxn ang="0">
                <a:pos x="446" y="915"/>
              </a:cxn>
              <a:cxn ang="0">
                <a:pos x="744" y="1459"/>
              </a:cxn>
              <a:cxn ang="0">
                <a:pos x="744" y="1459"/>
              </a:cxn>
              <a:cxn ang="0">
                <a:pos x="456" y="903"/>
              </a:cxn>
              <a:cxn ang="0">
                <a:pos x="442" y="904"/>
              </a:cxn>
              <a:cxn ang="0">
                <a:pos x="506" y="1416"/>
              </a:cxn>
              <a:cxn ang="0">
                <a:pos x="501" y="1686"/>
              </a:cxn>
              <a:cxn ang="0">
                <a:pos x="805" y="941"/>
              </a:cxn>
            </a:cxnLst>
            <a:rect l="0" t="0" r="r" b="b"/>
            <a:pathLst>
              <a:path w="1430" h="1692">
                <a:moveTo>
                  <a:pt x="1032" y="694"/>
                </a:moveTo>
                <a:lnTo>
                  <a:pt x="1034" y="692"/>
                </a:lnTo>
                <a:lnTo>
                  <a:pt x="1032" y="692"/>
                </a:lnTo>
                <a:lnTo>
                  <a:pt x="1032" y="694"/>
                </a:lnTo>
                <a:lnTo>
                  <a:pt x="1127" y="950"/>
                </a:lnTo>
                <a:moveTo>
                  <a:pt x="1034" y="692"/>
                </a:moveTo>
                <a:lnTo>
                  <a:pt x="1030" y="688"/>
                </a:lnTo>
                <a:lnTo>
                  <a:pt x="1032" y="692"/>
                </a:lnTo>
                <a:lnTo>
                  <a:pt x="693" y="631"/>
                </a:lnTo>
                <a:lnTo>
                  <a:pt x="803" y="358"/>
                </a:lnTo>
                <a:lnTo>
                  <a:pt x="1030" y="688"/>
                </a:lnTo>
                <a:moveTo>
                  <a:pt x="1034" y="692"/>
                </a:moveTo>
                <a:lnTo>
                  <a:pt x="1290" y="451"/>
                </a:lnTo>
                <a:lnTo>
                  <a:pt x="1070" y="423"/>
                </a:lnTo>
                <a:lnTo>
                  <a:pt x="1030" y="688"/>
                </a:lnTo>
                <a:lnTo>
                  <a:pt x="1030" y="688"/>
                </a:lnTo>
                <a:moveTo>
                  <a:pt x="1034" y="692"/>
                </a:moveTo>
                <a:lnTo>
                  <a:pt x="1311" y="688"/>
                </a:lnTo>
                <a:lnTo>
                  <a:pt x="1290" y="451"/>
                </a:lnTo>
                <a:moveTo>
                  <a:pt x="1108" y="159"/>
                </a:moveTo>
                <a:lnTo>
                  <a:pt x="797" y="352"/>
                </a:lnTo>
                <a:lnTo>
                  <a:pt x="799" y="352"/>
                </a:lnTo>
                <a:lnTo>
                  <a:pt x="805" y="354"/>
                </a:lnTo>
                <a:lnTo>
                  <a:pt x="1070" y="423"/>
                </a:lnTo>
                <a:lnTo>
                  <a:pt x="1108" y="159"/>
                </a:lnTo>
                <a:moveTo>
                  <a:pt x="1311" y="688"/>
                </a:moveTo>
                <a:lnTo>
                  <a:pt x="1430" y="958"/>
                </a:lnTo>
                <a:lnTo>
                  <a:pt x="1311" y="1035"/>
                </a:lnTo>
                <a:lnTo>
                  <a:pt x="1300" y="1234"/>
                </a:lnTo>
                <a:lnTo>
                  <a:pt x="1258" y="1420"/>
                </a:lnTo>
                <a:lnTo>
                  <a:pt x="1049" y="1421"/>
                </a:lnTo>
                <a:lnTo>
                  <a:pt x="948" y="1688"/>
                </a:lnTo>
                <a:lnTo>
                  <a:pt x="709" y="1686"/>
                </a:lnTo>
                <a:lnTo>
                  <a:pt x="501" y="1686"/>
                </a:lnTo>
                <a:lnTo>
                  <a:pt x="309" y="1692"/>
                </a:lnTo>
                <a:lnTo>
                  <a:pt x="320" y="1465"/>
                </a:lnTo>
                <a:lnTo>
                  <a:pt x="276" y="1180"/>
                </a:lnTo>
                <a:lnTo>
                  <a:pt x="61" y="932"/>
                </a:lnTo>
                <a:lnTo>
                  <a:pt x="0" y="516"/>
                </a:lnTo>
                <a:lnTo>
                  <a:pt x="244" y="124"/>
                </a:lnTo>
                <a:lnTo>
                  <a:pt x="745" y="0"/>
                </a:lnTo>
                <a:lnTo>
                  <a:pt x="1108" y="159"/>
                </a:lnTo>
                <a:lnTo>
                  <a:pt x="1290" y="451"/>
                </a:lnTo>
                <a:moveTo>
                  <a:pt x="1311" y="1035"/>
                </a:moveTo>
                <a:lnTo>
                  <a:pt x="1127" y="950"/>
                </a:lnTo>
                <a:lnTo>
                  <a:pt x="1300" y="1234"/>
                </a:lnTo>
                <a:lnTo>
                  <a:pt x="1008" y="1179"/>
                </a:lnTo>
                <a:lnTo>
                  <a:pt x="1258" y="1420"/>
                </a:lnTo>
                <a:moveTo>
                  <a:pt x="1311" y="688"/>
                </a:moveTo>
                <a:lnTo>
                  <a:pt x="1127" y="950"/>
                </a:lnTo>
                <a:lnTo>
                  <a:pt x="1430" y="958"/>
                </a:lnTo>
                <a:moveTo>
                  <a:pt x="244" y="124"/>
                </a:moveTo>
                <a:lnTo>
                  <a:pt x="541" y="220"/>
                </a:lnTo>
                <a:lnTo>
                  <a:pt x="543" y="218"/>
                </a:lnTo>
                <a:lnTo>
                  <a:pt x="745" y="0"/>
                </a:lnTo>
                <a:lnTo>
                  <a:pt x="797" y="352"/>
                </a:lnTo>
                <a:moveTo>
                  <a:pt x="797" y="352"/>
                </a:moveTo>
                <a:lnTo>
                  <a:pt x="797" y="352"/>
                </a:lnTo>
                <a:lnTo>
                  <a:pt x="541" y="220"/>
                </a:lnTo>
                <a:lnTo>
                  <a:pt x="370" y="444"/>
                </a:lnTo>
                <a:lnTo>
                  <a:pt x="370" y="447"/>
                </a:lnTo>
                <a:lnTo>
                  <a:pt x="372" y="447"/>
                </a:lnTo>
                <a:lnTo>
                  <a:pt x="800" y="355"/>
                </a:lnTo>
                <a:lnTo>
                  <a:pt x="799" y="352"/>
                </a:lnTo>
                <a:lnTo>
                  <a:pt x="803" y="354"/>
                </a:lnTo>
                <a:lnTo>
                  <a:pt x="800" y="355"/>
                </a:lnTo>
                <a:lnTo>
                  <a:pt x="803" y="358"/>
                </a:lnTo>
                <a:lnTo>
                  <a:pt x="805" y="354"/>
                </a:lnTo>
                <a:moveTo>
                  <a:pt x="370" y="447"/>
                </a:moveTo>
                <a:lnTo>
                  <a:pt x="372" y="448"/>
                </a:lnTo>
                <a:lnTo>
                  <a:pt x="372" y="448"/>
                </a:lnTo>
                <a:lnTo>
                  <a:pt x="424" y="673"/>
                </a:lnTo>
                <a:lnTo>
                  <a:pt x="693" y="631"/>
                </a:lnTo>
                <a:lnTo>
                  <a:pt x="372" y="447"/>
                </a:lnTo>
                <a:moveTo>
                  <a:pt x="361" y="450"/>
                </a:moveTo>
                <a:lnTo>
                  <a:pt x="0" y="516"/>
                </a:lnTo>
                <a:lnTo>
                  <a:pt x="212" y="695"/>
                </a:lnTo>
                <a:lnTo>
                  <a:pt x="213" y="694"/>
                </a:lnTo>
                <a:lnTo>
                  <a:pt x="366" y="450"/>
                </a:lnTo>
                <a:lnTo>
                  <a:pt x="366" y="448"/>
                </a:lnTo>
                <a:lnTo>
                  <a:pt x="364" y="450"/>
                </a:lnTo>
                <a:lnTo>
                  <a:pt x="367" y="448"/>
                </a:lnTo>
                <a:lnTo>
                  <a:pt x="370" y="447"/>
                </a:lnTo>
                <a:moveTo>
                  <a:pt x="372" y="448"/>
                </a:moveTo>
                <a:lnTo>
                  <a:pt x="367" y="448"/>
                </a:lnTo>
                <a:moveTo>
                  <a:pt x="366" y="448"/>
                </a:moveTo>
                <a:lnTo>
                  <a:pt x="372" y="448"/>
                </a:lnTo>
                <a:moveTo>
                  <a:pt x="213" y="694"/>
                </a:moveTo>
                <a:lnTo>
                  <a:pt x="424" y="673"/>
                </a:lnTo>
                <a:lnTo>
                  <a:pt x="453" y="901"/>
                </a:lnTo>
                <a:lnTo>
                  <a:pt x="212" y="695"/>
                </a:lnTo>
                <a:lnTo>
                  <a:pt x="61" y="932"/>
                </a:lnTo>
                <a:moveTo>
                  <a:pt x="244" y="124"/>
                </a:moveTo>
                <a:lnTo>
                  <a:pt x="370" y="444"/>
                </a:lnTo>
                <a:moveTo>
                  <a:pt x="744" y="1453"/>
                </a:moveTo>
                <a:lnTo>
                  <a:pt x="774" y="1179"/>
                </a:lnTo>
                <a:lnTo>
                  <a:pt x="564" y="1180"/>
                </a:lnTo>
                <a:lnTo>
                  <a:pt x="744" y="1453"/>
                </a:lnTo>
                <a:moveTo>
                  <a:pt x="564" y="1180"/>
                </a:moveTo>
                <a:lnTo>
                  <a:pt x="506" y="1416"/>
                </a:lnTo>
                <a:lnTo>
                  <a:pt x="744" y="1459"/>
                </a:lnTo>
                <a:lnTo>
                  <a:pt x="744" y="1453"/>
                </a:lnTo>
                <a:moveTo>
                  <a:pt x="1008" y="1179"/>
                </a:moveTo>
                <a:lnTo>
                  <a:pt x="805" y="941"/>
                </a:lnTo>
                <a:lnTo>
                  <a:pt x="774" y="1179"/>
                </a:lnTo>
                <a:lnTo>
                  <a:pt x="1008" y="1179"/>
                </a:lnTo>
                <a:lnTo>
                  <a:pt x="1127" y="950"/>
                </a:lnTo>
                <a:lnTo>
                  <a:pt x="805" y="941"/>
                </a:lnTo>
                <a:lnTo>
                  <a:pt x="454" y="904"/>
                </a:lnTo>
                <a:lnTo>
                  <a:pt x="446" y="915"/>
                </a:lnTo>
                <a:lnTo>
                  <a:pt x="564" y="1180"/>
                </a:lnTo>
                <a:lnTo>
                  <a:pt x="805" y="941"/>
                </a:lnTo>
                <a:lnTo>
                  <a:pt x="693" y="631"/>
                </a:lnTo>
                <a:lnTo>
                  <a:pt x="454" y="904"/>
                </a:lnTo>
                <a:lnTo>
                  <a:pt x="454" y="903"/>
                </a:lnTo>
                <a:lnTo>
                  <a:pt x="442" y="904"/>
                </a:lnTo>
                <a:lnTo>
                  <a:pt x="446" y="915"/>
                </a:lnTo>
                <a:lnTo>
                  <a:pt x="276" y="1180"/>
                </a:lnTo>
                <a:lnTo>
                  <a:pt x="564" y="1180"/>
                </a:lnTo>
                <a:moveTo>
                  <a:pt x="744" y="1459"/>
                </a:moveTo>
                <a:lnTo>
                  <a:pt x="1049" y="1421"/>
                </a:lnTo>
                <a:lnTo>
                  <a:pt x="1008" y="1179"/>
                </a:lnTo>
                <a:lnTo>
                  <a:pt x="744" y="1459"/>
                </a:lnTo>
                <a:lnTo>
                  <a:pt x="948" y="1688"/>
                </a:lnTo>
                <a:moveTo>
                  <a:pt x="454" y="903"/>
                </a:moveTo>
                <a:lnTo>
                  <a:pt x="456" y="903"/>
                </a:lnTo>
                <a:lnTo>
                  <a:pt x="453" y="901"/>
                </a:lnTo>
                <a:lnTo>
                  <a:pt x="454" y="903"/>
                </a:lnTo>
                <a:moveTo>
                  <a:pt x="442" y="904"/>
                </a:moveTo>
                <a:lnTo>
                  <a:pt x="61" y="932"/>
                </a:lnTo>
                <a:moveTo>
                  <a:pt x="276" y="1180"/>
                </a:moveTo>
                <a:lnTo>
                  <a:pt x="506" y="1416"/>
                </a:lnTo>
                <a:moveTo>
                  <a:pt x="709" y="1686"/>
                </a:moveTo>
                <a:lnTo>
                  <a:pt x="744" y="1459"/>
                </a:lnTo>
                <a:lnTo>
                  <a:pt x="501" y="1686"/>
                </a:lnTo>
                <a:lnTo>
                  <a:pt x="506" y="1416"/>
                </a:lnTo>
                <a:lnTo>
                  <a:pt x="309" y="1692"/>
                </a:lnTo>
                <a:moveTo>
                  <a:pt x="805" y="941"/>
                </a:moveTo>
                <a:lnTo>
                  <a:pt x="1032" y="694"/>
                </a:lnTo>
              </a:path>
            </a:pathLst>
          </a:custGeom>
          <a:noFill/>
          <a:ln w="9525" cap="rnd">
            <a:solidFill>
              <a:schemeClr val="bg1">
                <a:lumMod val="6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2" name="Group 81"/>
          <p:cNvGrpSpPr/>
          <p:nvPr/>
        </p:nvGrpSpPr>
        <p:grpSpPr>
          <a:xfrm>
            <a:off x="872965" y="2368917"/>
            <a:ext cx="2557171" cy="3010723"/>
            <a:chOff x="3371851" y="1649413"/>
            <a:chExt cx="2398713" cy="2824162"/>
          </a:xfrm>
        </p:grpSpPr>
        <p:sp>
          <p:nvSpPr>
            <p:cNvPr id="3078" name="Freeform 6"/>
            <p:cNvSpPr>
              <a:spLocks/>
            </p:cNvSpPr>
            <p:nvPr/>
          </p:nvSpPr>
          <p:spPr bwMode="auto">
            <a:xfrm>
              <a:off x="3775076" y="1862138"/>
              <a:ext cx="130175" cy="130175"/>
            </a:xfrm>
            <a:custGeom>
              <a:avLst/>
              <a:gdLst/>
              <a:ahLst/>
              <a:cxnLst>
                <a:cxn ang="0">
                  <a:pos x="46" y="46"/>
                </a:cxn>
                <a:cxn ang="0">
                  <a:pos x="27" y="54"/>
                </a:cxn>
                <a:cxn ang="0">
                  <a:pos x="8" y="46"/>
                </a:cxn>
                <a:cxn ang="0">
                  <a:pos x="0" y="27"/>
                </a:cxn>
                <a:cxn ang="0">
                  <a:pos x="8" y="8"/>
                </a:cxn>
                <a:cxn ang="0">
                  <a:pos x="27" y="0"/>
                </a:cxn>
                <a:cxn ang="0">
                  <a:pos x="46" y="8"/>
                </a:cxn>
                <a:cxn ang="0">
                  <a:pos x="54" y="27"/>
                </a:cxn>
                <a:cxn ang="0">
                  <a:pos x="46" y="46"/>
                </a:cxn>
              </a:cxnLst>
              <a:rect l="0" t="0" r="r" b="b"/>
              <a:pathLst>
                <a:path w="54" h="54">
                  <a:moveTo>
                    <a:pt x="46" y="46"/>
                  </a:moveTo>
                  <a:cubicBezTo>
                    <a:pt x="41" y="51"/>
                    <a:pt x="34" y="54"/>
                    <a:pt x="27" y="54"/>
                  </a:cubicBezTo>
                  <a:cubicBezTo>
                    <a:pt x="20" y="54"/>
                    <a:pt x="13" y="51"/>
                    <a:pt x="8" y="46"/>
                  </a:cubicBezTo>
                  <a:cubicBezTo>
                    <a:pt x="3" y="41"/>
                    <a:pt x="0" y="34"/>
                    <a:pt x="0" y="27"/>
                  </a:cubicBezTo>
                  <a:cubicBezTo>
                    <a:pt x="0" y="20"/>
                    <a:pt x="3" y="13"/>
                    <a:pt x="8" y="8"/>
                  </a:cubicBezTo>
                  <a:cubicBezTo>
                    <a:pt x="13" y="3"/>
                    <a:pt x="20" y="0"/>
                    <a:pt x="27" y="0"/>
                  </a:cubicBezTo>
                  <a:cubicBezTo>
                    <a:pt x="34" y="0"/>
                    <a:pt x="41" y="3"/>
                    <a:pt x="46" y="8"/>
                  </a:cubicBezTo>
                  <a:cubicBezTo>
                    <a:pt x="51" y="13"/>
                    <a:pt x="54" y="20"/>
                    <a:pt x="54" y="27"/>
                  </a:cubicBezTo>
                  <a:cubicBezTo>
                    <a:pt x="54" y="34"/>
                    <a:pt x="51" y="41"/>
                    <a:pt x="46" y="46"/>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79" name="Freeform 7"/>
            <p:cNvSpPr>
              <a:spLocks/>
            </p:cNvSpPr>
            <p:nvPr/>
          </p:nvSpPr>
          <p:spPr bwMode="auto">
            <a:xfrm>
              <a:off x="4518026" y="1649413"/>
              <a:ext cx="188913" cy="188912"/>
            </a:xfrm>
            <a:custGeom>
              <a:avLst/>
              <a:gdLst/>
              <a:ahLst/>
              <a:cxnLst>
                <a:cxn ang="0">
                  <a:pos x="11" y="11"/>
                </a:cxn>
                <a:cxn ang="0">
                  <a:pos x="39" y="0"/>
                </a:cxn>
                <a:cxn ang="0">
                  <a:pos x="66" y="11"/>
                </a:cxn>
                <a:cxn ang="0">
                  <a:pos x="78" y="39"/>
                </a:cxn>
                <a:cxn ang="0">
                  <a:pos x="66" y="66"/>
                </a:cxn>
                <a:cxn ang="0">
                  <a:pos x="39" y="78"/>
                </a:cxn>
                <a:cxn ang="0">
                  <a:pos x="11" y="66"/>
                </a:cxn>
                <a:cxn ang="0">
                  <a:pos x="0" y="39"/>
                </a:cxn>
                <a:cxn ang="0">
                  <a:pos x="11" y="11"/>
                </a:cxn>
              </a:cxnLst>
              <a:rect l="0" t="0" r="r" b="b"/>
              <a:pathLst>
                <a:path w="78" h="78">
                  <a:moveTo>
                    <a:pt x="11" y="11"/>
                  </a:moveTo>
                  <a:cubicBezTo>
                    <a:pt x="19" y="4"/>
                    <a:pt x="28" y="0"/>
                    <a:pt x="39" y="0"/>
                  </a:cubicBezTo>
                  <a:cubicBezTo>
                    <a:pt x="50" y="0"/>
                    <a:pt x="59" y="4"/>
                    <a:pt x="66" y="11"/>
                  </a:cubicBezTo>
                  <a:cubicBezTo>
                    <a:pt x="74" y="19"/>
                    <a:pt x="78" y="28"/>
                    <a:pt x="78" y="39"/>
                  </a:cubicBezTo>
                  <a:cubicBezTo>
                    <a:pt x="78" y="50"/>
                    <a:pt x="74" y="59"/>
                    <a:pt x="66" y="66"/>
                  </a:cubicBezTo>
                  <a:cubicBezTo>
                    <a:pt x="59" y="74"/>
                    <a:pt x="50" y="78"/>
                    <a:pt x="39" y="78"/>
                  </a:cubicBezTo>
                  <a:cubicBezTo>
                    <a:pt x="28" y="78"/>
                    <a:pt x="19" y="74"/>
                    <a:pt x="11" y="66"/>
                  </a:cubicBezTo>
                  <a:cubicBezTo>
                    <a:pt x="4" y="59"/>
                    <a:pt x="0" y="50"/>
                    <a:pt x="0" y="39"/>
                  </a:cubicBezTo>
                  <a:cubicBezTo>
                    <a:pt x="0" y="28"/>
                    <a:pt x="4" y="19"/>
                    <a:pt x="11" y="11"/>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0" name="Freeform 8"/>
            <p:cNvSpPr>
              <a:spLocks/>
            </p:cNvSpPr>
            <p:nvPr/>
          </p:nvSpPr>
          <p:spPr bwMode="auto">
            <a:xfrm>
              <a:off x="4252913" y="2024063"/>
              <a:ext cx="107950" cy="106362"/>
            </a:xfrm>
            <a:custGeom>
              <a:avLst/>
              <a:gdLst/>
              <a:ahLst/>
              <a:cxnLst>
                <a:cxn ang="0">
                  <a:pos x="6" y="6"/>
                </a:cxn>
                <a:cxn ang="0">
                  <a:pos x="22" y="0"/>
                </a:cxn>
                <a:cxn ang="0">
                  <a:pos x="38" y="6"/>
                </a:cxn>
                <a:cxn ang="0">
                  <a:pos x="44" y="22"/>
                </a:cxn>
                <a:cxn ang="0">
                  <a:pos x="38" y="37"/>
                </a:cxn>
                <a:cxn ang="0">
                  <a:pos x="22" y="44"/>
                </a:cxn>
                <a:cxn ang="0">
                  <a:pos x="6" y="37"/>
                </a:cxn>
                <a:cxn ang="0">
                  <a:pos x="0" y="22"/>
                </a:cxn>
                <a:cxn ang="0">
                  <a:pos x="6" y="6"/>
                </a:cxn>
              </a:cxnLst>
              <a:rect l="0" t="0" r="r" b="b"/>
              <a:pathLst>
                <a:path w="44" h="44">
                  <a:moveTo>
                    <a:pt x="6" y="6"/>
                  </a:move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1" name="Freeform 9"/>
            <p:cNvSpPr>
              <a:spLocks/>
            </p:cNvSpPr>
            <p:nvPr/>
          </p:nvSpPr>
          <p:spPr bwMode="auto">
            <a:xfrm>
              <a:off x="5154613" y="1927225"/>
              <a:ext cx="106363" cy="106362"/>
            </a:xfrm>
            <a:custGeom>
              <a:avLst/>
              <a:gdLst/>
              <a:ahLst/>
              <a:cxnLst>
                <a:cxn ang="0">
                  <a:pos x="44" y="22"/>
                </a:cxn>
                <a:cxn ang="0">
                  <a:pos x="38" y="37"/>
                </a:cxn>
                <a:cxn ang="0">
                  <a:pos x="22" y="44"/>
                </a:cxn>
                <a:cxn ang="0">
                  <a:pos x="6" y="37"/>
                </a:cxn>
                <a:cxn ang="0">
                  <a:pos x="0" y="22"/>
                </a:cxn>
                <a:cxn ang="0">
                  <a:pos x="6" y="6"/>
                </a:cxn>
                <a:cxn ang="0">
                  <a:pos x="22" y="0"/>
                </a:cxn>
                <a:cxn ang="0">
                  <a:pos x="38" y="6"/>
                </a:cxn>
                <a:cxn ang="0">
                  <a:pos x="44" y="22"/>
                </a:cxn>
              </a:cxnLst>
              <a:rect l="0" t="0" r="r" b="b"/>
              <a:pathLst>
                <a:path w="44" h="44">
                  <a:moveTo>
                    <a:pt x="44" y="22"/>
                  </a:move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2" name="Freeform 10"/>
            <p:cNvSpPr>
              <a:spLocks/>
            </p:cNvSpPr>
            <p:nvPr/>
          </p:nvSpPr>
          <p:spPr bwMode="auto">
            <a:xfrm>
              <a:off x="5095876" y="2333625"/>
              <a:ext cx="106363" cy="106362"/>
            </a:xfrm>
            <a:custGeom>
              <a:avLst/>
              <a:gdLst/>
              <a:ahLst/>
              <a:cxnLst>
                <a:cxn ang="0">
                  <a:pos x="6" y="37"/>
                </a:cxn>
                <a:cxn ang="0">
                  <a:pos x="0" y="22"/>
                </a:cxn>
                <a:cxn ang="0">
                  <a:pos x="6" y="6"/>
                </a:cxn>
                <a:cxn ang="0">
                  <a:pos x="22" y="0"/>
                </a:cxn>
                <a:cxn ang="0">
                  <a:pos x="38" y="6"/>
                </a:cxn>
                <a:cxn ang="0">
                  <a:pos x="44" y="22"/>
                </a:cxn>
                <a:cxn ang="0">
                  <a:pos x="38" y="37"/>
                </a:cxn>
                <a:cxn ang="0">
                  <a:pos x="22" y="44"/>
                </a:cxn>
                <a:cxn ang="0">
                  <a:pos x="6" y="37"/>
                </a:cxn>
              </a:cxnLst>
              <a:rect l="0" t="0" r="r" b="b"/>
              <a:pathLst>
                <a:path w="44" h="44">
                  <a:moveTo>
                    <a:pt x="6" y="37"/>
                  </a:move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3" name="Freeform 11"/>
            <p:cNvSpPr>
              <a:spLocks/>
            </p:cNvSpPr>
            <p:nvPr/>
          </p:nvSpPr>
          <p:spPr bwMode="auto">
            <a:xfrm>
              <a:off x="5483226" y="2774950"/>
              <a:ext cx="106363" cy="106362"/>
            </a:xfrm>
            <a:custGeom>
              <a:avLst/>
              <a:gdLst/>
              <a:ahLst/>
              <a:cxnLst>
                <a:cxn ang="0">
                  <a:pos x="0" y="22"/>
                </a:cxn>
                <a:cxn ang="0">
                  <a:pos x="6" y="6"/>
                </a:cxn>
                <a:cxn ang="0">
                  <a:pos x="22" y="0"/>
                </a:cxn>
                <a:cxn ang="0">
                  <a:pos x="38" y="6"/>
                </a:cxn>
                <a:cxn ang="0">
                  <a:pos x="44" y="22"/>
                </a:cxn>
                <a:cxn ang="0">
                  <a:pos x="38" y="37"/>
                </a:cxn>
                <a:cxn ang="0">
                  <a:pos x="22" y="44"/>
                </a:cxn>
                <a:cxn ang="0">
                  <a:pos x="6" y="37"/>
                </a:cxn>
                <a:cxn ang="0">
                  <a:pos x="0" y="22"/>
                </a:cxn>
              </a:cxnLst>
              <a:rect l="0" t="0" r="r" b="b"/>
              <a:pathLst>
                <a:path w="44" h="44">
                  <a:moveTo>
                    <a:pt x="0" y="22"/>
                  </a:move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4" name="Freeform 12"/>
            <p:cNvSpPr>
              <a:spLocks/>
            </p:cNvSpPr>
            <p:nvPr/>
          </p:nvSpPr>
          <p:spPr bwMode="auto">
            <a:xfrm>
              <a:off x="5035551" y="2774950"/>
              <a:ext cx="106363" cy="106362"/>
            </a:xfrm>
            <a:custGeom>
              <a:avLst/>
              <a:gdLst/>
              <a:ahLst/>
              <a:cxnLst>
                <a:cxn ang="0">
                  <a:pos x="6" y="6"/>
                </a:cxn>
                <a:cxn ang="0">
                  <a:pos x="22" y="0"/>
                </a:cxn>
                <a:cxn ang="0">
                  <a:pos x="38" y="6"/>
                </a:cxn>
                <a:cxn ang="0">
                  <a:pos x="44" y="22"/>
                </a:cxn>
                <a:cxn ang="0">
                  <a:pos x="38" y="37"/>
                </a:cxn>
                <a:cxn ang="0">
                  <a:pos x="22" y="44"/>
                </a:cxn>
                <a:cxn ang="0">
                  <a:pos x="6" y="37"/>
                </a:cxn>
                <a:cxn ang="0">
                  <a:pos x="0" y="22"/>
                </a:cxn>
                <a:cxn ang="0">
                  <a:pos x="6" y="6"/>
                </a:cxn>
              </a:cxnLst>
              <a:rect l="0" t="0" r="r" b="b"/>
              <a:pathLst>
                <a:path w="44" h="44">
                  <a:moveTo>
                    <a:pt x="6" y="6"/>
                  </a:move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5" name="Freeform 13"/>
            <p:cNvSpPr>
              <a:spLocks/>
            </p:cNvSpPr>
            <p:nvPr/>
          </p:nvSpPr>
          <p:spPr bwMode="auto">
            <a:xfrm>
              <a:off x="3730626" y="2779713"/>
              <a:ext cx="106363" cy="106362"/>
            </a:xfrm>
            <a:custGeom>
              <a:avLst/>
              <a:gdLst/>
              <a:ahLst/>
              <a:cxnLst>
                <a:cxn ang="0">
                  <a:pos x="38" y="6"/>
                </a:cxn>
                <a:cxn ang="0">
                  <a:pos x="44" y="22"/>
                </a:cxn>
                <a:cxn ang="0">
                  <a:pos x="38" y="37"/>
                </a:cxn>
                <a:cxn ang="0">
                  <a:pos x="22" y="44"/>
                </a:cxn>
                <a:cxn ang="0">
                  <a:pos x="6" y="37"/>
                </a:cxn>
                <a:cxn ang="0">
                  <a:pos x="0" y="22"/>
                </a:cxn>
                <a:cxn ang="0">
                  <a:pos x="6" y="6"/>
                </a:cxn>
                <a:cxn ang="0">
                  <a:pos x="22" y="0"/>
                </a:cxn>
                <a:cxn ang="0">
                  <a:pos x="38" y="6"/>
                </a:cxn>
              </a:cxnLst>
              <a:rect l="0" t="0" r="r" b="b"/>
              <a:pathLst>
                <a:path w="44" h="44">
                  <a:moveTo>
                    <a:pt x="38" y="6"/>
                  </a:move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ubicBezTo>
                    <a:pt x="11" y="2"/>
                    <a:pt x="16" y="0"/>
                    <a:pt x="22" y="0"/>
                  </a:cubicBezTo>
                  <a:cubicBezTo>
                    <a:pt x="28" y="0"/>
                    <a:pt x="33" y="2"/>
                    <a:pt x="38" y="6"/>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6" name="Freeform 14"/>
            <p:cNvSpPr>
              <a:spLocks/>
            </p:cNvSpPr>
            <p:nvPr/>
          </p:nvSpPr>
          <p:spPr bwMode="auto">
            <a:xfrm>
              <a:off x="4067176" y="2743200"/>
              <a:ext cx="106363" cy="106362"/>
            </a:xfrm>
            <a:custGeom>
              <a:avLst/>
              <a:gdLst/>
              <a:ahLst/>
              <a:cxnLst>
                <a:cxn ang="0">
                  <a:pos x="6" y="37"/>
                </a:cxn>
                <a:cxn ang="0">
                  <a:pos x="0" y="22"/>
                </a:cxn>
                <a:cxn ang="0">
                  <a:pos x="6" y="6"/>
                </a:cxn>
                <a:cxn ang="0">
                  <a:pos x="22" y="0"/>
                </a:cxn>
                <a:cxn ang="0">
                  <a:pos x="38" y="6"/>
                </a:cxn>
                <a:cxn ang="0">
                  <a:pos x="44" y="22"/>
                </a:cxn>
                <a:cxn ang="0">
                  <a:pos x="38" y="37"/>
                </a:cxn>
                <a:cxn ang="0">
                  <a:pos x="22" y="44"/>
                </a:cxn>
                <a:cxn ang="0">
                  <a:pos x="6" y="37"/>
                </a:cxn>
              </a:cxnLst>
              <a:rect l="0" t="0" r="r" b="b"/>
              <a:pathLst>
                <a:path w="44" h="44">
                  <a:moveTo>
                    <a:pt x="6" y="37"/>
                  </a:move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7" name="Freeform 15"/>
            <p:cNvSpPr>
              <a:spLocks/>
            </p:cNvSpPr>
            <p:nvPr/>
          </p:nvSpPr>
          <p:spPr bwMode="auto">
            <a:xfrm>
              <a:off x="4638676" y="3135313"/>
              <a:ext cx="174625" cy="174625"/>
            </a:xfrm>
            <a:custGeom>
              <a:avLst/>
              <a:gdLst/>
              <a:ahLst/>
              <a:cxnLst>
                <a:cxn ang="0">
                  <a:pos x="0" y="36"/>
                </a:cxn>
                <a:cxn ang="0">
                  <a:pos x="11" y="10"/>
                </a:cxn>
                <a:cxn ang="0">
                  <a:pos x="36" y="0"/>
                </a:cxn>
                <a:cxn ang="0">
                  <a:pos x="62" y="10"/>
                </a:cxn>
                <a:cxn ang="0">
                  <a:pos x="72" y="36"/>
                </a:cxn>
                <a:cxn ang="0">
                  <a:pos x="62" y="61"/>
                </a:cxn>
                <a:cxn ang="0">
                  <a:pos x="36" y="72"/>
                </a:cxn>
                <a:cxn ang="0">
                  <a:pos x="11" y="61"/>
                </a:cxn>
                <a:cxn ang="0">
                  <a:pos x="0" y="36"/>
                </a:cxn>
              </a:cxnLst>
              <a:rect l="0" t="0" r="r" b="b"/>
              <a:pathLst>
                <a:path w="72" h="72">
                  <a:moveTo>
                    <a:pt x="0" y="36"/>
                  </a:moveTo>
                  <a:cubicBezTo>
                    <a:pt x="0" y="26"/>
                    <a:pt x="4" y="17"/>
                    <a:pt x="11" y="10"/>
                  </a:cubicBezTo>
                  <a:cubicBezTo>
                    <a:pt x="18" y="3"/>
                    <a:pt x="26" y="0"/>
                    <a:pt x="36" y="0"/>
                  </a:cubicBezTo>
                  <a:cubicBezTo>
                    <a:pt x="46" y="0"/>
                    <a:pt x="55" y="3"/>
                    <a:pt x="62" y="10"/>
                  </a:cubicBezTo>
                  <a:cubicBezTo>
                    <a:pt x="69" y="17"/>
                    <a:pt x="72" y="26"/>
                    <a:pt x="72" y="36"/>
                  </a:cubicBezTo>
                  <a:cubicBezTo>
                    <a:pt x="72" y="46"/>
                    <a:pt x="69" y="54"/>
                    <a:pt x="62" y="61"/>
                  </a:cubicBezTo>
                  <a:cubicBezTo>
                    <a:pt x="55" y="68"/>
                    <a:pt x="46" y="72"/>
                    <a:pt x="36" y="72"/>
                  </a:cubicBezTo>
                  <a:cubicBezTo>
                    <a:pt x="26" y="72"/>
                    <a:pt x="18" y="68"/>
                    <a:pt x="11" y="61"/>
                  </a:cubicBezTo>
                  <a:cubicBezTo>
                    <a:pt x="4" y="54"/>
                    <a:pt x="0" y="46"/>
                    <a:pt x="0" y="36"/>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8" name="Freeform 16"/>
            <p:cNvSpPr>
              <a:spLocks/>
            </p:cNvSpPr>
            <p:nvPr/>
          </p:nvSpPr>
          <p:spPr bwMode="auto">
            <a:xfrm>
              <a:off x="5183188" y="3182938"/>
              <a:ext cx="106363" cy="107950"/>
            </a:xfrm>
            <a:custGeom>
              <a:avLst/>
              <a:gdLst/>
              <a:ahLst/>
              <a:cxnLst>
                <a:cxn ang="0">
                  <a:pos x="38" y="6"/>
                </a:cxn>
                <a:cxn ang="0">
                  <a:pos x="44" y="22"/>
                </a:cxn>
                <a:cxn ang="0">
                  <a:pos x="38" y="37"/>
                </a:cxn>
                <a:cxn ang="0">
                  <a:pos x="22" y="44"/>
                </a:cxn>
                <a:cxn ang="0">
                  <a:pos x="6" y="37"/>
                </a:cxn>
                <a:cxn ang="0">
                  <a:pos x="0" y="22"/>
                </a:cxn>
                <a:cxn ang="0">
                  <a:pos x="6" y="6"/>
                </a:cxn>
                <a:cxn ang="0">
                  <a:pos x="22" y="0"/>
                </a:cxn>
                <a:cxn ang="0">
                  <a:pos x="38" y="6"/>
                </a:cxn>
              </a:cxnLst>
              <a:rect l="0" t="0" r="r" b="b"/>
              <a:pathLst>
                <a:path w="44" h="44">
                  <a:moveTo>
                    <a:pt x="38" y="6"/>
                  </a:move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ubicBezTo>
                    <a:pt x="11" y="2"/>
                    <a:pt x="16" y="0"/>
                    <a:pt x="22" y="0"/>
                  </a:cubicBezTo>
                  <a:cubicBezTo>
                    <a:pt x="28" y="0"/>
                    <a:pt x="33" y="2"/>
                    <a:pt x="38" y="6"/>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9" name="Freeform 17"/>
            <p:cNvSpPr>
              <a:spLocks/>
            </p:cNvSpPr>
            <p:nvPr/>
          </p:nvSpPr>
          <p:spPr bwMode="auto">
            <a:xfrm>
              <a:off x="5491163" y="3333750"/>
              <a:ext cx="76200" cy="77787"/>
            </a:xfrm>
            <a:custGeom>
              <a:avLst/>
              <a:gdLst/>
              <a:ahLst/>
              <a:cxnLst>
                <a:cxn ang="0">
                  <a:pos x="5" y="27"/>
                </a:cxn>
                <a:cxn ang="0">
                  <a:pos x="0" y="16"/>
                </a:cxn>
                <a:cxn ang="0">
                  <a:pos x="5" y="4"/>
                </a:cxn>
                <a:cxn ang="0">
                  <a:pos x="16" y="0"/>
                </a:cxn>
                <a:cxn ang="0">
                  <a:pos x="27" y="4"/>
                </a:cxn>
                <a:cxn ang="0">
                  <a:pos x="32" y="16"/>
                </a:cxn>
                <a:cxn ang="0">
                  <a:pos x="27" y="27"/>
                </a:cxn>
                <a:cxn ang="0">
                  <a:pos x="16" y="32"/>
                </a:cxn>
                <a:cxn ang="0">
                  <a:pos x="5" y="27"/>
                </a:cxn>
              </a:cxnLst>
              <a:rect l="0" t="0" r="r" b="b"/>
              <a:pathLst>
                <a:path w="32" h="32">
                  <a:moveTo>
                    <a:pt x="5" y="27"/>
                  </a:moveTo>
                  <a:cubicBezTo>
                    <a:pt x="1" y="24"/>
                    <a:pt x="0" y="20"/>
                    <a:pt x="0" y="16"/>
                  </a:cubicBezTo>
                  <a:cubicBezTo>
                    <a:pt x="0" y="11"/>
                    <a:pt x="1" y="8"/>
                    <a:pt x="5" y="4"/>
                  </a:cubicBezTo>
                  <a:cubicBezTo>
                    <a:pt x="8" y="1"/>
                    <a:pt x="12" y="0"/>
                    <a:pt x="16" y="0"/>
                  </a:cubicBezTo>
                  <a:cubicBezTo>
                    <a:pt x="20" y="0"/>
                    <a:pt x="24" y="1"/>
                    <a:pt x="27" y="4"/>
                  </a:cubicBezTo>
                  <a:cubicBezTo>
                    <a:pt x="30" y="8"/>
                    <a:pt x="32" y="11"/>
                    <a:pt x="32" y="16"/>
                  </a:cubicBezTo>
                  <a:cubicBezTo>
                    <a:pt x="32" y="20"/>
                    <a:pt x="30" y="24"/>
                    <a:pt x="27" y="27"/>
                  </a:cubicBezTo>
                  <a:cubicBezTo>
                    <a:pt x="24" y="30"/>
                    <a:pt x="20" y="32"/>
                    <a:pt x="16" y="32"/>
                  </a:cubicBezTo>
                  <a:cubicBezTo>
                    <a:pt x="12" y="32"/>
                    <a:pt x="8" y="30"/>
                    <a:pt x="5" y="27"/>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0" name="Freeform 18"/>
            <p:cNvSpPr>
              <a:spLocks/>
            </p:cNvSpPr>
            <p:nvPr/>
          </p:nvSpPr>
          <p:spPr bwMode="auto">
            <a:xfrm>
              <a:off x="3490913" y="3154363"/>
              <a:ext cx="106363" cy="106362"/>
            </a:xfrm>
            <a:custGeom>
              <a:avLst/>
              <a:gdLst/>
              <a:ahLst/>
              <a:cxnLst>
                <a:cxn ang="0">
                  <a:pos x="0" y="22"/>
                </a:cxn>
                <a:cxn ang="0">
                  <a:pos x="6" y="6"/>
                </a:cxn>
                <a:cxn ang="0">
                  <a:pos x="22" y="0"/>
                </a:cxn>
                <a:cxn ang="0">
                  <a:pos x="38" y="6"/>
                </a:cxn>
                <a:cxn ang="0">
                  <a:pos x="44" y="22"/>
                </a:cxn>
                <a:cxn ang="0">
                  <a:pos x="38" y="37"/>
                </a:cxn>
                <a:cxn ang="0">
                  <a:pos x="22" y="44"/>
                </a:cxn>
                <a:cxn ang="0">
                  <a:pos x="6" y="37"/>
                </a:cxn>
                <a:cxn ang="0">
                  <a:pos x="0" y="22"/>
                </a:cxn>
              </a:cxnLst>
              <a:rect l="0" t="0" r="r" b="b"/>
              <a:pathLst>
                <a:path w="44" h="44">
                  <a:moveTo>
                    <a:pt x="0" y="22"/>
                  </a:move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1" name="Freeform 19"/>
            <p:cNvSpPr>
              <a:spLocks/>
            </p:cNvSpPr>
            <p:nvPr/>
          </p:nvSpPr>
          <p:spPr bwMode="auto">
            <a:xfrm>
              <a:off x="3810001" y="3529013"/>
              <a:ext cx="147638" cy="147637"/>
            </a:xfrm>
            <a:custGeom>
              <a:avLst/>
              <a:gdLst/>
              <a:ahLst/>
              <a:cxnLst>
                <a:cxn ang="0">
                  <a:pos x="31" y="0"/>
                </a:cxn>
                <a:cxn ang="0">
                  <a:pos x="52" y="9"/>
                </a:cxn>
                <a:cxn ang="0">
                  <a:pos x="61" y="30"/>
                </a:cxn>
                <a:cxn ang="0">
                  <a:pos x="52" y="52"/>
                </a:cxn>
                <a:cxn ang="0">
                  <a:pos x="31" y="61"/>
                </a:cxn>
                <a:cxn ang="0">
                  <a:pos x="9" y="52"/>
                </a:cxn>
                <a:cxn ang="0">
                  <a:pos x="0" y="30"/>
                </a:cxn>
                <a:cxn ang="0">
                  <a:pos x="9" y="9"/>
                </a:cxn>
                <a:cxn ang="0">
                  <a:pos x="31" y="0"/>
                </a:cxn>
              </a:cxnLst>
              <a:rect l="0" t="0" r="r" b="b"/>
              <a:pathLst>
                <a:path w="61" h="61">
                  <a:moveTo>
                    <a:pt x="31" y="0"/>
                  </a:moveTo>
                  <a:cubicBezTo>
                    <a:pt x="39" y="0"/>
                    <a:pt x="46" y="3"/>
                    <a:pt x="52" y="9"/>
                  </a:cubicBezTo>
                  <a:cubicBezTo>
                    <a:pt x="58" y="15"/>
                    <a:pt x="61" y="22"/>
                    <a:pt x="61" y="30"/>
                  </a:cubicBezTo>
                  <a:cubicBezTo>
                    <a:pt x="61" y="39"/>
                    <a:pt x="58" y="46"/>
                    <a:pt x="52" y="52"/>
                  </a:cubicBezTo>
                  <a:cubicBezTo>
                    <a:pt x="46" y="58"/>
                    <a:pt x="39" y="61"/>
                    <a:pt x="31" y="61"/>
                  </a:cubicBezTo>
                  <a:cubicBezTo>
                    <a:pt x="22" y="61"/>
                    <a:pt x="15" y="58"/>
                    <a:pt x="9" y="52"/>
                  </a:cubicBezTo>
                  <a:cubicBezTo>
                    <a:pt x="3" y="46"/>
                    <a:pt x="0" y="39"/>
                    <a:pt x="0" y="30"/>
                  </a:cubicBezTo>
                  <a:cubicBezTo>
                    <a:pt x="0" y="22"/>
                    <a:pt x="3" y="15"/>
                    <a:pt x="9" y="9"/>
                  </a:cubicBezTo>
                  <a:cubicBezTo>
                    <a:pt x="15" y="3"/>
                    <a:pt x="22" y="0"/>
                    <a:pt x="31" y="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2" name="Freeform 20"/>
            <p:cNvSpPr>
              <a:spLocks/>
            </p:cNvSpPr>
            <p:nvPr/>
          </p:nvSpPr>
          <p:spPr bwMode="auto">
            <a:xfrm>
              <a:off x="4268788" y="3529013"/>
              <a:ext cx="147638" cy="147637"/>
            </a:xfrm>
            <a:custGeom>
              <a:avLst/>
              <a:gdLst/>
              <a:ahLst/>
              <a:cxnLst>
                <a:cxn ang="0">
                  <a:pos x="31" y="0"/>
                </a:cxn>
                <a:cxn ang="0">
                  <a:pos x="52" y="9"/>
                </a:cxn>
                <a:cxn ang="0">
                  <a:pos x="61" y="30"/>
                </a:cxn>
                <a:cxn ang="0">
                  <a:pos x="52" y="52"/>
                </a:cxn>
                <a:cxn ang="0">
                  <a:pos x="31" y="61"/>
                </a:cxn>
                <a:cxn ang="0">
                  <a:pos x="9" y="52"/>
                </a:cxn>
                <a:cxn ang="0">
                  <a:pos x="0" y="30"/>
                </a:cxn>
                <a:cxn ang="0">
                  <a:pos x="9" y="9"/>
                </a:cxn>
                <a:cxn ang="0">
                  <a:pos x="31" y="0"/>
                </a:cxn>
              </a:cxnLst>
              <a:rect l="0" t="0" r="r" b="b"/>
              <a:pathLst>
                <a:path w="61" h="61">
                  <a:moveTo>
                    <a:pt x="31" y="0"/>
                  </a:moveTo>
                  <a:cubicBezTo>
                    <a:pt x="39" y="0"/>
                    <a:pt x="46" y="3"/>
                    <a:pt x="52" y="9"/>
                  </a:cubicBezTo>
                  <a:cubicBezTo>
                    <a:pt x="58" y="15"/>
                    <a:pt x="61" y="22"/>
                    <a:pt x="61" y="30"/>
                  </a:cubicBezTo>
                  <a:cubicBezTo>
                    <a:pt x="61" y="39"/>
                    <a:pt x="58" y="46"/>
                    <a:pt x="52" y="52"/>
                  </a:cubicBezTo>
                  <a:cubicBezTo>
                    <a:pt x="46" y="58"/>
                    <a:pt x="39" y="61"/>
                    <a:pt x="31" y="61"/>
                  </a:cubicBezTo>
                  <a:cubicBezTo>
                    <a:pt x="22" y="61"/>
                    <a:pt x="15" y="58"/>
                    <a:pt x="9" y="52"/>
                  </a:cubicBezTo>
                  <a:cubicBezTo>
                    <a:pt x="3" y="46"/>
                    <a:pt x="0" y="39"/>
                    <a:pt x="0" y="30"/>
                  </a:cubicBezTo>
                  <a:cubicBezTo>
                    <a:pt x="0" y="22"/>
                    <a:pt x="3" y="15"/>
                    <a:pt x="9" y="9"/>
                  </a:cubicBezTo>
                  <a:cubicBezTo>
                    <a:pt x="15" y="3"/>
                    <a:pt x="22" y="0"/>
                    <a:pt x="31" y="0"/>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3" name="Freeform 21"/>
            <p:cNvSpPr>
              <a:spLocks/>
            </p:cNvSpPr>
            <p:nvPr/>
          </p:nvSpPr>
          <p:spPr bwMode="auto">
            <a:xfrm>
              <a:off x="4081463" y="3079750"/>
              <a:ext cx="171450" cy="171450"/>
            </a:xfrm>
            <a:custGeom>
              <a:avLst/>
              <a:gdLst/>
              <a:ahLst/>
              <a:cxnLst>
                <a:cxn ang="0">
                  <a:pos x="61" y="10"/>
                </a:cxn>
                <a:cxn ang="0">
                  <a:pos x="71" y="35"/>
                </a:cxn>
                <a:cxn ang="0">
                  <a:pos x="61" y="60"/>
                </a:cxn>
                <a:cxn ang="0">
                  <a:pos x="36" y="71"/>
                </a:cxn>
                <a:cxn ang="0">
                  <a:pos x="10" y="60"/>
                </a:cxn>
                <a:cxn ang="0">
                  <a:pos x="0" y="35"/>
                </a:cxn>
                <a:cxn ang="0">
                  <a:pos x="10" y="10"/>
                </a:cxn>
                <a:cxn ang="0">
                  <a:pos x="36" y="0"/>
                </a:cxn>
                <a:cxn ang="0">
                  <a:pos x="61" y="10"/>
                </a:cxn>
              </a:cxnLst>
              <a:rect l="0" t="0" r="r" b="b"/>
              <a:pathLst>
                <a:path w="71" h="71">
                  <a:moveTo>
                    <a:pt x="61" y="10"/>
                  </a:moveTo>
                  <a:cubicBezTo>
                    <a:pt x="68" y="17"/>
                    <a:pt x="71" y="26"/>
                    <a:pt x="71" y="35"/>
                  </a:cubicBezTo>
                  <a:cubicBezTo>
                    <a:pt x="71" y="45"/>
                    <a:pt x="68" y="54"/>
                    <a:pt x="61" y="60"/>
                  </a:cubicBezTo>
                  <a:cubicBezTo>
                    <a:pt x="54" y="68"/>
                    <a:pt x="45" y="71"/>
                    <a:pt x="36" y="71"/>
                  </a:cubicBezTo>
                  <a:cubicBezTo>
                    <a:pt x="26" y="71"/>
                    <a:pt x="17" y="68"/>
                    <a:pt x="10" y="60"/>
                  </a:cubicBezTo>
                  <a:cubicBezTo>
                    <a:pt x="3" y="54"/>
                    <a:pt x="0" y="45"/>
                    <a:pt x="0" y="35"/>
                  </a:cubicBezTo>
                  <a:cubicBezTo>
                    <a:pt x="0" y="26"/>
                    <a:pt x="3" y="17"/>
                    <a:pt x="10" y="10"/>
                  </a:cubicBezTo>
                  <a:cubicBezTo>
                    <a:pt x="17" y="3"/>
                    <a:pt x="26" y="0"/>
                    <a:pt x="36" y="0"/>
                  </a:cubicBezTo>
                  <a:cubicBezTo>
                    <a:pt x="45" y="0"/>
                    <a:pt x="54" y="3"/>
                    <a:pt x="61" y="10"/>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4" name="Freeform 22"/>
            <p:cNvSpPr>
              <a:spLocks/>
            </p:cNvSpPr>
            <p:nvPr/>
          </p:nvSpPr>
          <p:spPr bwMode="auto">
            <a:xfrm>
              <a:off x="5405438" y="3943350"/>
              <a:ext cx="77788" cy="77787"/>
            </a:xfrm>
            <a:custGeom>
              <a:avLst/>
              <a:gdLst/>
              <a:ahLst/>
              <a:cxnLst>
                <a:cxn ang="0">
                  <a:pos x="0" y="16"/>
                </a:cxn>
                <a:cxn ang="0">
                  <a:pos x="5" y="4"/>
                </a:cxn>
                <a:cxn ang="0">
                  <a:pos x="16" y="0"/>
                </a:cxn>
                <a:cxn ang="0">
                  <a:pos x="27" y="4"/>
                </a:cxn>
                <a:cxn ang="0">
                  <a:pos x="32" y="16"/>
                </a:cxn>
                <a:cxn ang="0">
                  <a:pos x="27" y="27"/>
                </a:cxn>
                <a:cxn ang="0">
                  <a:pos x="16" y="32"/>
                </a:cxn>
                <a:cxn ang="0">
                  <a:pos x="5" y="27"/>
                </a:cxn>
                <a:cxn ang="0">
                  <a:pos x="0" y="16"/>
                </a:cxn>
              </a:cxnLst>
              <a:rect l="0" t="0" r="r" b="b"/>
              <a:pathLst>
                <a:path w="32" h="32">
                  <a:moveTo>
                    <a:pt x="0" y="16"/>
                  </a:moveTo>
                  <a:cubicBezTo>
                    <a:pt x="0" y="11"/>
                    <a:pt x="2" y="8"/>
                    <a:pt x="5" y="4"/>
                  </a:cubicBezTo>
                  <a:cubicBezTo>
                    <a:pt x="8" y="1"/>
                    <a:pt x="12" y="0"/>
                    <a:pt x="16" y="0"/>
                  </a:cubicBezTo>
                  <a:cubicBezTo>
                    <a:pt x="20" y="0"/>
                    <a:pt x="24" y="1"/>
                    <a:pt x="27" y="4"/>
                  </a:cubicBezTo>
                  <a:cubicBezTo>
                    <a:pt x="30" y="8"/>
                    <a:pt x="32" y="11"/>
                    <a:pt x="32" y="16"/>
                  </a:cubicBezTo>
                  <a:cubicBezTo>
                    <a:pt x="32" y="20"/>
                    <a:pt x="30" y="24"/>
                    <a:pt x="27" y="27"/>
                  </a:cubicBezTo>
                  <a:cubicBezTo>
                    <a:pt x="24" y="30"/>
                    <a:pt x="20" y="32"/>
                    <a:pt x="16" y="32"/>
                  </a:cubicBezTo>
                  <a:cubicBezTo>
                    <a:pt x="12" y="32"/>
                    <a:pt x="8" y="30"/>
                    <a:pt x="5" y="27"/>
                  </a:cubicBezTo>
                  <a:cubicBezTo>
                    <a:pt x="2" y="24"/>
                    <a:pt x="0" y="20"/>
                    <a:pt x="0" y="16"/>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5" name="Freeform 23"/>
            <p:cNvSpPr>
              <a:spLocks/>
            </p:cNvSpPr>
            <p:nvPr/>
          </p:nvSpPr>
          <p:spPr bwMode="auto">
            <a:xfrm>
              <a:off x="4638676" y="3560763"/>
              <a:ext cx="77788" cy="77787"/>
            </a:xfrm>
            <a:custGeom>
              <a:avLst/>
              <a:gdLst/>
              <a:ahLst/>
              <a:cxnLst>
                <a:cxn ang="0">
                  <a:pos x="5" y="4"/>
                </a:cxn>
                <a:cxn ang="0">
                  <a:pos x="16" y="0"/>
                </a:cxn>
                <a:cxn ang="0">
                  <a:pos x="27" y="4"/>
                </a:cxn>
                <a:cxn ang="0">
                  <a:pos x="32" y="16"/>
                </a:cxn>
                <a:cxn ang="0">
                  <a:pos x="27" y="27"/>
                </a:cxn>
                <a:cxn ang="0">
                  <a:pos x="16" y="32"/>
                </a:cxn>
                <a:cxn ang="0">
                  <a:pos x="5" y="27"/>
                </a:cxn>
                <a:cxn ang="0">
                  <a:pos x="0" y="16"/>
                </a:cxn>
                <a:cxn ang="0">
                  <a:pos x="5" y="4"/>
                </a:cxn>
              </a:cxnLst>
              <a:rect l="0" t="0" r="r" b="b"/>
              <a:pathLst>
                <a:path w="32" h="32">
                  <a:moveTo>
                    <a:pt x="5" y="4"/>
                  </a:moveTo>
                  <a:cubicBezTo>
                    <a:pt x="8" y="1"/>
                    <a:pt x="12" y="0"/>
                    <a:pt x="16" y="0"/>
                  </a:cubicBezTo>
                  <a:cubicBezTo>
                    <a:pt x="20" y="0"/>
                    <a:pt x="24" y="1"/>
                    <a:pt x="27" y="4"/>
                  </a:cubicBezTo>
                  <a:cubicBezTo>
                    <a:pt x="30" y="8"/>
                    <a:pt x="32" y="11"/>
                    <a:pt x="32" y="16"/>
                  </a:cubicBezTo>
                  <a:cubicBezTo>
                    <a:pt x="32" y="20"/>
                    <a:pt x="30" y="24"/>
                    <a:pt x="27" y="27"/>
                  </a:cubicBezTo>
                  <a:cubicBezTo>
                    <a:pt x="24" y="30"/>
                    <a:pt x="20" y="32"/>
                    <a:pt x="16" y="32"/>
                  </a:cubicBezTo>
                  <a:cubicBezTo>
                    <a:pt x="12" y="32"/>
                    <a:pt x="8" y="30"/>
                    <a:pt x="5" y="27"/>
                  </a:cubicBezTo>
                  <a:cubicBezTo>
                    <a:pt x="2" y="24"/>
                    <a:pt x="0" y="20"/>
                    <a:pt x="0" y="16"/>
                  </a:cubicBezTo>
                  <a:cubicBezTo>
                    <a:pt x="0" y="11"/>
                    <a:pt x="2" y="8"/>
                    <a:pt x="5" y="4"/>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6" name="Freeform 24"/>
            <p:cNvSpPr>
              <a:spLocks/>
            </p:cNvSpPr>
            <p:nvPr/>
          </p:nvSpPr>
          <p:spPr bwMode="auto">
            <a:xfrm>
              <a:off x="4984751" y="3536950"/>
              <a:ext cx="125413" cy="125412"/>
            </a:xfrm>
            <a:custGeom>
              <a:avLst/>
              <a:gdLst/>
              <a:ahLst/>
              <a:cxnLst>
                <a:cxn ang="0">
                  <a:pos x="44" y="7"/>
                </a:cxn>
                <a:cxn ang="0">
                  <a:pos x="52" y="26"/>
                </a:cxn>
                <a:cxn ang="0">
                  <a:pos x="44" y="44"/>
                </a:cxn>
                <a:cxn ang="0">
                  <a:pos x="26" y="52"/>
                </a:cxn>
                <a:cxn ang="0">
                  <a:pos x="7" y="44"/>
                </a:cxn>
                <a:cxn ang="0">
                  <a:pos x="0" y="26"/>
                </a:cxn>
                <a:cxn ang="0">
                  <a:pos x="7" y="7"/>
                </a:cxn>
                <a:cxn ang="0">
                  <a:pos x="26" y="0"/>
                </a:cxn>
                <a:cxn ang="0">
                  <a:pos x="44" y="7"/>
                </a:cxn>
              </a:cxnLst>
              <a:rect l="0" t="0" r="r" b="b"/>
              <a:pathLst>
                <a:path w="52" h="52">
                  <a:moveTo>
                    <a:pt x="44" y="7"/>
                  </a:moveTo>
                  <a:cubicBezTo>
                    <a:pt x="49" y="12"/>
                    <a:pt x="52" y="19"/>
                    <a:pt x="52" y="26"/>
                  </a:cubicBezTo>
                  <a:cubicBezTo>
                    <a:pt x="52" y="33"/>
                    <a:pt x="49" y="39"/>
                    <a:pt x="44" y="44"/>
                  </a:cubicBezTo>
                  <a:cubicBezTo>
                    <a:pt x="39" y="49"/>
                    <a:pt x="33" y="52"/>
                    <a:pt x="26" y="52"/>
                  </a:cubicBezTo>
                  <a:cubicBezTo>
                    <a:pt x="19" y="52"/>
                    <a:pt x="13" y="49"/>
                    <a:pt x="7" y="44"/>
                  </a:cubicBezTo>
                  <a:cubicBezTo>
                    <a:pt x="2" y="39"/>
                    <a:pt x="0" y="33"/>
                    <a:pt x="0" y="26"/>
                  </a:cubicBezTo>
                  <a:cubicBezTo>
                    <a:pt x="0" y="19"/>
                    <a:pt x="2" y="12"/>
                    <a:pt x="7" y="7"/>
                  </a:cubicBezTo>
                  <a:cubicBezTo>
                    <a:pt x="13" y="2"/>
                    <a:pt x="19" y="0"/>
                    <a:pt x="26" y="0"/>
                  </a:cubicBezTo>
                  <a:cubicBezTo>
                    <a:pt x="33" y="0"/>
                    <a:pt x="39" y="2"/>
                    <a:pt x="44" y="7"/>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7" name="Freeform 25"/>
            <p:cNvSpPr>
              <a:spLocks/>
            </p:cNvSpPr>
            <p:nvPr/>
          </p:nvSpPr>
          <p:spPr bwMode="auto">
            <a:xfrm>
              <a:off x="5049838" y="3921125"/>
              <a:ext cx="125413" cy="127000"/>
            </a:xfrm>
            <a:custGeom>
              <a:avLst/>
              <a:gdLst/>
              <a:ahLst/>
              <a:cxnLst>
                <a:cxn ang="0">
                  <a:pos x="44" y="44"/>
                </a:cxn>
                <a:cxn ang="0">
                  <a:pos x="26" y="52"/>
                </a:cxn>
                <a:cxn ang="0">
                  <a:pos x="7" y="44"/>
                </a:cxn>
                <a:cxn ang="0">
                  <a:pos x="0" y="26"/>
                </a:cxn>
                <a:cxn ang="0">
                  <a:pos x="7" y="7"/>
                </a:cxn>
                <a:cxn ang="0">
                  <a:pos x="26" y="0"/>
                </a:cxn>
                <a:cxn ang="0">
                  <a:pos x="44" y="7"/>
                </a:cxn>
                <a:cxn ang="0">
                  <a:pos x="52" y="26"/>
                </a:cxn>
                <a:cxn ang="0">
                  <a:pos x="44" y="44"/>
                </a:cxn>
              </a:cxnLst>
              <a:rect l="0" t="0" r="r" b="b"/>
              <a:pathLst>
                <a:path w="52" h="52">
                  <a:moveTo>
                    <a:pt x="44" y="44"/>
                  </a:moveTo>
                  <a:cubicBezTo>
                    <a:pt x="39" y="49"/>
                    <a:pt x="33" y="52"/>
                    <a:pt x="26" y="52"/>
                  </a:cubicBezTo>
                  <a:cubicBezTo>
                    <a:pt x="19" y="52"/>
                    <a:pt x="13" y="49"/>
                    <a:pt x="7" y="44"/>
                  </a:cubicBezTo>
                  <a:cubicBezTo>
                    <a:pt x="2" y="39"/>
                    <a:pt x="0" y="33"/>
                    <a:pt x="0" y="26"/>
                  </a:cubicBezTo>
                  <a:cubicBezTo>
                    <a:pt x="0" y="19"/>
                    <a:pt x="2" y="12"/>
                    <a:pt x="7" y="7"/>
                  </a:cubicBezTo>
                  <a:cubicBezTo>
                    <a:pt x="13" y="2"/>
                    <a:pt x="19" y="0"/>
                    <a:pt x="26" y="0"/>
                  </a:cubicBezTo>
                  <a:cubicBezTo>
                    <a:pt x="33" y="0"/>
                    <a:pt x="39" y="2"/>
                    <a:pt x="44" y="7"/>
                  </a:cubicBezTo>
                  <a:cubicBezTo>
                    <a:pt x="49" y="12"/>
                    <a:pt x="52" y="19"/>
                    <a:pt x="52" y="26"/>
                  </a:cubicBezTo>
                  <a:cubicBezTo>
                    <a:pt x="52" y="33"/>
                    <a:pt x="49" y="39"/>
                    <a:pt x="44" y="44"/>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8" name="Freeform 26"/>
            <p:cNvSpPr>
              <a:spLocks/>
            </p:cNvSpPr>
            <p:nvPr/>
          </p:nvSpPr>
          <p:spPr bwMode="auto">
            <a:xfrm>
              <a:off x="4551363" y="3967163"/>
              <a:ext cx="155575" cy="155575"/>
            </a:xfrm>
            <a:custGeom>
              <a:avLst/>
              <a:gdLst/>
              <a:ahLst/>
              <a:cxnLst>
                <a:cxn ang="0">
                  <a:pos x="32" y="64"/>
                </a:cxn>
                <a:cxn ang="0">
                  <a:pos x="9" y="54"/>
                </a:cxn>
                <a:cxn ang="0">
                  <a:pos x="0" y="32"/>
                </a:cxn>
                <a:cxn ang="0">
                  <a:pos x="9" y="9"/>
                </a:cxn>
                <a:cxn ang="0">
                  <a:pos x="32" y="0"/>
                </a:cxn>
                <a:cxn ang="0">
                  <a:pos x="54" y="9"/>
                </a:cxn>
                <a:cxn ang="0">
                  <a:pos x="64" y="32"/>
                </a:cxn>
                <a:cxn ang="0">
                  <a:pos x="54" y="54"/>
                </a:cxn>
                <a:cxn ang="0">
                  <a:pos x="32" y="64"/>
                </a:cxn>
              </a:cxnLst>
              <a:rect l="0" t="0" r="r" b="b"/>
              <a:pathLst>
                <a:path w="64" h="64">
                  <a:moveTo>
                    <a:pt x="32" y="64"/>
                  </a:moveTo>
                  <a:cubicBezTo>
                    <a:pt x="23" y="64"/>
                    <a:pt x="16" y="61"/>
                    <a:pt x="9" y="54"/>
                  </a:cubicBezTo>
                  <a:cubicBezTo>
                    <a:pt x="3" y="48"/>
                    <a:pt x="0" y="40"/>
                    <a:pt x="0" y="32"/>
                  </a:cubicBezTo>
                  <a:cubicBezTo>
                    <a:pt x="0" y="23"/>
                    <a:pt x="3" y="15"/>
                    <a:pt x="9" y="9"/>
                  </a:cubicBezTo>
                  <a:cubicBezTo>
                    <a:pt x="16" y="3"/>
                    <a:pt x="23" y="0"/>
                    <a:pt x="32" y="0"/>
                  </a:cubicBezTo>
                  <a:cubicBezTo>
                    <a:pt x="41" y="0"/>
                    <a:pt x="48" y="3"/>
                    <a:pt x="54" y="9"/>
                  </a:cubicBezTo>
                  <a:cubicBezTo>
                    <a:pt x="61" y="15"/>
                    <a:pt x="64" y="23"/>
                    <a:pt x="64" y="32"/>
                  </a:cubicBezTo>
                  <a:cubicBezTo>
                    <a:pt x="64" y="40"/>
                    <a:pt x="61" y="48"/>
                    <a:pt x="54" y="54"/>
                  </a:cubicBezTo>
                  <a:cubicBezTo>
                    <a:pt x="48" y="61"/>
                    <a:pt x="41" y="64"/>
                    <a:pt x="32" y="64"/>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99" name="Freeform 27"/>
            <p:cNvSpPr>
              <a:spLocks/>
            </p:cNvSpPr>
            <p:nvPr/>
          </p:nvSpPr>
          <p:spPr bwMode="auto">
            <a:xfrm>
              <a:off x="5451476" y="3625850"/>
              <a:ext cx="120650" cy="122237"/>
            </a:xfrm>
            <a:custGeom>
              <a:avLst/>
              <a:gdLst/>
              <a:ahLst/>
              <a:cxnLst>
                <a:cxn ang="0">
                  <a:pos x="42" y="7"/>
                </a:cxn>
                <a:cxn ang="0">
                  <a:pos x="50" y="25"/>
                </a:cxn>
                <a:cxn ang="0">
                  <a:pos x="42" y="42"/>
                </a:cxn>
                <a:cxn ang="0">
                  <a:pos x="25" y="50"/>
                </a:cxn>
                <a:cxn ang="0">
                  <a:pos x="7" y="42"/>
                </a:cxn>
                <a:cxn ang="0">
                  <a:pos x="0" y="25"/>
                </a:cxn>
                <a:cxn ang="0">
                  <a:pos x="7" y="7"/>
                </a:cxn>
                <a:cxn ang="0">
                  <a:pos x="25" y="0"/>
                </a:cxn>
                <a:cxn ang="0">
                  <a:pos x="42" y="7"/>
                </a:cxn>
              </a:cxnLst>
              <a:rect l="0" t="0" r="r" b="b"/>
              <a:pathLst>
                <a:path w="50" h="50">
                  <a:moveTo>
                    <a:pt x="42" y="7"/>
                  </a:moveTo>
                  <a:cubicBezTo>
                    <a:pt x="47" y="12"/>
                    <a:pt x="50" y="18"/>
                    <a:pt x="50" y="25"/>
                  </a:cubicBezTo>
                  <a:cubicBezTo>
                    <a:pt x="50" y="32"/>
                    <a:pt x="47" y="37"/>
                    <a:pt x="42" y="42"/>
                  </a:cubicBezTo>
                  <a:cubicBezTo>
                    <a:pt x="38" y="47"/>
                    <a:pt x="32" y="50"/>
                    <a:pt x="25" y="50"/>
                  </a:cubicBezTo>
                  <a:cubicBezTo>
                    <a:pt x="18" y="50"/>
                    <a:pt x="12" y="47"/>
                    <a:pt x="7" y="42"/>
                  </a:cubicBezTo>
                  <a:cubicBezTo>
                    <a:pt x="2" y="37"/>
                    <a:pt x="0" y="32"/>
                    <a:pt x="0" y="25"/>
                  </a:cubicBezTo>
                  <a:cubicBezTo>
                    <a:pt x="0" y="18"/>
                    <a:pt x="2" y="12"/>
                    <a:pt x="7" y="7"/>
                  </a:cubicBezTo>
                  <a:cubicBezTo>
                    <a:pt x="12" y="2"/>
                    <a:pt x="18" y="0"/>
                    <a:pt x="25" y="0"/>
                  </a:cubicBezTo>
                  <a:cubicBezTo>
                    <a:pt x="32" y="0"/>
                    <a:pt x="38" y="2"/>
                    <a:pt x="42" y="7"/>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0" name="Freeform 28"/>
            <p:cNvSpPr>
              <a:spLocks/>
            </p:cNvSpPr>
            <p:nvPr/>
          </p:nvSpPr>
          <p:spPr bwMode="auto">
            <a:xfrm>
              <a:off x="4192588" y="3921125"/>
              <a:ext cx="114300" cy="114300"/>
            </a:xfrm>
            <a:custGeom>
              <a:avLst/>
              <a:gdLst/>
              <a:ahLst/>
              <a:cxnLst>
                <a:cxn ang="0">
                  <a:pos x="40" y="6"/>
                </a:cxn>
                <a:cxn ang="0">
                  <a:pos x="47" y="23"/>
                </a:cxn>
                <a:cxn ang="0">
                  <a:pos x="40" y="40"/>
                </a:cxn>
                <a:cxn ang="0">
                  <a:pos x="24" y="47"/>
                </a:cxn>
                <a:cxn ang="0">
                  <a:pos x="7" y="40"/>
                </a:cxn>
                <a:cxn ang="0">
                  <a:pos x="0" y="23"/>
                </a:cxn>
                <a:cxn ang="0">
                  <a:pos x="7" y="6"/>
                </a:cxn>
                <a:cxn ang="0">
                  <a:pos x="24" y="0"/>
                </a:cxn>
                <a:cxn ang="0">
                  <a:pos x="40" y="6"/>
                </a:cxn>
              </a:cxnLst>
              <a:rect l="0" t="0" r="r" b="b"/>
              <a:pathLst>
                <a:path w="47" h="47">
                  <a:moveTo>
                    <a:pt x="40" y="6"/>
                  </a:moveTo>
                  <a:cubicBezTo>
                    <a:pt x="45" y="11"/>
                    <a:pt x="47" y="17"/>
                    <a:pt x="47" y="23"/>
                  </a:cubicBezTo>
                  <a:cubicBezTo>
                    <a:pt x="47" y="30"/>
                    <a:pt x="45" y="35"/>
                    <a:pt x="40" y="40"/>
                  </a:cubicBezTo>
                  <a:cubicBezTo>
                    <a:pt x="36" y="45"/>
                    <a:pt x="30" y="47"/>
                    <a:pt x="24" y="47"/>
                  </a:cubicBezTo>
                  <a:cubicBezTo>
                    <a:pt x="17" y="47"/>
                    <a:pt x="12" y="45"/>
                    <a:pt x="7" y="40"/>
                  </a:cubicBezTo>
                  <a:cubicBezTo>
                    <a:pt x="2" y="35"/>
                    <a:pt x="0" y="30"/>
                    <a:pt x="0" y="23"/>
                  </a:cubicBezTo>
                  <a:cubicBezTo>
                    <a:pt x="0" y="17"/>
                    <a:pt x="2" y="11"/>
                    <a:pt x="7" y="6"/>
                  </a:cubicBezTo>
                  <a:cubicBezTo>
                    <a:pt x="12" y="2"/>
                    <a:pt x="17" y="0"/>
                    <a:pt x="24" y="0"/>
                  </a:cubicBezTo>
                  <a:cubicBezTo>
                    <a:pt x="30" y="0"/>
                    <a:pt x="36" y="2"/>
                    <a:pt x="40" y="6"/>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1" name="Freeform 29"/>
            <p:cNvSpPr>
              <a:spLocks/>
            </p:cNvSpPr>
            <p:nvPr/>
          </p:nvSpPr>
          <p:spPr bwMode="auto">
            <a:xfrm>
              <a:off x="4895851" y="4352925"/>
              <a:ext cx="112713" cy="112712"/>
            </a:xfrm>
            <a:custGeom>
              <a:avLst/>
              <a:gdLst/>
              <a:ahLst/>
              <a:cxnLst>
                <a:cxn ang="0">
                  <a:pos x="47" y="23"/>
                </a:cxn>
                <a:cxn ang="0">
                  <a:pos x="40" y="40"/>
                </a:cxn>
                <a:cxn ang="0">
                  <a:pos x="24" y="47"/>
                </a:cxn>
                <a:cxn ang="0">
                  <a:pos x="7" y="40"/>
                </a:cxn>
                <a:cxn ang="0">
                  <a:pos x="0" y="23"/>
                </a:cxn>
                <a:cxn ang="0">
                  <a:pos x="7" y="6"/>
                </a:cxn>
                <a:cxn ang="0">
                  <a:pos x="24" y="0"/>
                </a:cxn>
                <a:cxn ang="0">
                  <a:pos x="40" y="6"/>
                </a:cxn>
                <a:cxn ang="0">
                  <a:pos x="47" y="23"/>
                </a:cxn>
              </a:cxnLst>
              <a:rect l="0" t="0" r="r" b="b"/>
              <a:pathLst>
                <a:path w="47" h="47">
                  <a:moveTo>
                    <a:pt x="47" y="23"/>
                  </a:moveTo>
                  <a:cubicBezTo>
                    <a:pt x="47" y="30"/>
                    <a:pt x="45" y="35"/>
                    <a:pt x="40" y="40"/>
                  </a:cubicBezTo>
                  <a:cubicBezTo>
                    <a:pt x="35" y="45"/>
                    <a:pt x="30" y="47"/>
                    <a:pt x="24" y="47"/>
                  </a:cubicBezTo>
                  <a:cubicBezTo>
                    <a:pt x="17" y="47"/>
                    <a:pt x="11" y="45"/>
                    <a:pt x="7" y="40"/>
                  </a:cubicBezTo>
                  <a:cubicBezTo>
                    <a:pt x="2" y="35"/>
                    <a:pt x="0" y="30"/>
                    <a:pt x="0" y="23"/>
                  </a:cubicBezTo>
                  <a:cubicBezTo>
                    <a:pt x="0" y="17"/>
                    <a:pt x="2" y="11"/>
                    <a:pt x="7" y="6"/>
                  </a:cubicBezTo>
                  <a:cubicBezTo>
                    <a:pt x="11" y="2"/>
                    <a:pt x="17" y="0"/>
                    <a:pt x="24" y="0"/>
                  </a:cubicBezTo>
                  <a:cubicBezTo>
                    <a:pt x="30" y="0"/>
                    <a:pt x="35" y="2"/>
                    <a:pt x="40" y="6"/>
                  </a:cubicBezTo>
                  <a:cubicBezTo>
                    <a:pt x="45" y="11"/>
                    <a:pt x="47" y="17"/>
                    <a:pt x="47" y="23"/>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2" name="Freeform 30"/>
            <p:cNvSpPr>
              <a:spLocks/>
            </p:cNvSpPr>
            <p:nvPr/>
          </p:nvSpPr>
          <p:spPr bwMode="auto">
            <a:xfrm>
              <a:off x="3905251" y="4006850"/>
              <a:ext cx="98425" cy="98425"/>
            </a:xfrm>
            <a:custGeom>
              <a:avLst/>
              <a:gdLst/>
              <a:ahLst/>
              <a:cxnLst>
                <a:cxn ang="0">
                  <a:pos x="41" y="20"/>
                </a:cxn>
                <a:cxn ang="0">
                  <a:pos x="35" y="35"/>
                </a:cxn>
                <a:cxn ang="0">
                  <a:pos x="21" y="41"/>
                </a:cxn>
                <a:cxn ang="0">
                  <a:pos x="6" y="35"/>
                </a:cxn>
                <a:cxn ang="0">
                  <a:pos x="0" y="20"/>
                </a:cxn>
                <a:cxn ang="0">
                  <a:pos x="6" y="6"/>
                </a:cxn>
                <a:cxn ang="0">
                  <a:pos x="21" y="0"/>
                </a:cxn>
                <a:cxn ang="0">
                  <a:pos x="35" y="6"/>
                </a:cxn>
                <a:cxn ang="0">
                  <a:pos x="41" y="20"/>
                </a:cxn>
              </a:cxnLst>
              <a:rect l="0" t="0" r="r" b="b"/>
              <a:pathLst>
                <a:path w="41" h="41">
                  <a:moveTo>
                    <a:pt x="41" y="20"/>
                  </a:moveTo>
                  <a:cubicBezTo>
                    <a:pt x="41" y="26"/>
                    <a:pt x="39" y="31"/>
                    <a:pt x="35" y="35"/>
                  </a:cubicBezTo>
                  <a:cubicBezTo>
                    <a:pt x="31" y="39"/>
                    <a:pt x="26" y="41"/>
                    <a:pt x="21" y="41"/>
                  </a:cubicBezTo>
                  <a:cubicBezTo>
                    <a:pt x="15" y="41"/>
                    <a:pt x="10" y="39"/>
                    <a:pt x="6" y="35"/>
                  </a:cubicBezTo>
                  <a:cubicBezTo>
                    <a:pt x="2" y="31"/>
                    <a:pt x="0" y="26"/>
                    <a:pt x="0" y="20"/>
                  </a:cubicBezTo>
                  <a:cubicBezTo>
                    <a:pt x="0" y="15"/>
                    <a:pt x="2" y="10"/>
                    <a:pt x="6" y="6"/>
                  </a:cubicBezTo>
                  <a:cubicBezTo>
                    <a:pt x="10" y="2"/>
                    <a:pt x="15" y="0"/>
                    <a:pt x="21" y="0"/>
                  </a:cubicBezTo>
                  <a:cubicBezTo>
                    <a:pt x="26" y="0"/>
                    <a:pt x="31" y="2"/>
                    <a:pt x="35" y="6"/>
                  </a:cubicBezTo>
                  <a:cubicBezTo>
                    <a:pt x="39" y="10"/>
                    <a:pt x="41" y="15"/>
                    <a:pt x="41" y="20"/>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3" name="Freeform 31"/>
            <p:cNvSpPr>
              <a:spLocks/>
            </p:cNvSpPr>
            <p:nvPr/>
          </p:nvSpPr>
          <p:spPr bwMode="auto">
            <a:xfrm>
              <a:off x="4192588" y="4367213"/>
              <a:ext cx="100013" cy="98425"/>
            </a:xfrm>
            <a:custGeom>
              <a:avLst/>
              <a:gdLst/>
              <a:ahLst/>
              <a:cxnLst>
                <a:cxn ang="0">
                  <a:pos x="35" y="6"/>
                </a:cxn>
                <a:cxn ang="0">
                  <a:pos x="41" y="20"/>
                </a:cxn>
                <a:cxn ang="0">
                  <a:pos x="35" y="35"/>
                </a:cxn>
                <a:cxn ang="0">
                  <a:pos x="21" y="41"/>
                </a:cxn>
                <a:cxn ang="0">
                  <a:pos x="6" y="35"/>
                </a:cxn>
                <a:cxn ang="0">
                  <a:pos x="0" y="20"/>
                </a:cxn>
                <a:cxn ang="0">
                  <a:pos x="6" y="6"/>
                </a:cxn>
                <a:cxn ang="0">
                  <a:pos x="21" y="0"/>
                </a:cxn>
                <a:cxn ang="0">
                  <a:pos x="35" y="6"/>
                </a:cxn>
              </a:cxnLst>
              <a:rect l="0" t="0" r="r" b="b"/>
              <a:pathLst>
                <a:path w="41" h="41">
                  <a:moveTo>
                    <a:pt x="35" y="6"/>
                  </a:moveTo>
                  <a:cubicBezTo>
                    <a:pt x="39" y="10"/>
                    <a:pt x="41" y="15"/>
                    <a:pt x="41" y="20"/>
                  </a:cubicBezTo>
                  <a:cubicBezTo>
                    <a:pt x="41" y="26"/>
                    <a:pt x="39" y="31"/>
                    <a:pt x="35" y="35"/>
                  </a:cubicBezTo>
                  <a:cubicBezTo>
                    <a:pt x="31" y="39"/>
                    <a:pt x="26" y="41"/>
                    <a:pt x="21" y="41"/>
                  </a:cubicBezTo>
                  <a:cubicBezTo>
                    <a:pt x="15" y="41"/>
                    <a:pt x="10" y="39"/>
                    <a:pt x="6" y="35"/>
                  </a:cubicBezTo>
                  <a:cubicBezTo>
                    <a:pt x="2" y="31"/>
                    <a:pt x="0" y="26"/>
                    <a:pt x="0" y="20"/>
                  </a:cubicBezTo>
                  <a:cubicBezTo>
                    <a:pt x="0" y="15"/>
                    <a:pt x="2" y="10"/>
                    <a:pt x="6" y="6"/>
                  </a:cubicBezTo>
                  <a:cubicBezTo>
                    <a:pt x="10" y="2"/>
                    <a:pt x="15" y="0"/>
                    <a:pt x="21" y="0"/>
                  </a:cubicBezTo>
                  <a:cubicBezTo>
                    <a:pt x="26" y="0"/>
                    <a:pt x="31" y="2"/>
                    <a:pt x="35" y="6"/>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4" name="Freeform 32"/>
            <p:cNvSpPr>
              <a:spLocks/>
            </p:cNvSpPr>
            <p:nvPr/>
          </p:nvSpPr>
          <p:spPr bwMode="auto">
            <a:xfrm>
              <a:off x="4522788" y="4367213"/>
              <a:ext cx="98425" cy="98425"/>
            </a:xfrm>
            <a:custGeom>
              <a:avLst/>
              <a:gdLst/>
              <a:ahLst/>
              <a:cxnLst>
                <a:cxn ang="0">
                  <a:pos x="0" y="20"/>
                </a:cxn>
                <a:cxn ang="0">
                  <a:pos x="6" y="6"/>
                </a:cxn>
                <a:cxn ang="0">
                  <a:pos x="21" y="0"/>
                </a:cxn>
                <a:cxn ang="0">
                  <a:pos x="35" y="6"/>
                </a:cxn>
                <a:cxn ang="0">
                  <a:pos x="41" y="20"/>
                </a:cxn>
                <a:cxn ang="0">
                  <a:pos x="35" y="35"/>
                </a:cxn>
                <a:cxn ang="0">
                  <a:pos x="21" y="41"/>
                </a:cxn>
                <a:cxn ang="0">
                  <a:pos x="6" y="35"/>
                </a:cxn>
                <a:cxn ang="0">
                  <a:pos x="0" y="20"/>
                </a:cxn>
              </a:cxnLst>
              <a:rect l="0" t="0" r="r" b="b"/>
              <a:pathLst>
                <a:path w="41" h="41">
                  <a:moveTo>
                    <a:pt x="0" y="20"/>
                  </a:moveTo>
                  <a:cubicBezTo>
                    <a:pt x="0" y="15"/>
                    <a:pt x="2" y="10"/>
                    <a:pt x="6" y="6"/>
                  </a:cubicBezTo>
                  <a:cubicBezTo>
                    <a:pt x="10" y="2"/>
                    <a:pt x="15" y="0"/>
                    <a:pt x="21" y="0"/>
                  </a:cubicBezTo>
                  <a:cubicBezTo>
                    <a:pt x="26" y="0"/>
                    <a:pt x="31" y="2"/>
                    <a:pt x="35" y="6"/>
                  </a:cubicBezTo>
                  <a:cubicBezTo>
                    <a:pt x="39" y="10"/>
                    <a:pt x="41" y="15"/>
                    <a:pt x="41" y="20"/>
                  </a:cubicBezTo>
                  <a:cubicBezTo>
                    <a:pt x="41" y="26"/>
                    <a:pt x="39" y="31"/>
                    <a:pt x="35" y="35"/>
                  </a:cubicBezTo>
                  <a:cubicBezTo>
                    <a:pt x="31" y="39"/>
                    <a:pt x="26" y="41"/>
                    <a:pt x="21" y="41"/>
                  </a:cubicBezTo>
                  <a:cubicBezTo>
                    <a:pt x="15" y="41"/>
                    <a:pt x="10" y="39"/>
                    <a:pt x="6" y="35"/>
                  </a:cubicBezTo>
                  <a:cubicBezTo>
                    <a:pt x="2" y="31"/>
                    <a:pt x="0" y="26"/>
                    <a:pt x="0" y="20"/>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5" name="Freeform 33"/>
            <p:cNvSpPr>
              <a:spLocks/>
            </p:cNvSpPr>
            <p:nvPr/>
          </p:nvSpPr>
          <p:spPr bwMode="auto">
            <a:xfrm>
              <a:off x="5664201" y="3195638"/>
              <a:ext cx="106363" cy="106362"/>
            </a:xfrm>
            <a:custGeom>
              <a:avLst/>
              <a:gdLst/>
              <a:ahLst/>
              <a:cxnLst>
                <a:cxn ang="0">
                  <a:pos x="6" y="37"/>
                </a:cxn>
                <a:cxn ang="0">
                  <a:pos x="0" y="22"/>
                </a:cxn>
                <a:cxn ang="0">
                  <a:pos x="6" y="6"/>
                </a:cxn>
                <a:cxn ang="0">
                  <a:pos x="22" y="0"/>
                </a:cxn>
                <a:cxn ang="0">
                  <a:pos x="38" y="6"/>
                </a:cxn>
                <a:cxn ang="0">
                  <a:pos x="44" y="22"/>
                </a:cxn>
                <a:cxn ang="0">
                  <a:pos x="38" y="37"/>
                </a:cxn>
                <a:cxn ang="0">
                  <a:pos x="22" y="44"/>
                </a:cxn>
                <a:cxn ang="0">
                  <a:pos x="6" y="37"/>
                </a:cxn>
              </a:cxnLst>
              <a:rect l="0" t="0" r="r" b="b"/>
              <a:pathLst>
                <a:path w="44" h="44">
                  <a:moveTo>
                    <a:pt x="6" y="37"/>
                  </a:move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6" name="Freeform 34"/>
            <p:cNvSpPr>
              <a:spLocks/>
            </p:cNvSpPr>
            <p:nvPr/>
          </p:nvSpPr>
          <p:spPr bwMode="auto">
            <a:xfrm>
              <a:off x="5422901" y="2373313"/>
              <a:ext cx="144463" cy="144462"/>
            </a:xfrm>
            <a:custGeom>
              <a:avLst/>
              <a:gdLst/>
              <a:ahLst/>
              <a:cxnLst>
                <a:cxn ang="0">
                  <a:pos x="9" y="51"/>
                </a:cxn>
                <a:cxn ang="0">
                  <a:pos x="0" y="30"/>
                </a:cxn>
                <a:cxn ang="0">
                  <a:pos x="9" y="8"/>
                </a:cxn>
                <a:cxn ang="0">
                  <a:pos x="30" y="0"/>
                </a:cxn>
                <a:cxn ang="0">
                  <a:pos x="51" y="8"/>
                </a:cxn>
                <a:cxn ang="0">
                  <a:pos x="60" y="30"/>
                </a:cxn>
                <a:cxn ang="0">
                  <a:pos x="51" y="51"/>
                </a:cxn>
                <a:cxn ang="0">
                  <a:pos x="30" y="60"/>
                </a:cxn>
                <a:cxn ang="0">
                  <a:pos x="9" y="51"/>
                </a:cxn>
              </a:cxnLst>
              <a:rect l="0" t="0" r="r" b="b"/>
              <a:pathLst>
                <a:path w="60" h="60">
                  <a:moveTo>
                    <a:pt x="9" y="51"/>
                  </a:moveTo>
                  <a:cubicBezTo>
                    <a:pt x="3" y="45"/>
                    <a:pt x="0" y="38"/>
                    <a:pt x="0" y="30"/>
                  </a:cubicBezTo>
                  <a:cubicBezTo>
                    <a:pt x="0" y="22"/>
                    <a:pt x="3" y="14"/>
                    <a:pt x="9" y="8"/>
                  </a:cubicBezTo>
                  <a:cubicBezTo>
                    <a:pt x="15" y="3"/>
                    <a:pt x="22" y="0"/>
                    <a:pt x="30" y="0"/>
                  </a:cubicBezTo>
                  <a:cubicBezTo>
                    <a:pt x="38" y="0"/>
                    <a:pt x="45" y="3"/>
                    <a:pt x="51" y="8"/>
                  </a:cubicBezTo>
                  <a:cubicBezTo>
                    <a:pt x="57" y="14"/>
                    <a:pt x="60" y="22"/>
                    <a:pt x="60" y="30"/>
                  </a:cubicBezTo>
                  <a:cubicBezTo>
                    <a:pt x="60" y="38"/>
                    <a:pt x="57" y="45"/>
                    <a:pt x="51" y="51"/>
                  </a:cubicBezTo>
                  <a:cubicBezTo>
                    <a:pt x="45" y="57"/>
                    <a:pt x="38" y="60"/>
                    <a:pt x="30" y="60"/>
                  </a:cubicBezTo>
                  <a:cubicBezTo>
                    <a:pt x="22" y="60"/>
                    <a:pt x="15" y="57"/>
                    <a:pt x="9" y="51"/>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7" name="Freeform 35"/>
            <p:cNvSpPr>
              <a:spLocks/>
            </p:cNvSpPr>
            <p:nvPr/>
          </p:nvSpPr>
          <p:spPr bwMode="auto">
            <a:xfrm>
              <a:off x="4624388" y="2185988"/>
              <a:ext cx="203200" cy="203200"/>
            </a:xfrm>
            <a:custGeom>
              <a:avLst/>
              <a:gdLst/>
              <a:ahLst/>
              <a:cxnLst>
                <a:cxn ang="0">
                  <a:pos x="72" y="12"/>
                </a:cxn>
                <a:cxn ang="0">
                  <a:pos x="84" y="42"/>
                </a:cxn>
                <a:cxn ang="0">
                  <a:pos x="72" y="71"/>
                </a:cxn>
                <a:cxn ang="0">
                  <a:pos x="42" y="84"/>
                </a:cxn>
                <a:cxn ang="0">
                  <a:pos x="12" y="71"/>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1"/>
                  </a:cubicBezTo>
                  <a:cubicBezTo>
                    <a:pt x="64" y="80"/>
                    <a:pt x="54" y="84"/>
                    <a:pt x="42" y="84"/>
                  </a:cubicBezTo>
                  <a:cubicBezTo>
                    <a:pt x="31" y="84"/>
                    <a:pt x="21" y="80"/>
                    <a:pt x="12" y="71"/>
                  </a:cubicBezTo>
                  <a:cubicBezTo>
                    <a:pt x="4" y="63"/>
                    <a:pt x="0" y="53"/>
                    <a:pt x="0" y="42"/>
                  </a:cubicBezTo>
                  <a:cubicBezTo>
                    <a:pt x="0" y="30"/>
                    <a:pt x="4" y="20"/>
                    <a:pt x="12" y="12"/>
                  </a:cubicBezTo>
                  <a:cubicBezTo>
                    <a:pt x="21" y="4"/>
                    <a:pt x="31" y="0"/>
                    <a:pt x="42" y="0"/>
                  </a:cubicBezTo>
                  <a:cubicBezTo>
                    <a:pt x="54" y="0"/>
                    <a:pt x="64" y="4"/>
                    <a:pt x="72" y="12"/>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8" name="Freeform 36"/>
            <p:cNvSpPr>
              <a:spLocks/>
            </p:cNvSpPr>
            <p:nvPr/>
          </p:nvSpPr>
          <p:spPr bwMode="auto">
            <a:xfrm>
              <a:off x="3937001" y="2338388"/>
              <a:ext cx="203200" cy="203200"/>
            </a:xfrm>
            <a:custGeom>
              <a:avLst/>
              <a:gdLst/>
              <a:ahLst/>
              <a:cxnLst>
                <a:cxn ang="0">
                  <a:pos x="84" y="42"/>
                </a:cxn>
                <a:cxn ang="0">
                  <a:pos x="72" y="71"/>
                </a:cxn>
                <a:cxn ang="0">
                  <a:pos x="42" y="84"/>
                </a:cxn>
                <a:cxn ang="0">
                  <a:pos x="12" y="71"/>
                </a:cxn>
                <a:cxn ang="0">
                  <a:pos x="0" y="42"/>
                </a:cxn>
                <a:cxn ang="0">
                  <a:pos x="12" y="12"/>
                </a:cxn>
                <a:cxn ang="0">
                  <a:pos x="42" y="0"/>
                </a:cxn>
                <a:cxn ang="0">
                  <a:pos x="72" y="12"/>
                </a:cxn>
                <a:cxn ang="0">
                  <a:pos x="84" y="42"/>
                </a:cxn>
              </a:cxnLst>
              <a:rect l="0" t="0" r="r" b="b"/>
              <a:pathLst>
                <a:path w="84" h="84">
                  <a:moveTo>
                    <a:pt x="84" y="42"/>
                  </a:moveTo>
                  <a:cubicBezTo>
                    <a:pt x="84" y="53"/>
                    <a:pt x="80" y="63"/>
                    <a:pt x="72" y="71"/>
                  </a:cubicBezTo>
                  <a:cubicBezTo>
                    <a:pt x="64" y="80"/>
                    <a:pt x="54" y="84"/>
                    <a:pt x="42" y="84"/>
                  </a:cubicBezTo>
                  <a:cubicBezTo>
                    <a:pt x="31" y="84"/>
                    <a:pt x="21" y="80"/>
                    <a:pt x="12" y="71"/>
                  </a:cubicBezTo>
                  <a:cubicBezTo>
                    <a:pt x="4" y="63"/>
                    <a:pt x="0" y="53"/>
                    <a:pt x="0" y="42"/>
                  </a:cubicBezTo>
                  <a:cubicBezTo>
                    <a:pt x="0" y="30"/>
                    <a:pt x="4" y="20"/>
                    <a:pt x="12" y="12"/>
                  </a:cubicBezTo>
                  <a:cubicBezTo>
                    <a:pt x="21" y="4"/>
                    <a:pt x="31" y="0"/>
                    <a:pt x="42" y="0"/>
                  </a:cubicBezTo>
                  <a:cubicBezTo>
                    <a:pt x="54" y="0"/>
                    <a:pt x="64" y="4"/>
                    <a:pt x="72" y="12"/>
                  </a:cubicBezTo>
                  <a:cubicBezTo>
                    <a:pt x="80" y="20"/>
                    <a:pt x="84" y="30"/>
                    <a:pt x="84" y="42"/>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09" name="Freeform 37"/>
            <p:cNvSpPr>
              <a:spLocks/>
            </p:cNvSpPr>
            <p:nvPr/>
          </p:nvSpPr>
          <p:spPr bwMode="auto">
            <a:xfrm>
              <a:off x="3371851" y="2474913"/>
              <a:ext cx="147638" cy="147637"/>
            </a:xfrm>
            <a:custGeom>
              <a:avLst/>
              <a:gdLst/>
              <a:ahLst/>
              <a:cxnLst>
                <a:cxn ang="0">
                  <a:pos x="9" y="52"/>
                </a:cxn>
                <a:cxn ang="0">
                  <a:pos x="0" y="30"/>
                </a:cxn>
                <a:cxn ang="0">
                  <a:pos x="9" y="8"/>
                </a:cxn>
                <a:cxn ang="0">
                  <a:pos x="31" y="0"/>
                </a:cxn>
                <a:cxn ang="0">
                  <a:pos x="52" y="8"/>
                </a:cxn>
                <a:cxn ang="0">
                  <a:pos x="61" y="30"/>
                </a:cxn>
                <a:cxn ang="0">
                  <a:pos x="52" y="52"/>
                </a:cxn>
                <a:cxn ang="0">
                  <a:pos x="31" y="61"/>
                </a:cxn>
                <a:cxn ang="0">
                  <a:pos x="9" y="52"/>
                </a:cxn>
              </a:cxnLst>
              <a:rect l="0" t="0" r="r" b="b"/>
              <a:pathLst>
                <a:path w="61" h="61">
                  <a:moveTo>
                    <a:pt x="9" y="52"/>
                  </a:moveTo>
                  <a:cubicBezTo>
                    <a:pt x="3" y="46"/>
                    <a:pt x="0" y="39"/>
                    <a:pt x="0" y="30"/>
                  </a:cubicBezTo>
                  <a:cubicBezTo>
                    <a:pt x="0" y="22"/>
                    <a:pt x="3" y="15"/>
                    <a:pt x="9" y="8"/>
                  </a:cubicBezTo>
                  <a:cubicBezTo>
                    <a:pt x="15" y="3"/>
                    <a:pt x="22" y="0"/>
                    <a:pt x="31" y="0"/>
                  </a:cubicBezTo>
                  <a:cubicBezTo>
                    <a:pt x="39" y="0"/>
                    <a:pt x="46" y="3"/>
                    <a:pt x="52" y="8"/>
                  </a:cubicBezTo>
                  <a:cubicBezTo>
                    <a:pt x="58" y="15"/>
                    <a:pt x="61" y="22"/>
                    <a:pt x="61" y="30"/>
                  </a:cubicBezTo>
                  <a:cubicBezTo>
                    <a:pt x="61" y="39"/>
                    <a:pt x="58" y="46"/>
                    <a:pt x="52" y="52"/>
                  </a:cubicBezTo>
                  <a:cubicBezTo>
                    <a:pt x="46" y="58"/>
                    <a:pt x="39" y="61"/>
                    <a:pt x="31" y="61"/>
                  </a:cubicBezTo>
                  <a:cubicBezTo>
                    <a:pt x="22" y="61"/>
                    <a:pt x="15" y="58"/>
                    <a:pt x="9" y="52"/>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10" name="Freeform 38"/>
            <p:cNvSpPr>
              <a:spLocks/>
            </p:cNvSpPr>
            <p:nvPr/>
          </p:nvSpPr>
          <p:spPr bwMode="auto">
            <a:xfrm>
              <a:off x="4446588" y="2628900"/>
              <a:ext cx="204788" cy="203200"/>
            </a:xfrm>
            <a:custGeom>
              <a:avLst/>
              <a:gdLst/>
              <a:ahLst/>
              <a:cxnLst>
                <a:cxn ang="0">
                  <a:pos x="12" y="71"/>
                </a:cxn>
                <a:cxn ang="0">
                  <a:pos x="0" y="42"/>
                </a:cxn>
                <a:cxn ang="0">
                  <a:pos x="12" y="12"/>
                </a:cxn>
                <a:cxn ang="0">
                  <a:pos x="42" y="0"/>
                </a:cxn>
                <a:cxn ang="0">
                  <a:pos x="72" y="12"/>
                </a:cxn>
                <a:cxn ang="0">
                  <a:pos x="84" y="42"/>
                </a:cxn>
                <a:cxn ang="0">
                  <a:pos x="72" y="71"/>
                </a:cxn>
                <a:cxn ang="0">
                  <a:pos x="42" y="84"/>
                </a:cxn>
                <a:cxn ang="0">
                  <a:pos x="12" y="71"/>
                </a:cxn>
              </a:cxnLst>
              <a:rect l="0" t="0" r="r" b="b"/>
              <a:pathLst>
                <a:path w="84" h="84">
                  <a:moveTo>
                    <a:pt x="12" y="71"/>
                  </a:moveTo>
                  <a:cubicBezTo>
                    <a:pt x="4" y="63"/>
                    <a:pt x="0" y="53"/>
                    <a:pt x="0" y="42"/>
                  </a:cubicBezTo>
                  <a:cubicBezTo>
                    <a:pt x="0" y="30"/>
                    <a:pt x="4" y="20"/>
                    <a:pt x="12" y="12"/>
                  </a:cubicBezTo>
                  <a:cubicBezTo>
                    <a:pt x="21" y="4"/>
                    <a:pt x="31" y="0"/>
                    <a:pt x="42" y="0"/>
                  </a:cubicBezTo>
                  <a:cubicBezTo>
                    <a:pt x="54" y="0"/>
                    <a:pt x="64" y="4"/>
                    <a:pt x="72" y="12"/>
                  </a:cubicBezTo>
                  <a:cubicBezTo>
                    <a:pt x="80" y="20"/>
                    <a:pt x="84" y="30"/>
                    <a:pt x="84" y="42"/>
                  </a:cubicBezTo>
                  <a:cubicBezTo>
                    <a:pt x="84" y="53"/>
                    <a:pt x="80" y="63"/>
                    <a:pt x="72" y="71"/>
                  </a:cubicBezTo>
                  <a:cubicBezTo>
                    <a:pt x="64" y="80"/>
                    <a:pt x="54" y="84"/>
                    <a:pt x="42" y="84"/>
                  </a:cubicBezTo>
                  <a:cubicBezTo>
                    <a:pt x="31" y="84"/>
                    <a:pt x="21" y="80"/>
                    <a:pt x="12" y="71"/>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111" name="Freeform 39"/>
            <p:cNvSpPr>
              <a:spLocks/>
            </p:cNvSpPr>
            <p:nvPr/>
          </p:nvSpPr>
          <p:spPr bwMode="auto">
            <a:xfrm>
              <a:off x="3881438" y="4359275"/>
              <a:ext cx="112713" cy="114300"/>
            </a:xfrm>
            <a:custGeom>
              <a:avLst/>
              <a:gdLst/>
              <a:ahLst/>
              <a:cxnLst>
                <a:cxn ang="0">
                  <a:pos x="47" y="23"/>
                </a:cxn>
                <a:cxn ang="0">
                  <a:pos x="40" y="40"/>
                </a:cxn>
                <a:cxn ang="0">
                  <a:pos x="24" y="47"/>
                </a:cxn>
                <a:cxn ang="0">
                  <a:pos x="7" y="40"/>
                </a:cxn>
                <a:cxn ang="0">
                  <a:pos x="0" y="23"/>
                </a:cxn>
                <a:cxn ang="0">
                  <a:pos x="7" y="6"/>
                </a:cxn>
                <a:cxn ang="0">
                  <a:pos x="24" y="0"/>
                </a:cxn>
                <a:cxn ang="0">
                  <a:pos x="40" y="6"/>
                </a:cxn>
                <a:cxn ang="0">
                  <a:pos x="47" y="23"/>
                </a:cxn>
              </a:cxnLst>
              <a:rect l="0" t="0" r="r" b="b"/>
              <a:pathLst>
                <a:path w="47" h="47">
                  <a:moveTo>
                    <a:pt x="47" y="23"/>
                  </a:moveTo>
                  <a:cubicBezTo>
                    <a:pt x="47" y="30"/>
                    <a:pt x="45" y="35"/>
                    <a:pt x="40" y="40"/>
                  </a:cubicBezTo>
                  <a:cubicBezTo>
                    <a:pt x="35" y="45"/>
                    <a:pt x="30" y="47"/>
                    <a:pt x="24" y="47"/>
                  </a:cubicBezTo>
                  <a:cubicBezTo>
                    <a:pt x="17" y="47"/>
                    <a:pt x="11" y="45"/>
                    <a:pt x="7" y="40"/>
                  </a:cubicBezTo>
                  <a:cubicBezTo>
                    <a:pt x="2" y="35"/>
                    <a:pt x="0" y="30"/>
                    <a:pt x="0" y="23"/>
                  </a:cubicBezTo>
                  <a:cubicBezTo>
                    <a:pt x="0" y="17"/>
                    <a:pt x="2" y="11"/>
                    <a:pt x="7" y="6"/>
                  </a:cubicBezTo>
                  <a:cubicBezTo>
                    <a:pt x="11" y="2"/>
                    <a:pt x="17" y="0"/>
                    <a:pt x="24" y="0"/>
                  </a:cubicBezTo>
                  <a:cubicBezTo>
                    <a:pt x="30" y="0"/>
                    <a:pt x="35" y="2"/>
                    <a:pt x="40" y="6"/>
                  </a:cubicBezTo>
                  <a:cubicBezTo>
                    <a:pt x="45" y="11"/>
                    <a:pt x="47" y="17"/>
                    <a:pt x="47" y="23"/>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41" name="Arc 140"/>
          <p:cNvSpPr/>
          <p:nvPr/>
        </p:nvSpPr>
        <p:spPr>
          <a:xfrm>
            <a:off x="28063" y="1739195"/>
            <a:ext cx="4461827" cy="4461824"/>
          </a:xfrm>
          <a:prstGeom prst="arc">
            <a:avLst>
              <a:gd name="adj1" fmla="val 16200000"/>
              <a:gd name="adj2" fmla="val 5686778"/>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43" name="Oval 142"/>
          <p:cNvSpPr/>
          <p:nvPr/>
        </p:nvSpPr>
        <p:spPr>
          <a:xfrm>
            <a:off x="1983498" y="1467823"/>
            <a:ext cx="479085" cy="479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Oval 143"/>
          <p:cNvSpPr/>
          <p:nvPr/>
        </p:nvSpPr>
        <p:spPr>
          <a:xfrm>
            <a:off x="3448770" y="2028203"/>
            <a:ext cx="479085" cy="479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5" name="Oval 144"/>
          <p:cNvSpPr/>
          <p:nvPr/>
        </p:nvSpPr>
        <p:spPr>
          <a:xfrm>
            <a:off x="4157538" y="3098328"/>
            <a:ext cx="479085" cy="479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6" name="Oval 145"/>
          <p:cNvSpPr/>
          <p:nvPr/>
        </p:nvSpPr>
        <p:spPr>
          <a:xfrm>
            <a:off x="4175767" y="4336010"/>
            <a:ext cx="479085" cy="479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Oval 146"/>
          <p:cNvSpPr/>
          <p:nvPr/>
        </p:nvSpPr>
        <p:spPr>
          <a:xfrm>
            <a:off x="3312635" y="5502852"/>
            <a:ext cx="479085" cy="479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9" name="Oval 148"/>
          <p:cNvSpPr/>
          <p:nvPr/>
        </p:nvSpPr>
        <p:spPr>
          <a:xfrm>
            <a:off x="1983498" y="5961476"/>
            <a:ext cx="479085" cy="479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1" name="Text Placeholder 3"/>
          <p:cNvSpPr txBox="1">
            <a:spLocks/>
          </p:cNvSpPr>
          <p:nvPr/>
        </p:nvSpPr>
        <p:spPr>
          <a:xfrm>
            <a:off x="9338315" y="1300221"/>
            <a:ext cx="1510286"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ru-RU" sz="1800" b="1" dirty="0" smtClean="0">
                <a:solidFill>
                  <a:schemeClr val="accent1"/>
                </a:solidFill>
              </a:rPr>
              <a:t>Цель работы</a:t>
            </a:r>
            <a:endParaRPr lang="en-US" sz="1800" b="1" dirty="0">
              <a:solidFill>
                <a:schemeClr val="accent1"/>
              </a:solidFill>
            </a:endParaRPr>
          </a:p>
        </p:txBody>
      </p:sp>
      <p:sp>
        <p:nvSpPr>
          <p:cNvPr id="152" name="Text Placeholder 3"/>
          <p:cNvSpPr txBox="1">
            <a:spLocks/>
          </p:cNvSpPr>
          <p:nvPr/>
        </p:nvSpPr>
        <p:spPr>
          <a:xfrm>
            <a:off x="4884211" y="1587863"/>
            <a:ext cx="6002493" cy="12311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defRPr/>
            </a:pPr>
            <a:r>
              <a:rPr lang="ru-RU" dirty="0"/>
              <a:t>Разработка практических рекомендаций по анализу и расчету нетипичных ценообразующих </a:t>
            </a:r>
            <a:r>
              <a:rPr lang="ru-RU" dirty="0" smtClean="0"/>
              <a:t>параметров для </a:t>
            </a:r>
            <a:r>
              <a:rPr lang="ru-RU" dirty="0"/>
              <a:t>использования в рамках проведения </a:t>
            </a:r>
            <a:r>
              <a:rPr lang="ru-RU" dirty="0" smtClean="0"/>
              <a:t>экспертизы </a:t>
            </a:r>
            <a:r>
              <a:rPr lang="ru-RU" dirty="0"/>
              <a:t>/ рецензирования </a:t>
            </a:r>
            <a:r>
              <a:rPr lang="ru-RU" dirty="0" smtClean="0"/>
              <a:t>отчетов</a:t>
            </a:r>
          </a:p>
          <a:p>
            <a:pPr algn="r" defTabSz="1219170">
              <a:defRPr/>
            </a:pPr>
            <a:r>
              <a:rPr lang="ru-RU" dirty="0" smtClean="0"/>
              <a:t>об </a:t>
            </a:r>
            <a:r>
              <a:rPr lang="ru-RU" dirty="0"/>
              <a:t>оценке предприятий, </a:t>
            </a:r>
            <a:r>
              <a:rPr lang="ru-RU" dirty="0" smtClean="0"/>
              <a:t>функционирующих</a:t>
            </a:r>
          </a:p>
          <a:p>
            <a:pPr algn="r" defTabSz="1219170">
              <a:defRPr/>
            </a:pPr>
            <a:r>
              <a:rPr lang="ru-RU" dirty="0" smtClean="0"/>
              <a:t>в нефтегазовой </a:t>
            </a:r>
            <a:r>
              <a:rPr lang="ru-RU" dirty="0"/>
              <a:t>отрасли</a:t>
            </a:r>
            <a:r>
              <a:rPr lang="en-US" dirty="0" smtClean="0">
                <a:solidFill>
                  <a:schemeClr val="bg1">
                    <a:lumMod val="50000"/>
                  </a:schemeClr>
                </a:solidFill>
              </a:rPr>
              <a:t> </a:t>
            </a:r>
            <a:endParaRPr lang="en-US" dirty="0">
              <a:solidFill>
                <a:schemeClr val="bg1">
                  <a:lumMod val="50000"/>
                </a:schemeClr>
              </a:solidFill>
            </a:endParaRPr>
          </a:p>
        </p:txBody>
      </p:sp>
      <p:sp>
        <p:nvSpPr>
          <p:cNvPr id="163" name="Text Placeholder 3"/>
          <p:cNvSpPr txBox="1">
            <a:spLocks/>
          </p:cNvSpPr>
          <p:nvPr/>
        </p:nvSpPr>
        <p:spPr>
          <a:xfrm>
            <a:off x="8297645" y="3044192"/>
            <a:ext cx="2550956"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ru-RU" sz="1800" b="1" dirty="0" smtClean="0">
                <a:solidFill>
                  <a:schemeClr val="accent3"/>
                </a:solidFill>
              </a:rPr>
              <a:t>Объект исследования</a:t>
            </a:r>
            <a:endParaRPr lang="en-US" sz="1800" b="1" dirty="0">
              <a:solidFill>
                <a:schemeClr val="accent3"/>
              </a:solidFill>
            </a:endParaRPr>
          </a:p>
        </p:txBody>
      </p:sp>
      <p:sp>
        <p:nvSpPr>
          <p:cNvPr id="164" name="Text Placeholder 3"/>
          <p:cNvSpPr txBox="1">
            <a:spLocks/>
          </p:cNvSpPr>
          <p:nvPr/>
        </p:nvSpPr>
        <p:spPr>
          <a:xfrm>
            <a:off x="4884211" y="3331834"/>
            <a:ext cx="6002493"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defRPr/>
            </a:pPr>
            <a:r>
              <a:rPr lang="ru-RU" dirty="0" smtClean="0"/>
              <a:t>Сложившаяся </a:t>
            </a:r>
            <a:r>
              <a:rPr lang="ru-RU" dirty="0"/>
              <a:t>методология и оценочная практика по определению стоимости компаний, </a:t>
            </a:r>
            <a:r>
              <a:rPr lang="ru-RU" dirty="0" smtClean="0"/>
              <a:t>функционирующих</a:t>
            </a:r>
          </a:p>
          <a:p>
            <a:pPr algn="r" defTabSz="1219170">
              <a:defRPr/>
            </a:pPr>
            <a:r>
              <a:rPr lang="ru-RU" dirty="0" smtClean="0"/>
              <a:t> </a:t>
            </a:r>
            <a:r>
              <a:rPr lang="ru-RU" dirty="0"/>
              <a:t>в нефтегазовой отрасли</a:t>
            </a:r>
            <a:endParaRPr lang="en-US" sz="1400" dirty="0">
              <a:solidFill>
                <a:schemeClr val="bg1">
                  <a:lumMod val="50000"/>
                </a:schemeClr>
              </a:solidFill>
            </a:endParaRPr>
          </a:p>
        </p:txBody>
      </p:sp>
      <p:sp>
        <p:nvSpPr>
          <p:cNvPr id="167" name="Text Placeholder 3"/>
          <p:cNvSpPr txBox="1">
            <a:spLocks/>
          </p:cNvSpPr>
          <p:nvPr/>
        </p:nvSpPr>
        <p:spPr>
          <a:xfrm>
            <a:off x="8150169" y="4391571"/>
            <a:ext cx="2698432"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ru-RU" sz="1800" b="1" dirty="0" smtClean="0">
                <a:solidFill>
                  <a:schemeClr val="accent5"/>
                </a:solidFill>
              </a:rPr>
              <a:t>Предмет исследования</a:t>
            </a:r>
            <a:endParaRPr lang="en-US" sz="1800" b="1" dirty="0">
              <a:solidFill>
                <a:schemeClr val="accent5"/>
              </a:solidFill>
            </a:endParaRPr>
          </a:p>
        </p:txBody>
      </p:sp>
      <p:sp>
        <p:nvSpPr>
          <p:cNvPr id="168" name="Text Placeholder 3"/>
          <p:cNvSpPr txBox="1">
            <a:spLocks/>
          </p:cNvSpPr>
          <p:nvPr/>
        </p:nvSpPr>
        <p:spPr>
          <a:xfrm>
            <a:off x="4884211" y="4679212"/>
            <a:ext cx="6002493"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defRPr/>
            </a:pPr>
            <a:r>
              <a:rPr lang="ru-RU" dirty="0" smtClean="0"/>
              <a:t>Ценообразующие </a:t>
            </a:r>
            <a:r>
              <a:rPr lang="ru-RU" dirty="0"/>
              <a:t>параметры, существенным образом влияющие на стоимость бизнеса, </a:t>
            </a:r>
            <a:r>
              <a:rPr lang="ru-RU" dirty="0" smtClean="0"/>
              <a:t>функционирующего</a:t>
            </a:r>
          </a:p>
          <a:p>
            <a:pPr algn="r" defTabSz="1219170">
              <a:defRPr/>
            </a:pPr>
            <a:r>
              <a:rPr lang="ru-RU" dirty="0" smtClean="0"/>
              <a:t>в нефтегазовой </a:t>
            </a:r>
            <a:r>
              <a:rPr lang="ru-RU" dirty="0"/>
              <a:t>отрасли</a:t>
            </a:r>
            <a:endParaRPr lang="en-US" sz="1400" dirty="0">
              <a:solidFill>
                <a:schemeClr val="bg1">
                  <a:lumMod val="50000"/>
                </a:schemeClr>
              </a:solidFill>
            </a:endParaRPr>
          </a:p>
        </p:txBody>
      </p:sp>
    </p:spTree>
    <p:extLst>
      <p:ext uri="{BB962C8B-B14F-4D97-AF65-F5344CB8AC3E}">
        <p14:creationId xmlns:p14="http://schemas.microsoft.com/office/powerpoint/2010/main" val="3403057521"/>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500" fill="hold"/>
                                        <p:tgtEl>
                                          <p:spTgt spid="83"/>
                                        </p:tgtEl>
                                        <p:attrNameLst>
                                          <p:attrName>ppt_w</p:attrName>
                                        </p:attrNameLst>
                                      </p:cBhvr>
                                      <p:tavLst>
                                        <p:tav tm="0">
                                          <p:val>
                                            <p:fltVal val="0"/>
                                          </p:val>
                                        </p:tav>
                                        <p:tav tm="100000">
                                          <p:val>
                                            <p:strVal val="#ppt_w"/>
                                          </p:val>
                                        </p:tav>
                                      </p:tavLst>
                                    </p:anim>
                                    <p:anim calcmode="lin" valueType="num">
                                      <p:cBhvr>
                                        <p:cTn id="8" dur="500" fill="hold"/>
                                        <p:tgtEl>
                                          <p:spTgt spid="83"/>
                                        </p:tgtEl>
                                        <p:attrNameLst>
                                          <p:attrName>ppt_h</p:attrName>
                                        </p:attrNameLst>
                                      </p:cBhvr>
                                      <p:tavLst>
                                        <p:tav tm="0">
                                          <p:val>
                                            <p:fltVal val="0"/>
                                          </p:val>
                                        </p:tav>
                                        <p:tav tm="100000">
                                          <p:val>
                                            <p:strVal val="#ppt_h"/>
                                          </p:val>
                                        </p:tav>
                                      </p:tavLst>
                                    </p:anim>
                                    <p:animEffect transition="in" filter="fade">
                                      <p:cBhvr>
                                        <p:cTn id="9" dur="500"/>
                                        <p:tgtEl>
                                          <p:spTgt spid="83"/>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 calcmode="lin" valueType="num">
                                      <p:cBhvr>
                                        <p:cTn id="13" dur="500" fill="hold"/>
                                        <p:tgtEl>
                                          <p:spTgt spid="82"/>
                                        </p:tgtEl>
                                        <p:attrNameLst>
                                          <p:attrName>ppt_w</p:attrName>
                                        </p:attrNameLst>
                                      </p:cBhvr>
                                      <p:tavLst>
                                        <p:tav tm="0">
                                          <p:val>
                                            <p:fltVal val="0"/>
                                          </p:val>
                                        </p:tav>
                                        <p:tav tm="100000">
                                          <p:val>
                                            <p:strVal val="#ppt_w"/>
                                          </p:val>
                                        </p:tav>
                                      </p:tavLst>
                                    </p:anim>
                                    <p:anim calcmode="lin" valueType="num">
                                      <p:cBhvr>
                                        <p:cTn id="14" dur="500" fill="hold"/>
                                        <p:tgtEl>
                                          <p:spTgt spid="82"/>
                                        </p:tgtEl>
                                        <p:attrNameLst>
                                          <p:attrName>ppt_h</p:attrName>
                                        </p:attrNameLst>
                                      </p:cBhvr>
                                      <p:tavLst>
                                        <p:tav tm="0">
                                          <p:val>
                                            <p:fltVal val="0"/>
                                          </p:val>
                                        </p:tav>
                                        <p:tav tm="100000">
                                          <p:val>
                                            <p:strVal val="#ppt_h"/>
                                          </p:val>
                                        </p:tav>
                                      </p:tavLst>
                                    </p:anim>
                                    <p:animEffect transition="in" filter="fade">
                                      <p:cBhvr>
                                        <p:cTn id="15" dur="500"/>
                                        <p:tgtEl>
                                          <p:spTgt spid="82"/>
                                        </p:tgtEl>
                                      </p:cBhvr>
                                    </p:animEffect>
                                  </p:childTnLst>
                                </p:cTn>
                              </p:par>
                            </p:childTnLst>
                          </p:cTn>
                        </p:par>
                        <p:par>
                          <p:cTn id="16" fill="hold">
                            <p:stCondLst>
                              <p:cond delay="1000"/>
                            </p:stCondLst>
                            <p:childTnLst>
                              <p:par>
                                <p:cTn id="17" presetID="18" presetClass="entr" presetSubtype="6" fill="hold" grpId="0" nodeType="afterEffect">
                                  <p:stCondLst>
                                    <p:cond delay="0"/>
                                  </p:stCondLst>
                                  <p:childTnLst>
                                    <p:set>
                                      <p:cBhvr>
                                        <p:cTn id="18" dur="1" fill="hold">
                                          <p:stCondLst>
                                            <p:cond delay="0"/>
                                          </p:stCondLst>
                                        </p:cTn>
                                        <p:tgtEl>
                                          <p:spTgt spid="141"/>
                                        </p:tgtEl>
                                        <p:attrNameLst>
                                          <p:attrName>style.visibility</p:attrName>
                                        </p:attrNameLst>
                                      </p:cBhvr>
                                      <p:to>
                                        <p:strVal val="visible"/>
                                      </p:to>
                                    </p:set>
                                    <p:animEffect transition="in" filter="strips(downRight)">
                                      <p:cBhvr>
                                        <p:cTn id="19" dur="1000"/>
                                        <p:tgtEl>
                                          <p:spTgt spid="141"/>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143"/>
                                        </p:tgtEl>
                                        <p:attrNameLst>
                                          <p:attrName>style.visibility</p:attrName>
                                        </p:attrNameLst>
                                      </p:cBhvr>
                                      <p:to>
                                        <p:strVal val="visible"/>
                                      </p:to>
                                    </p:set>
                                    <p:anim calcmode="lin" valueType="num">
                                      <p:cBhvr>
                                        <p:cTn id="23" dur="500" fill="hold"/>
                                        <p:tgtEl>
                                          <p:spTgt spid="143"/>
                                        </p:tgtEl>
                                        <p:attrNameLst>
                                          <p:attrName>ppt_w</p:attrName>
                                        </p:attrNameLst>
                                      </p:cBhvr>
                                      <p:tavLst>
                                        <p:tav tm="0">
                                          <p:val>
                                            <p:fltVal val="0"/>
                                          </p:val>
                                        </p:tav>
                                        <p:tav tm="100000">
                                          <p:val>
                                            <p:strVal val="#ppt_w"/>
                                          </p:val>
                                        </p:tav>
                                      </p:tavLst>
                                    </p:anim>
                                    <p:anim calcmode="lin" valueType="num">
                                      <p:cBhvr>
                                        <p:cTn id="24" dur="500" fill="hold"/>
                                        <p:tgtEl>
                                          <p:spTgt spid="143"/>
                                        </p:tgtEl>
                                        <p:attrNameLst>
                                          <p:attrName>ppt_h</p:attrName>
                                        </p:attrNameLst>
                                      </p:cBhvr>
                                      <p:tavLst>
                                        <p:tav tm="0">
                                          <p:val>
                                            <p:fltVal val="0"/>
                                          </p:val>
                                        </p:tav>
                                        <p:tav tm="100000">
                                          <p:val>
                                            <p:strVal val="#ppt_h"/>
                                          </p:val>
                                        </p:tav>
                                      </p:tavLst>
                                    </p:anim>
                                    <p:animEffect transition="in" filter="fade">
                                      <p:cBhvr>
                                        <p:cTn id="25" dur="500"/>
                                        <p:tgtEl>
                                          <p:spTgt spid="143"/>
                                        </p:tgtEl>
                                      </p:cBhvr>
                                    </p:animEffect>
                                  </p:childTnLst>
                                </p:cTn>
                              </p:par>
                            </p:childTnLst>
                          </p:cTn>
                        </p:par>
                        <p:par>
                          <p:cTn id="26" fill="hold">
                            <p:stCondLst>
                              <p:cond delay="2500"/>
                            </p:stCondLst>
                            <p:childTnLst>
                              <p:par>
                                <p:cTn id="27" presetID="53" presetClass="entr" presetSubtype="0" fill="hold" grpId="0" nodeType="afterEffect">
                                  <p:stCondLst>
                                    <p:cond delay="0"/>
                                  </p:stCondLst>
                                  <p:childTnLst>
                                    <p:set>
                                      <p:cBhvr>
                                        <p:cTn id="28" dur="1" fill="hold">
                                          <p:stCondLst>
                                            <p:cond delay="0"/>
                                          </p:stCondLst>
                                        </p:cTn>
                                        <p:tgtEl>
                                          <p:spTgt spid="144"/>
                                        </p:tgtEl>
                                        <p:attrNameLst>
                                          <p:attrName>style.visibility</p:attrName>
                                        </p:attrNameLst>
                                      </p:cBhvr>
                                      <p:to>
                                        <p:strVal val="visible"/>
                                      </p:to>
                                    </p:set>
                                    <p:anim calcmode="lin" valueType="num">
                                      <p:cBhvr>
                                        <p:cTn id="29" dur="500" fill="hold"/>
                                        <p:tgtEl>
                                          <p:spTgt spid="144"/>
                                        </p:tgtEl>
                                        <p:attrNameLst>
                                          <p:attrName>ppt_w</p:attrName>
                                        </p:attrNameLst>
                                      </p:cBhvr>
                                      <p:tavLst>
                                        <p:tav tm="0">
                                          <p:val>
                                            <p:fltVal val="0"/>
                                          </p:val>
                                        </p:tav>
                                        <p:tav tm="100000">
                                          <p:val>
                                            <p:strVal val="#ppt_w"/>
                                          </p:val>
                                        </p:tav>
                                      </p:tavLst>
                                    </p:anim>
                                    <p:anim calcmode="lin" valueType="num">
                                      <p:cBhvr>
                                        <p:cTn id="30" dur="500" fill="hold"/>
                                        <p:tgtEl>
                                          <p:spTgt spid="144"/>
                                        </p:tgtEl>
                                        <p:attrNameLst>
                                          <p:attrName>ppt_h</p:attrName>
                                        </p:attrNameLst>
                                      </p:cBhvr>
                                      <p:tavLst>
                                        <p:tav tm="0">
                                          <p:val>
                                            <p:fltVal val="0"/>
                                          </p:val>
                                        </p:tav>
                                        <p:tav tm="100000">
                                          <p:val>
                                            <p:strVal val="#ppt_h"/>
                                          </p:val>
                                        </p:tav>
                                      </p:tavLst>
                                    </p:anim>
                                    <p:animEffect transition="in" filter="fade">
                                      <p:cBhvr>
                                        <p:cTn id="31" dur="500"/>
                                        <p:tgtEl>
                                          <p:spTgt spid="144"/>
                                        </p:tgtEl>
                                      </p:cBhvr>
                                    </p:animEffect>
                                  </p:childTnLst>
                                </p:cTn>
                              </p:par>
                            </p:childTnLst>
                          </p:cTn>
                        </p:par>
                        <p:par>
                          <p:cTn id="32" fill="hold">
                            <p:stCondLst>
                              <p:cond delay="3000"/>
                            </p:stCondLst>
                            <p:childTnLst>
                              <p:par>
                                <p:cTn id="33" presetID="53" presetClass="entr" presetSubtype="0" fill="hold" grpId="0" nodeType="afterEffect">
                                  <p:stCondLst>
                                    <p:cond delay="0"/>
                                  </p:stCondLst>
                                  <p:childTnLst>
                                    <p:set>
                                      <p:cBhvr>
                                        <p:cTn id="34" dur="1" fill="hold">
                                          <p:stCondLst>
                                            <p:cond delay="0"/>
                                          </p:stCondLst>
                                        </p:cTn>
                                        <p:tgtEl>
                                          <p:spTgt spid="145"/>
                                        </p:tgtEl>
                                        <p:attrNameLst>
                                          <p:attrName>style.visibility</p:attrName>
                                        </p:attrNameLst>
                                      </p:cBhvr>
                                      <p:to>
                                        <p:strVal val="visible"/>
                                      </p:to>
                                    </p:set>
                                    <p:anim calcmode="lin" valueType="num">
                                      <p:cBhvr>
                                        <p:cTn id="35" dur="500" fill="hold"/>
                                        <p:tgtEl>
                                          <p:spTgt spid="145"/>
                                        </p:tgtEl>
                                        <p:attrNameLst>
                                          <p:attrName>ppt_w</p:attrName>
                                        </p:attrNameLst>
                                      </p:cBhvr>
                                      <p:tavLst>
                                        <p:tav tm="0">
                                          <p:val>
                                            <p:fltVal val="0"/>
                                          </p:val>
                                        </p:tav>
                                        <p:tav tm="100000">
                                          <p:val>
                                            <p:strVal val="#ppt_w"/>
                                          </p:val>
                                        </p:tav>
                                      </p:tavLst>
                                    </p:anim>
                                    <p:anim calcmode="lin" valueType="num">
                                      <p:cBhvr>
                                        <p:cTn id="36" dur="500" fill="hold"/>
                                        <p:tgtEl>
                                          <p:spTgt spid="145"/>
                                        </p:tgtEl>
                                        <p:attrNameLst>
                                          <p:attrName>ppt_h</p:attrName>
                                        </p:attrNameLst>
                                      </p:cBhvr>
                                      <p:tavLst>
                                        <p:tav tm="0">
                                          <p:val>
                                            <p:fltVal val="0"/>
                                          </p:val>
                                        </p:tav>
                                        <p:tav tm="100000">
                                          <p:val>
                                            <p:strVal val="#ppt_h"/>
                                          </p:val>
                                        </p:tav>
                                      </p:tavLst>
                                    </p:anim>
                                    <p:animEffect transition="in" filter="fade">
                                      <p:cBhvr>
                                        <p:cTn id="37" dur="500"/>
                                        <p:tgtEl>
                                          <p:spTgt spid="145"/>
                                        </p:tgtEl>
                                      </p:cBhvr>
                                    </p:animEffect>
                                  </p:childTnLst>
                                </p:cTn>
                              </p:par>
                            </p:childTnLst>
                          </p:cTn>
                        </p:par>
                        <p:par>
                          <p:cTn id="38" fill="hold">
                            <p:stCondLst>
                              <p:cond delay="3500"/>
                            </p:stCondLst>
                            <p:childTnLst>
                              <p:par>
                                <p:cTn id="39" presetID="53" presetClass="entr" presetSubtype="0"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p:cTn id="41" dur="500" fill="hold"/>
                                        <p:tgtEl>
                                          <p:spTgt spid="146"/>
                                        </p:tgtEl>
                                        <p:attrNameLst>
                                          <p:attrName>ppt_w</p:attrName>
                                        </p:attrNameLst>
                                      </p:cBhvr>
                                      <p:tavLst>
                                        <p:tav tm="0">
                                          <p:val>
                                            <p:fltVal val="0"/>
                                          </p:val>
                                        </p:tav>
                                        <p:tav tm="100000">
                                          <p:val>
                                            <p:strVal val="#ppt_w"/>
                                          </p:val>
                                        </p:tav>
                                      </p:tavLst>
                                    </p:anim>
                                    <p:anim calcmode="lin" valueType="num">
                                      <p:cBhvr>
                                        <p:cTn id="42" dur="500" fill="hold"/>
                                        <p:tgtEl>
                                          <p:spTgt spid="146"/>
                                        </p:tgtEl>
                                        <p:attrNameLst>
                                          <p:attrName>ppt_h</p:attrName>
                                        </p:attrNameLst>
                                      </p:cBhvr>
                                      <p:tavLst>
                                        <p:tav tm="0">
                                          <p:val>
                                            <p:fltVal val="0"/>
                                          </p:val>
                                        </p:tav>
                                        <p:tav tm="100000">
                                          <p:val>
                                            <p:strVal val="#ppt_h"/>
                                          </p:val>
                                        </p:tav>
                                      </p:tavLst>
                                    </p:anim>
                                    <p:animEffect transition="in" filter="fade">
                                      <p:cBhvr>
                                        <p:cTn id="43" dur="500"/>
                                        <p:tgtEl>
                                          <p:spTgt spid="146"/>
                                        </p:tgtEl>
                                      </p:cBhvr>
                                    </p:animEffect>
                                  </p:childTnLst>
                                </p:cTn>
                              </p:par>
                            </p:childTnLst>
                          </p:cTn>
                        </p:par>
                        <p:par>
                          <p:cTn id="44" fill="hold">
                            <p:stCondLst>
                              <p:cond delay="4000"/>
                            </p:stCondLst>
                            <p:childTnLst>
                              <p:par>
                                <p:cTn id="45" presetID="53" presetClass="entr" presetSubtype="0" fill="hold" grpId="0" nodeType="afterEffect">
                                  <p:stCondLst>
                                    <p:cond delay="0"/>
                                  </p:stCondLst>
                                  <p:childTnLst>
                                    <p:set>
                                      <p:cBhvr>
                                        <p:cTn id="46" dur="1" fill="hold">
                                          <p:stCondLst>
                                            <p:cond delay="0"/>
                                          </p:stCondLst>
                                        </p:cTn>
                                        <p:tgtEl>
                                          <p:spTgt spid="147"/>
                                        </p:tgtEl>
                                        <p:attrNameLst>
                                          <p:attrName>style.visibility</p:attrName>
                                        </p:attrNameLst>
                                      </p:cBhvr>
                                      <p:to>
                                        <p:strVal val="visible"/>
                                      </p:to>
                                    </p:set>
                                    <p:anim calcmode="lin" valueType="num">
                                      <p:cBhvr>
                                        <p:cTn id="47" dur="500" fill="hold"/>
                                        <p:tgtEl>
                                          <p:spTgt spid="147"/>
                                        </p:tgtEl>
                                        <p:attrNameLst>
                                          <p:attrName>ppt_w</p:attrName>
                                        </p:attrNameLst>
                                      </p:cBhvr>
                                      <p:tavLst>
                                        <p:tav tm="0">
                                          <p:val>
                                            <p:fltVal val="0"/>
                                          </p:val>
                                        </p:tav>
                                        <p:tav tm="100000">
                                          <p:val>
                                            <p:strVal val="#ppt_w"/>
                                          </p:val>
                                        </p:tav>
                                      </p:tavLst>
                                    </p:anim>
                                    <p:anim calcmode="lin" valueType="num">
                                      <p:cBhvr>
                                        <p:cTn id="48" dur="500" fill="hold"/>
                                        <p:tgtEl>
                                          <p:spTgt spid="147"/>
                                        </p:tgtEl>
                                        <p:attrNameLst>
                                          <p:attrName>ppt_h</p:attrName>
                                        </p:attrNameLst>
                                      </p:cBhvr>
                                      <p:tavLst>
                                        <p:tav tm="0">
                                          <p:val>
                                            <p:fltVal val="0"/>
                                          </p:val>
                                        </p:tav>
                                        <p:tav tm="100000">
                                          <p:val>
                                            <p:strVal val="#ppt_h"/>
                                          </p:val>
                                        </p:tav>
                                      </p:tavLst>
                                    </p:anim>
                                    <p:animEffect transition="in" filter="fade">
                                      <p:cBhvr>
                                        <p:cTn id="49" dur="500"/>
                                        <p:tgtEl>
                                          <p:spTgt spid="147"/>
                                        </p:tgtEl>
                                      </p:cBhvr>
                                    </p:animEffect>
                                  </p:childTnLst>
                                </p:cTn>
                              </p:par>
                            </p:childTnLst>
                          </p:cTn>
                        </p:par>
                        <p:par>
                          <p:cTn id="50" fill="hold">
                            <p:stCondLst>
                              <p:cond delay="4500"/>
                            </p:stCondLst>
                            <p:childTnLst>
                              <p:par>
                                <p:cTn id="51" presetID="53" presetClass="entr" presetSubtype="0" fill="hold" grpId="0" nodeType="afterEffect">
                                  <p:stCondLst>
                                    <p:cond delay="0"/>
                                  </p:stCondLst>
                                  <p:childTnLst>
                                    <p:set>
                                      <p:cBhvr>
                                        <p:cTn id="52" dur="1" fill="hold">
                                          <p:stCondLst>
                                            <p:cond delay="0"/>
                                          </p:stCondLst>
                                        </p:cTn>
                                        <p:tgtEl>
                                          <p:spTgt spid="149"/>
                                        </p:tgtEl>
                                        <p:attrNameLst>
                                          <p:attrName>style.visibility</p:attrName>
                                        </p:attrNameLst>
                                      </p:cBhvr>
                                      <p:to>
                                        <p:strVal val="visible"/>
                                      </p:to>
                                    </p:set>
                                    <p:anim calcmode="lin" valueType="num">
                                      <p:cBhvr>
                                        <p:cTn id="53" dur="500" fill="hold"/>
                                        <p:tgtEl>
                                          <p:spTgt spid="149"/>
                                        </p:tgtEl>
                                        <p:attrNameLst>
                                          <p:attrName>ppt_w</p:attrName>
                                        </p:attrNameLst>
                                      </p:cBhvr>
                                      <p:tavLst>
                                        <p:tav tm="0">
                                          <p:val>
                                            <p:fltVal val="0"/>
                                          </p:val>
                                        </p:tav>
                                        <p:tav tm="100000">
                                          <p:val>
                                            <p:strVal val="#ppt_w"/>
                                          </p:val>
                                        </p:tav>
                                      </p:tavLst>
                                    </p:anim>
                                    <p:anim calcmode="lin" valueType="num">
                                      <p:cBhvr>
                                        <p:cTn id="54" dur="500" fill="hold"/>
                                        <p:tgtEl>
                                          <p:spTgt spid="149"/>
                                        </p:tgtEl>
                                        <p:attrNameLst>
                                          <p:attrName>ppt_h</p:attrName>
                                        </p:attrNameLst>
                                      </p:cBhvr>
                                      <p:tavLst>
                                        <p:tav tm="0">
                                          <p:val>
                                            <p:fltVal val="0"/>
                                          </p:val>
                                        </p:tav>
                                        <p:tav tm="100000">
                                          <p:val>
                                            <p:strVal val="#ppt_h"/>
                                          </p:val>
                                        </p:tav>
                                      </p:tavLst>
                                    </p:anim>
                                    <p:animEffect transition="in" filter="fade">
                                      <p:cBhvr>
                                        <p:cTn id="55" dur="500"/>
                                        <p:tgtEl>
                                          <p:spTgt spid="149"/>
                                        </p:tgtEl>
                                      </p:cBhvr>
                                    </p:animEffect>
                                  </p:childTnLst>
                                </p:cTn>
                              </p:par>
                            </p:childTnLst>
                          </p:cTn>
                        </p:par>
                        <p:par>
                          <p:cTn id="56" fill="hold">
                            <p:stCondLst>
                              <p:cond delay="5000"/>
                            </p:stCondLst>
                            <p:childTnLst>
                              <p:par>
                                <p:cTn id="57" presetID="18" presetClass="entr" presetSubtype="6" fill="hold" grpId="0" nodeType="afterEffect">
                                  <p:stCondLst>
                                    <p:cond delay="0"/>
                                  </p:stCondLst>
                                  <p:childTnLst>
                                    <p:set>
                                      <p:cBhvr>
                                        <p:cTn id="58" dur="1" fill="hold">
                                          <p:stCondLst>
                                            <p:cond delay="0"/>
                                          </p:stCondLst>
                                        </p:cTn>
                                        <p:tgtEl>
                                          <p:spTgt spid="151"/>
                                        </p:tgtEl>
                                        <p:attrNameLst>
                                          <p:attrName>style.visibility</p:attrName>
                                        </p:attrNameLst>
                                      </p:cBhvr>
                                      <p:to>
                                        <p:strVal val="visible"/>
                                      </p:to>
                                    </p:set>
                                    <p:animEffect transition="in" filter="strips(downRight)">
                                      <p:cBhvr>
                                        <p:cTn id="59" dur="500"/>
                                        <p:tgtEl>
                                          <p:spTgt spid="151"/>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152"/>
                                        </p:tgtEl>
                                        <p:attrNameLst>
                                          <p:attrName>style.visibility</p:attrName>
                                        </p:attrNameLst>
                                      </p:cBhvr>
                                      <p:to>
                                        <p:strVal val="visible"/>
                                      </p:to>
                                    </p:set>
                                    <p:anim calcmode="lin" valueType="num">
                                      <p:cBhvr additive="base">
                                        <p:cTn id="62" dur="500" fill="hold"/>
                                        <p:tgtEl>
                                          <p:spTgt spid="152"/>
                                        </p:tgtEl>
                                        <p:attrNameLst>
                                          <p:attrName>ppt_x</p:attrName>
                                        </p:attrNameLst>
                                      </p:cBhvr>
                                      <p:tavLst>
                                        <p:tav tm="0">
                                          <p:val>
                                            <p:strVal val="#ppt_x"/>
                                          </p:val>
                                        </p:tav>
                                        <p:tav tm="100000">
                                          <p:val>
                                            <p:strVal val="#ppt_x"/>
                                          </p:val>
                                        </p:tav>
                                      </p:tavLst>
                                    </p:anim>
                                    <p:anim calcmode="lin" valueType="num">
                                      <p:cBhvr additive="base">
                                        <p:cTn id="63" dur="500" fill="hold"/>
                                        <p:tgtEl>
                                          <p:spTgt spid="152"/>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18" presetClass="entr" presetSubtype="6" fill="hold" grpId="0" nodeType="afterEffect">
                                  <p:stCondLst>
                                    <p:cond delay="0"/>
                                  </p:stCondLst>
                                  <p:childTnLst>
                                    <p:set>
                                      <p:cBhvr>
                                        <p:cTn id="66" dur="1" fill="hold">
                                          <p:stCondLst>
                                            <p:cond delay="0"/>
                                          </p:stCondLst>
                                        </p:cTn>
                                        <p:tgtEl>
                                          <p:spTgt spid="163"/>
                                        </p:tgtEl>
                                        <p:attrNameLst>
                                          <p:attrName>style.visibility</p:attrName>
                                        </p:attrNameLst>
                                      </p:cBhvr>
                                      <p:to>
                                        <p:strVal val="visible"/>
                                      </p:to>
                                    </p:set>
                                    <p:animEffect transition="in" filter="strips(downRight)">
                                      <p:cBhvr>
                                        <p:cTn id="67" dur="500"/>
                                        <p:tgtEl>
                                          <p:spTgt spid="163"/>
                                        </p:tgtEl>
                                      </p:cBhvr>
                                    </p:animEffect>
                                  </p:childTnLst>
                                </p:cTn>
                              </p:par>
                              <p:par>
                                <p:cTn id="68" presetID="2" presetClass="entr" presetSubtype="4" accel="50000" decel="50000" fill="hold" grpId="0" nodeType="withEffect">
                                  <p:stCondLst>
                                    <p:cond delay="0"/>
                                  </p:stCondLst>
                                  <p:childTnLst>
                                    <p:set>
                                      <p:cBhvr>
                                        <p:cTn id="69" dur="1" fill="hold">
                                          <p:stCondLst>
                                            <p:cond delay="0"/>
                                          </p:stCondLst>
                                        </p:cTn>
                                        <p:tgtEl>
                                          <p:spTgt spid="164"/>
                                        </p:tgtEl>
                                        <p:attrNameLst>
                                          <p:attrName>style.visibility</p:attrName>
                                        </p:attrNameLst>
                                      </p:cBhvr>
                                      <p:to>
                                        <p:strVal val="visible"/>
                                      </p:to>
                                    </p:set>
                                    <p:anim calcmode="lin" valueType="num">
                                      <p:cBhvr additive="base">
                                        <p:cTn id="70" dur="500" fill="hold"/>
                                        <p:tgtEl>
                                          <p:spTgt spid="164"/>
                                        </p:tgtEl>
                                        <p:attrNameLst>
                                          <p:attrName>ppt_x</p:attrName>
                                        </p:attrNameLst>
                                      </p:cBhvr>
                                      <p:tavLst>
                                        <p:tav tm="0">
                                          <p:val>
                                            <p:strVal val="#ppt_x"/>
                                          </p:val>
                                        </p:tav>
                                        <p:tav tm="100000">
                                          <p:val>
                                            <p:strVal val="#ppt_x"/>
                                          </p:val>
                                        </p:tav>
                                      </p:tavLst>
                                    </p:anim>
                                    <p:anim calcmode="lin" valueType="num">
                                      <p:cBhvr additive="base">
                                        <p:cTn id="71" dur="500" fill="hold"/>
                                        <p:tgtEl>
                                          <p:spTgt spid="164"/>
                                        </p:tgtEl>
                                        <p:attrNameLst>
                                          <p:attrName>ppt_y</p:attrName>
                                        </p:attrNameLst>
                                      </p:cBhvr>
                                      <p:tavLst>
                                        <p:tav tm="0">
                                          <p:val>
                                            <p:strVal val="1+#ppt_h/2"/>
                                          </p:val>
                                        </p:tav>
                                        <p:tav tm="100000">
                                          <p:val>
                                            <p:strVal val="#ppt_y"/>
                                          </p:val>
                                        </p:tav>
                                      </p:tavLst>
                                    </p:anim>
                                  </p:childTnLst>
                                </p:cTn>
                              </p:par>
                            </p:childTnLst>
                          </p:cTn>
                        </p:par>
                        <p:par>
                          <p:cTn id="72" fill="hold">
                            <p:stCondLst>
                              <p:cond delay="6000"/>
                            </p:stCondLst>
                            <p:childTnLst>
                              <p:par>
                                <p:cTn id="73" presetID="18" presetClass="entr" presetSubtype="6" fill="hold" grpId="0" nodeType="afterEffect">
                                  <p:stCondLst>
                                    <p:cond delay="0"/>
                                  </p:stCondLst>
                                  <p:childTnLst>
                                    <p:set>
                                      <p:cBhvr>
                                        <p:cTn id="74" dur="1" fill="hold">
                                          <p:stCondLst>
                                            <p:cond delay="0"/>
                                          </p:stCondLst>
                                        </p:cTn>
                                        <p:tgtEl>
                                          <p:spTgt spid="167"/>
                                        </p:tgtEl>
                                        <p:attrNameLst>
                                          <p:attrName>style.visibility</p:attrName>
                                        </p:attrNameLst>
                                      </p:cBhvr>
                                      <p:to>
                                        <p:strVal val="visible"/>
                                      </p:to>
                                    </p:set>
                                    <p:animEffect transition="in" filter="strips(downRight)">
                                      <p:cBhvr>
                                        <p:cTn id="75" dur="500"/>
                                        <p:tgtEl>
                                          <p:spTgt spid="167"/>
                                        </p:tgtEl>
                                      </p:cBhvr>
                                    </p:animEffect>
                                  </p:childTnLst>
                                </p:cTn>
                              </p:par>
                              <p:par>
                                <p:cTn id="76" presetID="2" presetClass="entr" presetSubtype="4" accel="50000" decel="50000" fill="hold" grpId="0" nodeType="withEffect">
                                  <p:stCondLst>
                                    <p:cond delay="0"/>
                                  </p:stCondLst>
                                  <p:childTnLst>
                                    <p:set>
                                      <p:cBhvr>
                                        <p:cTn id="77" dur="1" fill="hold">
                                          <p:stCondLst>
                                            <p:cond delay="0"/>
                                          </p:stCondLst>
                                        </p:cTn>
                                        <p:tgtEl>
                                          <p:spTgt spid="168"/>
                                        </p:tgtEl>
                                        <p:attrNameLst>
                                          <p:attrName>style.visibility</p:attrName>
                                        </p:attrNameLst>
                                      </p:cBhvr>
                                      <p:to>
                                        <p:strVal val="visible"/>
                                      </p:to>
                                    </p:set>
                                    <p:anim calcmode="lin" valueType="num">
                                      <p:cBhvr additive="base">
                                        <p:cTn id="78" dur="500" fill="hold"/>
                                        <p:tgtEl>
                                          <p:spTgt spid="168"/>
                                        </p:tgtEl>
                                        <p:attrNameLst>
                                          <p:attrName>ppt_x</p:attrName>
                                        </p:attrNameLst>
                                      </p:cBhvr>
                                      <p:tavLst>
                                        <p:tav tm="0">
                                          <p:val>
                                            <p:strVal val="#ppt_x"/>
                                          </p:val>
                                        </p:tav>
                                        <p:tav tm="100000">
                                          <p:val>
                                            <p:strVal val="#ppt_x"/>
                                          </p:val>
                                        </p:tav>
                                      </p:tavLst>
                                    </p:anim>
                                    <p:anim calcmode="lin" valueType="num">
                                      <p:cBhvr additive="base">
                                        <p:cTn id="79"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141" grpId="0" animBg="1"/>
      <p:bldP spid="143" grpId="0" animBg="1"/>
      <p:bldP spid="144" grpId="0" animBg="1"/>
      <p:bldP spid="145" grpId="0" animBg="1"/>
      <p:bldP spid="146" grpId="0" animBg="1"/>
      <p:bldP spid="147" grpId="0" animBg="1"/>
      <p:bldP spid="149" grpId="0" animBg="1"/>
      <p:bldP spid="151" grpId="0"/>
      <p:bldP spid="152" grpId="0"/>
      <p:bldP spid="163" grpId="0"/>
      <p:bldP spid="164" grpId="0"/>
      <p:bldP spid="167" grpId="0"/>
      <p:bldP spid="16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prstGeom prst="rect">
            <a:avLst/>
          </a:prstGeom>
        </p:spPr>
        <p:txBody>
          <a:bodyPr/>
          <a:lstStyle/>
          <a:p>
            <a:r>
              <a:rPr lang="ru-RU" dirty="0" smtClean="0"/>
              <a:t>Задачи</a:t>
            </a:r>
            <a:endParaRPr lang="en-US" dirty="0"/>
          </a:p>
        </p:txBody>
      </p:sp>
      <p:sp>
        <p:nvSpPr>
          <p:cNvPr id="38" name="Slide Number Placeholder 37"/>
          <p:cNvSpPr>
            <a:spLocks noGrp="1"/>
          </p:cNvSpPr>
          <p:nvPr>
            <p:ph type="sldNum" sz="quarter" idx="12"/>
          </p:nvPr>
        </p:nvSpPr>
        <p:spPr>
          <a:prstGeom prst="rect">
            <a:avLst/>
          </a:prstGeom>
        </p:spPr>
        <p:txBody>
          <a:bodyPr/>
          <a:lstStyle/>
          <a:p>
            <a:fld id="{C136B7D2-B98C-44FD-8D04-7EC62A564975}" type="slidenum">
              <a:rPr lang="en-US" smtClean="0"/>
              <a:pPr/>
              <a:t>3</a:t>
            </a:fld>
            <a:endParaRPr lang="en-US" dirty="0"/>
          </a:p>
        </p:txBody>
      </p:sp>
      <p:grpSp>
        <p:nvGrpSpPr>
          <p:cNvPr id="2" name="Group 32"/>
          <p:cNvGrpSpPr/>
          <p:nvPr/>
        </p:nvGrpSpPr>
        <p:grpSpPr>
          <a:xfrm>
            <a:off x="938707" y="1267397"/>
            <a:ext cx="2918756" cy="1118836"/>
            <a:chOff x="741363" y="1319760"/>
            <a:chExt cx="2189066" cy="839126"/>
          </a:xfrm>
        </p:grpSpPr>
        <p:sp>
          <p:nvSpPr>
            <p:cNvPr id="63" name="Text Placeholder 3"/>
            <p:cNvSpPr txBox="1">
              <a:spLocks/>
            </p:cNvSpPr>
            <p:nvPr/>
          </p:nvSpPr>
          <p:spPr>
            <a:xfrm>
              <a:off x="741363" y="1319760"/>
              <a:ext cx="1227499"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1"/>
                  </a:solidFill>
                </a:rPr>
                <a:t>NUMBER ONE</a:t>
              </a:r>
            </a:p>
          </p:txBody>
        </p:sp>
        <p:sp>
          <p:nvSpPr>
            <p:cNvPr id="64" name="Text Placeholder 3"/>
            <p:cNvSpPr txBox="1">
              <a:spLocks/>
            </p:cNvSpPr>
            <p:nvPr/>
          </p:nvSpPr>
          <p:spPr>
            <a:xfrm>
              <a:off x="741363" y="1535639"/>
              <a:ext cx="2189066" cy="6232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ru-RU" sz="1800" dirty="0"/>
                <a:t>Рассмотреть общую конъюнктуру рынка нефтегазовой отрасли</a:t>
              </a:r>
              <a:endParaRPr lang="en-US" dirty="0">
                <a:solidFill>
                  <a:schemeClr val="tx1">
                    <a:lumMod val="65000"/>
                    <a:lumOff val="35000"/>
                  </a:schemeClr>
                </a:solidFill>
              </a:endParaRPr>
            </a:p>
          </p:txBody>
        </p:sp>
      </p:grpSp>
      <p:cxnSp>
        <p:nvCxnSpPr>
          <p:cNvPr id="32" name="Straight Connector 31"/>
          <p:cNvCxnSpPr/>
          <p:nvPr/>
        </p:nvCxnSpPr>
        <p:spPr>
          <a:xfrm>
            <a:off x="4125990" y="1246911"/>
            <a:ext cx="0" cy="1134191"/>
          </a:xfrm>
          <a:prstGeom prst="line">
            <a:avLst/>
          </a:prstGeom>
          <a:ln w="1270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 33"/>
          <p:cNvGrpSpPr/>
          <p:nvPr/>
        </p:nvGrpSpPr>
        <p:grpSpPr>
          <a:xfrm>
            <a:off x="4471936" y="1272556"/>
            <a:ext cx="2918755" cy="1113671"/>
            <a:chOff x="741363" y="1323632"/>
            <a:chExt cx="2189066" cy="835254"/>
          </a:xfrm>
        </p:grpSpPr>
        <p:sp>
          <p:nvSpPr>
            <p:cNvPr id="35" name="Text Placeholder 3"/>
            <p:cNvSpPr txBox="1">
              <a:spLocks/>
            </p:cNvSpPr>
            <p:nvPr/>
          </p:nvSpPr>
          <p:spPr>
            <a:xfrm>
              <a:off x="741363" y="1323632"/>
              <a:ext cx="1211870"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2"/>
                  </a:solidFill>
                </a:rPr>
                <a:t>NUMBER TWO</a:t>
              </a:r>
            </a:p>
          </p:txBody>
        </p:sp>
        <p:sp>
          <p:nvSpPr>
            <p:cNvPr id="36" name="Text Placeholder 3"/>
            <p:cNvSpPr txBox="1">
              <a:spLocks/>
            </p:cNvSpPr>
            <p:nvPr/>
          </p:nvSpPr>
          <p:spPr>
            <a:xfrm>
              <a:off x="741363" y="1535638"/>
              <a:ext cx="2189066" cy="62324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ru-RU" sz="1800" dirty="0"/>
                <a:t>Провести идентификацию и типизацию предприятий нефтегазовой отрасли</a:t>
              </a:r>
              <a:endParaRPr lang="en-US" dirty="0">
                <a:solidFill>
                  <a:schemeClr val="tx1">
                    <a:lumMod val="65000"/>
                    <a:lumOff val="35000"/>
                  </a:schemeClr>
                </a:solidFill>
              </a:endParaRPr>
            </a:p>
          </p:txBody>
        </p:sp>
      </p:grpSp>
      <p:cxnSp>
        <p:nvCxnSpPr>
          <p:cNvPr id="37" name="Straight Connector 36"/>
          <p:cNvCxnSpPr/>
          <p:nvPr/>
        </p:nvCxnSpPr>
        <p:spPr>
          <a:xfrm>
            <a:off x="7736028" y="1246911"/>
            <a:ext cx="0" cy="1134191"/>
          </a:xfrm>
          <a:prstGeom prst="line">
            <a:avLst/>
          </a:prstGeom>
          <a:ln w="1270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7"/>
          <p:cNvGrpSpPr/>
          <p:nvPr/>
        </p:nvGrpSpPr>
        <p:grpSpPr>
          <a:xfrm>
            <a:off x="8180493" y="1272557"/>
            <a:ext cx="2918755" cy="1939541"/>
            <a:chOff x="741362" y="1323632"/>
            <a:chExt cx="2189066" cy="1454656"/>
          </a:xfrm>
        </p:grpSpPr>
        <p:sp>
          <p:nvSpPr>
            <p:cNvPr id="39" name="Text Placeholder 3"/>
            <p:cNvSpPr txBox="1">
              <a:spLocks/>
            </p:cNvSpPr>
            <p:nvPr/>
          </p:nvSpPr>
          <p:spPr>
            <a:xfrm>
              <a:off x="741363" y="1323632"/>
              <a:ext cx="1394612"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3"/>
                  </a:solidFill>
                </a:rPr>
                <a:t>NUMBER THREE</a:t>
              </a:r>
            </a:p>
          </p:txBody>
        </p:sp>
        <p:sp>
          <p:nvSpPr>
            <p:cNvPr id="40" name="Text Placeholder 3"/>
            <p:cNvSpPr txBox="1">
              <a:spLocks/>
            </p:cNvSpPr>
            <p:nvPr/>
          </p:nvSpPr>
          <p:spPr>
            <a:xfrm>
              <a:off x="741362" y="1531793"/>
              <a:ext cx="2189066" cy="124649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r>
                <a:rPr lang="ru-RU" sz="1800" dirty="0"/>
                <a:t>Выделить основные </a:t>
              </a:r>
              <a:r>
                <a:rPr lang="ru-RU" sz="1800" dirty="0" err="1"/>
                <a:t>ценообразующие</a:t>
              </a:r>
              <a:r>
                <a:rPr lang="ru-RU" sz="1800" dirty="0"/>
                <a:t> факторы (параметры искажения стоимости) для каждого типа предприятий нефтегазовой </a:t>
              </a:r>
              <a:r>
                <a:rPr lang="ru-RU" sz="1800" dirty="0" smtClean="0"/>
                <a:t>отрасли</a:t>
              </a:r>
              <a:endParaRPr lang="ru-RU" sz="1800" dirty="0"/>
            </a:p>
          </p:txBody>
        </p:sp>
      </p:grpSp>
      <p:grpSp>
        <p:nvGrpSpPr>
          <p:cNvPr id="5" name="Group 40"/>
          <p:cNvGrpSpPr/>
          <p:nvPr/>
        </p:nvGrpSpPr>
        <p:grpSpPr>
          <a:xfrm>
            <a:off x="932058" y="3923141"/>
            <a:ext cx="2918755" cy="2206277"/>
            <a:chOff x="736376" y="1323632"/>
            <a:chExt cx="2189066" cy="1654708"/>
          </a:xfrm>
        </p:grpSpPr>
        <p:sp>
          <p:nvSpPr>
            <p:cNvPr id="42" name="Text Placeholder 3"/>
            <p:cNvSpPr txBox="1">
              <a:spLocks/>
            </p:cNvSpPr>
            <p:nvPr/>
          </p:nvSpPr>
          <p:spPr>
            <a:xfrm>
              <a:off x="741363" y="1323632"/>
              <a:ext cx="1298432"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4"/>
                  </a:solidFill>
                </a:rPr>
                <a:t>NUMBER FOUR</a:t>
              </a:r>
            </a:p>
          </p:txBody>
        </p:sp>
        <p:sp>
          <p:nvSpPr>
            <p:cNvPr id="43" name="Text Placeholder 3"/>
            <p:cNvSpPr txBox="1">
              <a:spLocks/>
            </p:cNvSpPr>
            <p:nvPr/>
          </p:nvSpPr>
          <p:spPr>
            <a:xfrm>
              <a:off x="736376" y="1524096"/>
              <a:ext cx="2189066" cy="145424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ru-RU" sz="1800" dirty="0"/>
                <a:t>Выявить типичные нарушения, допускаемые в процессе оценки предприятий нефтегазовой отрасли на основе анализа реальных отчетов об оценке</a:t>
              </a:r>
              <a:endParaRPr lang="en-US" dirty="0">
                <a:solidFill>
                  <a:schemeClr val="tx1">
                    <a:lumMod val="65000"/>
                    <a:lumOff val="35000"/>
                  </a:schemeClr>
                </a:solidFill>
              </a:endParaRPr>
            </a:p>
          </p:txBody>
        </p:sp>
      </p:grpSp>
      <p:cxnSp>
        <p:nvCxnSpPr>
          <p:cNvPr id="44" name="Straight Connector 43"/>
          <p:cNvCxnSpPr/>
          <p:nvPr/>
        </p:nvCxnSpPr>
        <p:spPr>
          <a:xfrm>
            <a:off x="4125990" y="3897494"/>
            <a:ext cx="0" cy="1134191"/>
          </a:xfrm>
          <a:prstGeom prst="line">
            <a:avLst/>
          </a:prstGeom>
          <a:ln w="1270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 name="Group 44"/>
          <p:cNvGrpSpPr/>
          <p:nvPr/>
        </p:nvGrpSpPr>
        <p:grpSpPr>
          <a:xfrm>
            <a:off x="4471936" y="3923141"/>
            <a:ext cx="2918755" cy="1939540"/>
            <a:chOff x="741363" y="1323632"/>
            <a:chExt cx="2189066" cy="1454655"/>
          </a:xfrm>
        </p:grpSpPr>
        <p:sp>
          <p:nvSpPr>
            <p:cNvPr id="46" name="Text Placeholder 3"/>
            <p:cNvSpPr txBox="1">
              <a:spLocks/>
            </p:cNvSpPr>
            <p:nvPr/>
          </p:nvSpPr>
          <p:spPr>
            <a:xfrm>
              <a:off x="741363" y="1323632"/>
              <a:ext cx="1192634"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5"/>
                  </a:solidFill>
                </a:rPr>
                <a:t>NUMBER FIVE</a:t>
              </a:r>
            </a:p>
          </p:txBody>
        </p:sp>
        <p:sp>
          <p:nvSpPr>
            <p:cNvPr id="47" name="Text Placeholder 3"/>
            <p:cNvSpPr txBox="1">
              <a:spLocks/>
            </p:cNvSpPr>
            <p:nvPr/>
          </p:nvSpPr>
          <p:spPr>
            <a:xfrm>
              <a:off x="741363" y="1531792"/>
              <a:ext cx="2189066" cy="124649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ru-RU" sz="1800" dirty="0"/>
                <a:t>Разработать классификацию ценообразующих факторов исходя из проведенной типизации предприятий</a:t>
              </a:r>
              <a:endParaRPr lang="en-US" dirty="0">
                <a:solidFill>
                  <a:schemeClr val="tx1">
                    <a:lumMod val="65000"/>
                    <a:lumOff val="35000"/>
                  </a:schemeClr>
                </a:solidFill>
              </a:endParaRPr>
            </a:p>
          </p:txBody>
        </p:sp>
      </p:grpSp>
      <p:cxnSp>
        <p:nvCxnSpPr>
          <p:cNvPr id="48" name="Straight Connector 47"/>
          <p:cNvCxnSpPr/>
          <p:nvPr/>
        </p:nvCxnSpPr>
        <p:spPr>
          <a:xfrm>
            <a:off x="7736028" y="3897494"/>
            <a:ext cx="0" cy="1134191"/>
          </a:xfrm>
          <a:prstGeom prst="line">
            <a:avLst/>
          </a:prstGeom>
          <a:ln w="1270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48"/>
          <p:cNvGrpSpPr/>
          <p:nvPr/>
        </p:nvGrpSpPr>
        <p:grpSpPr>
          <a:xfrm>
            <a:off x="8180493" y="3923141"/>
            <a:ext cx="2918755" cy="2216538"/>
            <a:chOff x="741362" y="1323632"/>
            <a:chExt cx="2189066" cy="1662404"/>
          </a:xfrm>
        </p:grpSpPr>
        <p:sp>
          <p:nvSpPr>
            <p:cNvPr id="50" name="Text Placeholder 3"/>
            <p:cNvSpPr txBox="1">
              <a:spLocks/>
            </p:cNvSpPr>
            <p:nvPr/>
          </p:nvSpPr>
          <p:spPr>
            <a:xfrm>
              <a:off x="741363" y="1323632"/>
              <a:ext cx="1086836"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6"/>
                  </a:solidFill>
                </a:rPr>
                <a:t>NUMBER SIX</a:t>
              </a:r>
            </a:p>
          </p:txBody>
        </p:sp>
        <p:sp>
          <p:nvSpPr>
            <p:cNvPr id="51" name="Text Placeholder 3"/>
            <p:cNvSpPr txBox="1">
              <a:spLocks/>
            </p:cNvSpPr>
            <p:nvPr/>
          </p:nvSpPr>
          <p:spPr>
            <a:xfrm>
              <a:off x="741362" y="1531792"/>
              <a:ext cx="2189066" cy="145424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ru-RU" sz="1800" dirty="0"/>
                <a:t>Предложить методические рекомендации по экспертизе отчетов об оценке на основе выявленных типичных нарушений в оценочной практике</a:t>
              </a:r>
              <a:endParaRPr lang="en-US" dirty="0">
                <a:solidFill>
                  <a:schemeClr val="tx1">
                    <a:lumMod val="65000"/>
                    <a:lumOff val="35000"/>
                  </a:schemeClr>
                </a:solidFill>
              </a:endParaRPr>
            </a:p>
          </p:txBody>
        </p:sp>
      </p:grpSp>
      <p:cxnSp>
        <p:nvCxnSpPr>
          <p:cNvPr id="52" name="Straight Connector 51"/>
          <p:cNvCxnSpPr/>
          <p:nvPr/>
        </p:nvCxnSpPr>
        <p:spPr>
          <a:xfrm>
            <a:off x="864623" y="3436638"/>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96073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strips(downLeft)">
                                      <p:cBhvr>
                                        <p:cTn id="11" dur="500"/>
                                        <p:tgtEl>
                                          <p:spTgt spid="32"/>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lide(fromBottom)">
                                      <p:cBhvr>
                                        <p:cTn id="15" dur="500"/>
                                        <p:tgtEl>
                                          <p:spTgt spid="3"/>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strips(downLeft)">
                                      <p:cBhvr>
                                        <p:cTn id="19" dur="500"/>
                                        <p:tgtEl>
                                          <p:spTgt spid="37"/>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lide(fromBottom)">
                                      <p:cBhvr>
                                        <p:cTn id="23" dur="500"/>
                                        <p:tgtEl>
                                          <p:spTgt spid="4"/>
                                        </p:tgtEl>
                                      </p:cBhvr>
                                    </p:animEffect>
                                  </p:childTnLst>
                                </p:cTn>
                              </p:par>
                            </p:childTnLst>
                          </p:cTn>
                        </p:par>
                        <p:par>
                          <p:cTn id="24" fill="hold">
                            <p:stCondLst>
                              <p:cond delay="2500"/>
                            </p:stCondLst>
                            <p:childTnLst>
                              <p:par>
                                <p:cTn id="25" presetID="18" presetClass="entr" presetSubtype="3" fill="hold"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strips(upRight)">
                                      <p:cBhvr>
                                        <p:cTn id="27" dur="500"/>
                                        <p:tgtEl>
                                          <p:spTgt spid="52"/>
                                        </p:tgtEl>
                                      </p:cBhvr>
                                    </p:animEffect>
                                  </p:childTnLst>
                                </p:cTn>
                              </p:par>
                            </p:childTnLst>
                          </p:cTn>
                        </p:par>
                        <p:par>
                          <p:cTn id="28" fill="hold">
                            <p:stCondLst>
                              <p:cond delay="3000"/>
                            </p:stCondLst>
                            <p:childTnLst>
                              <p:par>
                                <p:cTn id="29" presetID="1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Bottom)">
                                      <p:cBhvr>
                                        <p:cTn id="31" dur="500"/>
                                        <p:tgtEl>
                                          <p:spTgt spid="5"/>
                                        </p:tgtEl>
                                      </p:cBhvr>
                                    </p:animEffect>
                                  </p:childTnLst>
                                </p:cTn>
                              </p:par>
                            </p:childTnLst>
                          </p:cTn>
                        </p:par>
                        <p:par>
                          <p:cTn id="32" fill="hold">
                            <p:stCondLst>
                              <p:cond delay="3500"/>
                            </p:stCondLst>
                            <p:childTnLst>
                              <p:par>
                                <p:cTn id="33" presetID="18" presetClass="entr" presetSubtype="12" fill="hold"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strips(downLeft)">
                                      <p:cBhvr>
                                        <p:cTn id="35" dur="500"/>
                                        <p:tgtEl>
                                          <p:spTgt spid="44"/>
                                        </p:tgtEl>
                                      </p:cBhvr>
                                    </p:animEffect>
                                  </p:childTnLst>
                                </p:cTn>
                              </p:par>
                            </p:childTnLst>
                          </p:cTn>
                        </p:par>
                        <p:par>
                          <p:cTn id="36" fill="hold">
                            <p:stCondLst>
                              <p:cond delay="4000"/>
                            </p:stCondLst>
                            <p:childTnLst>
                              <p:par>
                                <p:cTn id="37" presetID="12" presetClass="entr" presetSubtype="4"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slide(fromBottom)">
                                      <p:cBhvr>
                                        <p:cTn id="39" dur="500"/>
                                        <p:tgtEl>
                                          <p:spTgt spid="6"/>
                                        </p:tgtEl>
                                      </p:cBhvr>
                                    </p:animEffect>
                                  </p:childTnLst>
                                </p:cTn>
                              </p:par>
                            </p:childTnLst>
                          </p:cTn>
                        </p:par>
                        <p:par>
                          <p:cTn id="40" fill="hold">
                            <p:stCondLst>
                              <p:cond delay="4500"/>
                            </p:stCondLst>
                            <p:childTnLst>
                              <p:par>
                                <p:cTn id="41" presetID="18" presetClass="entr" presetSubtype="12"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strips(downLeft)">
                                      <p:cBhvr>
                                        <p:cTn id="43" dur="500"/>
                                        <p:tgtEl>
                                          <p:spTgt spid="48"/>
                                        </p:tgtEl>
                                      </p:cBhvr>
                                    </p:animEffect>
                                  </p:childTnLst>
                                </p:cTn>
                              </p:par>
                            </p:childTnLst>
                          </p:cTn>
                        </p:par>
                        <p:par>
                          <p:cTn id="44" fill="hold">
                            <p:stCondLst>
                              <p:cond delay="5000"/>
                            </p:stCondLst>
                            <p:childTnLst>
                              <p:par>
                                <p:cTn id="45" presetID="12" presetClass="entr" presetSubtype="4"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lide(fromBottom)">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72965" y="356628"/>
            <a:ext cx="7518400" cy="777905"/>
          </a:xfrm>
        </p:spPr>
        <p:txBody>
          <a:bodyPr/>
          <a:lstStyle/>
          <a:p>
            <a:r>
              <a:rPr lang="ru-RU" dirty="0"/>
              <a:t>Динамика изменения доли нефтегазовых </a:t>
            </a:r>
            <a:r>
              <a:rPr lang="ru-RU" dirty="0" smtClean="0"/>
              <a:t>доходов </a:t>
            </a:r>
            <a:br>
              <a:rPr lang="ru-RU" dirty="0" smtClean="0"/>
            </a:br>
            <a:r>
              <a:rPr lang="ru-RU" dirty="0" smtClean="0"/>
              <a:t>в </a:t>
            </a:r>
            <a:r>
              <a:rPr lang="ru-RU" dirty="0"/>
              <a:t>доходах бюджета РФ</a:t>
            </a:r>
            <a:endParaRPr lang="en-US" dirty="0"/>
          </a:p>
        </p:txBody>
      </p:sp>
      <p:sp>
        <p:nvSpPr>
          <p:cNvPr id="30" name="Slide Number Placeholder 29"/>
          <p:cNvSpPr>
            <a:spLocks noGrp="1"/>
          </p:cNvSpPr>
          <p:nvPr>
            <p:ph type="sldNum" sz="quarter" idx="12"/>
          </p:nvPr>
        </p:nvSpPr>
        <p:spPr/>
        <p:txBody>
          <a:bodyPr/>
          <a:lstStyle/>
          <a:p>
            <a:fld id="{C136B7D2-B98C-44FD-8D04-7EC62A564975}" type="slidenum">
              <a:rPr lang="en-US" smtClean="0">
                <a:solidFill>
                  <a:prstClr val="white"/>
                </a:solidFill>
              </a:rPr>
              <a:pPr/>
              <a:t>4</a:t>
            </a:fld>
            <a:endParaRPr lang="en-US" dirty="0">
              <a:solidFill>
                <a:prstClr val="white"/>
              </a:solidFill>
            </a:endParaRPr>
          </a:p>
        </p:txBody>
      </p:sp>
      <p:graphicFrame>
        <p:nvGraphicFramePr>
          <p:cNvPr id="13" name="Диаграмма 12"/>
          <p:cNvGraphicFramePr/>
          <p:nvPr>
            <p:extLst>
              <p:ext uri="{D42A27DB-BD31-4B8C-83A1-F6EECF244321}">
                <p14:modId xmlns:p14="http://schemas.microsoft.com/office/powerpoint/2010/main" val="3349037438"/>
              </p:ext>
            </p:extLst>
          </p:nvPr>
        </p:nvGraphicFramePr>
        <p:xfrm>
          <a:off x="569859" y="1410232"/>
          <a:ext cx="7821976" cy="4593961"/>
        </p:xfrm>
        <a:graphic>
          <a:graphicData uri="http://schemas.openxmlformats.org/drawingml/2006/chart">
            <c:chart xmlns:c="http://schemas.openxmlformats.org/drawingml/2006/chart" xmlns:r="http://schemas.openxmlformats.org/officeDocument/2006/relationships" r:id="rId3"/>
          </a:graphicData>
        </a:graphic>
      </p:graphicFrame>
      <p:grpSp>
        <p:nvGrpSpPr>
          <p:cNvPr id="14" name="Group 33"/>
          <p:cNvGrpSpPr/>
          <p:nvPr/>
        </p:nvGrpSpPr>
        <p:grpSpPr>
          <a:xfrm>
            <a:off x="9325596" y="1917872"/>
            <a:ext cx="1813499" cy="2151832"/>
            <a:chOff x="1231174" y="1673681"/>
            <a:chExt cx="2151201" cy="2552538"/>
          </a:xfrm>
          <a:solidFill>
            <a:schemeClr val="accent1"/>
          </a:solidFill>
        </p:grpSpPr>
        <p:sp>
          <p:nvSpPr>
            <p:cNvPr id="15" name="Flowchart: Alternate Process 24"/>
            <p:cNvSpPr/>
            <p:nvPr/>
          </p:nvSpPr>
          <p:spPr>
            <a:xfrm>
              <a:off x="1231174" y="1673681"/>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Isosceles Triangle 31"/>
            <p:cNvSpPr/>
            <p:nvPr/>
          </p:nvSpPr>
          <p:spPr>
            <a:xfrm rot="10800000">
              <a:off x="2058517" y="3822970"/>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55"/>
          <p:cNvSpPr/>
          <p:nvPr/>
        </p:nvSpPr>
        <p:spPr>
          <a:xfrm>
            <a:off x="9656867" y="4235739"/>
            <a:ext cx="1150956" cy="307777"/>
          </a:xfrm>
          <a:prstGeom prst="rect">
            <a:avLst/>
          </a:prstGeom>
        </p:spPr>
        <p:txBody>
          <a:bodyPr wrap="none" lIns="0" tIns="0" rIns="0" bIns="0">
            <a:spAutoFit/>
          </a:bodyPr>
          <a:lstStyle/>
          <a:p>
            <a:pPr algn="ctr"/>
            <a:r>
              <a:rPr lang="en-US" sz="2000" b="1" dirty="0" smtClean="0"/>
              <a:t>Oil &amp; Gas</a:t>
            </a:r>
          </a:p>
        </p:txBody>
      </p:sp>
      <p:grpSp>
        <p:nvGrpSpPr>
          <p:cNvPr id="19" name="Group 57"/>
          <p:cNvGrpSpPr/>
          <p:nvPr/>
        </p:nvGrpSpPr>
        <p:grpSpPr>
          <a:xfrm>
            <a:off x="9572063" y="2174818"/>
            <a:ext cx="1335825" cy="1299605"/>
            <a:chOff x="1817688" y="3025776"/>
            <a:chExt cx="658813" cy="666750"/>
          </a:xfrm>
          <a:solidFill>
            <a:schemeClr val="bg1"/>
          </a:solidFill>
        </p:grpSpPr>
        <p:sp>
          <p:nvSpPr>
            <p:cNvPr id="20" name="Freeform 101"/>
            <p:cNvSpPr>
              <a:spLocks/>
            </p:cNvSpPr>
            <p:nvPr/>
          </p:nvSpPr>
          <p:spPr bwMode="auto">
            <a:xfrm>
              <a:off x="1833563" y="3025776"/>
              <a:ext cx="642938" cy="422275"/>
            </a:xfrm>
            <a:custGeom>
              <a:avLst/>
              <a:gdLst/>
              <a:ahLst/>
              <a:cxnLst>
                <a:cxn ang="0">
                  <a:pos x="13" y="253"/>
                </a:cxn>
                <a:cxn ang="0">
                  <a:pos x="277" y="135"/>
                </a:cxn>
                <a:cxn ang="0">
                  <a:pos x="323" y="227"/>
                </a:cxn>
                <a:cxn ang="0">
                  <a:pos x="343" y="227"/>
                </a:cxn>
                <a:cxn ang="0">
                  <a:pos x="286" y="0"/>
                </a:cxn>
                <a:cxn ang="0">
                  <a:pos x="255" y="63"/>
                </a:cxn>
                <a:cxn ang="0">
                  <a:pos x="267" y="103"/>
                </a:cxn>
                <a:cxn ang="0">
                  <a:pos x="0" y="226"/>
                </a:cxn>
                <a:cxn ang="0">
                  <a:pos x="13" y="253"/>
                </a:cxn>
              </a:cxnLst>
              <a:rect l="0" t="0" r="r" b="b"/>
              <a:pathLst>
                <a:path w="386" h="253">
                  <a:moveTo>
                    <a:pt x="13" y="253"/>
                  </a:moveTo>
                  <a:cubicBezTo>
                    <a:pt x="277" y="135"/>
                    <a:pt x="277" y="135"/>
                    <a:pt x="277" y="135"/>
                  </a:cubicBezTo>
                  <a:cubicBezTo>
                    <a:pt x="323" y="227"/>
                    <a:pt x="323" y="227"/>
                    <a:pt x="323" y="227"/>
                  </a:cubicBezTo>
                  <a:cubicBezTo>
                    <a:pt x="323" y="227"/>
                    <a:pt x="329" y="243"/>
                    <a:pt x="343" y="227"/>
                  </a:cubicBezTo>
                  <a:cubicBezTo>
                    <a:pt x="343" y="227"/>
                    <a:pt x="386" y="45"/>
                    <a:pt x="286" y="0"/>
                  </a:cubicBezTo>
                  <a:cubicBezTo>
                    <a:pt x="255" y="63"/>
                    <a:pt x="255" y="63"/>
                    <a:pt x="255" y="63"/>
                  </a:cubicBezTo>
                  <a:cubicBezTo>
                    <a:pt x="267" y="103"/>
                    <a:pt x="267" y="103"/>
                    <a:pt x="267" y="103"/>
                  </a:cubicBezTo>
                  <a:cubicBezTo>
                    <a:pt x="0" y="226"/>
                    <a:pt x="0" y="226"/>
                    <a:pt x="0" y="226"/>
                  </a:cubicBezTo>
                  <a:lnTo>
                    <a:pt x="13" y="25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102"/>
            <p:cNvSpPr>
              <a:spLocks/>
            </p:cNvSpPr>
            <p:nvPr/>
          </p:nvSpPr>
          <p:spPr bwMode="auto">
            <a:xfrm>
              <a:off x="2384425" y="3405189"/>
              <a:ext cx="1588" cy="250825"/>
            </a:xfrm>
            <a:custGeom>
              <a:avLst/>
              <a:gdLst/>
              <a:ahLst/>
              <a:cxnLst>
                <a:cxn ang="0">
                  <a:pos x="0" y="0"/>
                </a:cxn>
                <a:cxn ang="0">
                  <a:pos x="0" y="158"/>
                </a:cxn>
                <a:cxn ang="0">
                  <a:pos x="0" y="0"/>
                </a:cxn>
              </a:cxnLst>
              <a:rect l="0" t="0" r="r" b="b"/>
              <a:pathLst>
                <a:path h="158">
                  <a:moveTo>
                    <a:pt x="0" y="0"/>
                  </a:moveTo>
                  <a:lnTo>
                    <a:pt x="0" y="158"/>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Line 103"/>
            <p:cNvSpPr>
              <a:spLocks noChangeShapeType="1"/>
            </p:cNvSpPr>
            <p:nvPr/>
          </p:nvSpPr>
          <p:spPr bwMode="auto">
            <a:xfrm>
              <a:off x="2384425" y="3405189"/>
              <a:ext cx="1588" cy="250825"/>
            </a:xfrm>
            <a:prstGeom prst="lin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Rectangle 104"/>
            <p:cNvSpPr>
              <a:spLocks noChangeArrowheads="1"/>
            </p:cNvSpPr>
            <p:nvPr/>
          </p:nvSpPr>
          <p:spPr bwMode="auto">
            <a:xfrm>
              <a:off x="2376488" y="3405189"/>
              <a:ext cx="15875" cy="25082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105"/>
            <p:cNvSpPr>
              <a:spLocks/>
            </p:cNvSpPr>
            <p:nvPr/>
          </p:nvSpPr>
          <p:spPr bwMode="auto">
            <a:xfrm>
              <a:off x="2003425" y="3173414"/>
              <a:ext cx="119063" cy="490538"/>
            </a:xfrm>
            <a:custGeom>
              <a:avLst/>
              <a:gdLst/>
              <a:ahLst/>
              <a:cxnLst>
                <a:cxn ang="0">
                  <a:pos x="5" y="294"/>
                </a:cxn>
                <a:cxn ang="0">
                  <a:pos x="4" y="294"/>
                </a:cxn>
                <a:cxn ang="0">
                  <a:pos x="0" y="288"/>
                </a:cxn>
                <a:cxn ang="0">
                  <a:pos x="61" y="4"/>
                </a:cxn>
                <a:cxn ang="0">
                  <a:pos x="67" y="0"/>
                </a:cxn>
                <a:cxn ang="0">
                  <a:pos x="71" y="6"/>
                </a:cxn>
                <a:cxn ang="0">
                  <a:pos x="10" y="291"/>
                </a:cxn>
                <a:cxn ang="0">
                  <a:pos x="5" y="294"/>
                </a:cxn>
              </a:cxnLst>
              <a:rect l="0" t="0" r="r" b="b"/>
              <a:pathLst>
                <a:path w="71" h="294">
                  <a:moveTo>
                    <a:pt x="5" y="294"/>
                  </a:moveTo>
                  <a:cubicBezTo>
                    <a:pt x="4" y="294"/>
                    <a:pt x="4" y="294"/>
                    <a:pt x="4" y="294"/>
                  </a:cubicBezTo>
                  <a:cubicBezTo>
                    <a:pt x="1" y="294"/>
                    <a:pt x="0" y="291"/>
                    <a:pt x="0" y="288"/>
                  </a:cubicBezTo>
                  <a:cubicBezTo>
                    <a:pt x="61" y="4"/>
                    <a:pt x="61" y="4"/>
                    <a:pt x="61" y="4"/>
                  </a:cubicBezTo>
                  <a:cubicBezTo>
                    <a:pt x="62" y="1"/>
                    <a:pt x="64" y="0"/>
                    <a:pt x="67" y="0"/>
                  </a:cubicBezTo>
                  <a:cubicBezTo>
                    <a:pt x="70" y="1"/>
                    <a:pt x="71" y="4"/>
                    <a:pt x="71" y="6"/>
                  </a:cubicBezTo>
                  <a:cubicBezTo>
                    <a:pt x="10" y="291"/>
                    <a:pt x="10" y="291"/>
                    <a:pt x="10" y="291"/>
                  </a:cubicBezTo>
                  <a:cubicBezTo>
                    <a:pt x="9" y="293"/>
                    <a:pt x="7" y="294"/>
                    <a:pt x="5" y="29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106"/>
            <p:cNvSpPr>
              <a:spLocks/>
            </p:cNvSpPr>
            <p:nvPr/>
          </p:nvSpPr>
          <p:spPr bwMode="auto">
            <a:xfrm>
              <a:off x="2106613" y="3176589"/>
              <a:ext cx="133350" cy="490538"/>
            </a:xfrm>
            <a:custGeom>
              <a:avLst/>
              <a:gdLst/>
              <a:ahLst/>
              <a:cxnLst>
                <a:cxn ang="0">
                  <a:pos x="75" y="294"/>
                </a:cxn>
                <a:cxn ang="0">
                  <a:pos x="70" y="290"/>
                </a:cxn>
                <a:cxn ang="0">
                  <a:pos x="0" y="7"/>
                </a:cxn>
                <a:cxn ang="0">
                  <a:pos x="4" y="1"/>
                </a:cxn>
                <a:cxn ang="0">
                  <a:pos x="10" y="4"/>
                </a:cxn>
                <a:cxn ang="0">
                  <a:pos x="79" y="288"/>
                </a:cxn>
                <a:cxn ang="0">
                  <a:pos x="76" y="294"/>
                </a:cxn>
                <a:cxn ang="0">
                  <a:pos x="75" y="294"/>
                </a:cxn>
              </a:cxnLst>
              <a:rect l="0" t="0" r="r" b="b"/>
              <a:pathLst>
                <a:path w="80" h="294">
                  <a:moveTo>
                    <a:pt x="75" y="294"/>
                  </a:moveTo>
                  <a:cubicBezTo>
                    <a:pt x="72" y="294"/>
                    <a:pt x="70" y="292"/>
                    <a:pt x="70" y="290"/>
                  </a:cubicBezTo>
                  <a:cubicBezTo>
                    <a:pt x="0" y="7"/>
                    <a:pt x="0" y="7"/>
                    <a:pt x="0" y="7"/>
                  </a:cubicBezTo>
                  <a:cubicBezTo>
                    <a:pt x="0" y="4"/>
                    <a:pt x="1" y="1"/>
                    <a:pt x="4" y="1"/>
                  </a:cubicBezTo>
                  <a:cubicBezTo>
                    <a:pt x="7" y="0"/>
                    <a:pt x="9" y="2"/>
                    <a:pt x="10" y="4"/>
                  </a:cubicBezTo>
                  <a:cubicBezTo>
                    <a:pt x="79" y="288"/>
                    <a:pt x="79" y="288"/>
                    <a:pt x="79" y="288"/>
                  </a:cubicBezTo>
                  <a:cubicBezTo>
                    <a:pt x="80" y="290"/>
                    <a:pt x="78" y="293"/>
                    <a:pt x="76" y="294"/>
                  </a:cubicBezTo>
                  <a:cubicBezTo>
                    <a:pt x="75" y="294"/>
                    <a:pt x="75" y="294"/>
                    <a:pt x="75" y="29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Rectangle 107"/>
            <p:cNvSpPr>
              <a:spLocks noChangeArrowheads="1"/>
            </p:cNvSpPr>
            <p:nvPr/>
          </p:nvSpPr>
          <p:spPr bwMode="auto">
            <a:xfrm>
              <a:off x="1885950" y="3408364"/>
              <a:ext cx="15875" cy="14128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108"/>
            <p:cNvSpPr>
              <a:spLocks/>
            </p:cNvSpPr>
            <p:nvPr/>
          </p:nvSpPr>
          <p:spPr bwMode="auto">
            <a:xfrm>
              <a:off x="2017713" y="3432176"/>
              <a:ext cx="169863" cy="238125"/>
            </a:xfrm>
            <a:custGeom>
              <a:avLst/>
              <a:gdLst/>
              <a:ahLst/>
              <a:cxnLst>
                <a:cxn ang="0">
                  <a:pos x="6" y="143"/>
                </a:cxn>
                <a:cxn ang="0">
                  <a:pos x="3" y="142"/>
                </a:cxn>
                <a:cxn ang="0">
                  <a:pos x="2" y="135"/>
                </a:cxn>
                <a:cxn ang="0">
                  <a:pos x="92" y="3"/>
                </a:cxn>
                <a:cxn ang="0">
                  <a:pos x="99" y="1"/>
                </a:cxn>
                <a:cxn ang="0">
                  <a:pos x="100" y="8"/>
                </a:cxn>
                <a:cxn ang="0">
                  <a:pos x="10" y="141"/>
                </a:cxn>
                <a:cxn ang="0">
                  <a:pos x="6" y="143"/>
                </a:cxn>
              </a:cxnLst>
              <a:rect l="0" t="0" r="r" b="b"/>
              <a:pathLst>
                <a:path w="102" h="143">
                  <a:moveTo>
                    <a:pt x="6" y="143"/>
                  </a:moveTo>
                  <a:cubicBezTo>
                    <a:pt x="5" y="143"/>
                    <a:pt x="4" y="143"/>
                    <a:pt x="3" y="142"/>
                  </a:cubicBezTo>
                  <a:cubicBezTo>
                    <a:pt x="1" y="141"/>
                    <a:pt x="0" y="138"/>
                    <a:pt x="2" y="135"/>
                  </a:cubicBezTo>
                  <a:cubicBezTo>
                    <a:pt x="92" y="3"/>
                    <a:pt x="92" y="3"/>
                    <a:pt x="92" y="3"/>
                  </a:cubicBezTo>
                  <a:cubicBezTo>
                    <a:pt x="93" y="0"/>
                    <a:pt x="96" y="0"/>
                    <a:pt x="99" y="1"/>
                  </a:cubicBezTo>
                  <a:cubicBezTo>
                    <a:pt x="101" y="3"/>
                    <a:pt x="102" y="6"/>
                    <a:pt x="100" y="8"/>
                  </a:cubicBezTo>
                  <a:cubicBezTo>
                    <a:pt x="10" y="141"/>
                    <a:pt x="10" y="141"/>
                    <a:pt x="10" y="141"/>
                  </a:cubicBezTo>
                  <a:cubicBezTo>
                    <a:pt x="9" y="142"/>
                    <a:pt x="8" y="143"/>
                    <a:pt x="6" y="14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109"/>
            <p:cNvSpPr>
              <a:spLocks/>
            </p:cNvSpPr>
            <p:nvPr/>
          </p:nvSpPr>
          <p:spPr bwMode="auto">
            <a:xfrm>
              <a:off x="2051050" y="3440114"/>
              <a:ext cx="185738" cy="228600"/>
            </a:xfrm>
            <a:custGeom>
              <a:avLst/>
              <a:gdLst/>
              <a:ahLst/>
              <a:cxnLst>
                <a:cxn ang="0">
                  <a:pos x="106" y="137"/>
                </a:cxn>
                <a:cxn ang="0">
                  <a:pos x="102" y="136"/>
                </a:cxn>
                <a:cxn ang="0">
                  <a:pos x="2" y="9"/>
                </a:cxn>
                <a:cxn ang="0">
                  <a:pos x="3" y="2"/>
                </a:cxn>
                <a:cxn ang="0">
                  <a:pos x="10" y="3"/>
                </a:cxn>
                <a:cxn ang="0">
                  <a:pos x="110" y="129"/>
                </a:cxn>
                <a:cxn ang="0">
                  <a:pos x="109" y="136"/>
                </a:cxn>
                <a:cxn ang="0">
                  <a:pos x="106" y="137"/>
                </a:cxn>
              </a:cxnLst>
              <a:rect l="0" t="0" r="r" b="b"/>
              <a:pathLst>
                <a:path w="112" h="137">
                  <a:moveTo>
                    <a:pt x="106" y="137"/>
                  </a:moveTo>
                  <a:cubicBezTo>
                    <a:pt x="105" y="137"/>
                    <a:pt x="103" y="137"/>
                    <a:pt x="102" y="136"/>
                  </a:cubicBezTo>
                  <a:cubicBezTo>
                    <a:pt x="2" y="9"/>
                    <a:pt x="2" y="9"/>
                    <a:pt x="2" y="9"/>
                  </a:cubicBezTo>
                  <a:cubicBezTo>
                    <a:pt x="0" y="7"/>
                    <a:pt x="0" y="4"/>
                    <a:pt x="3" y="2"/>
                  </a:cubicBezTo>
                  <a:cubicBezTo>
                    <a:pt x="5" y="0"/>
                    <a:pt x="8" y="1"/>
                    <a:pt x="10" y="3"/>
                  </a:cubicBezTo>
                  <a:cubicBezTo>
                    <a:pt x="110" y="129"/>
                    <a:pt x="110" y="129"/>
                    <a:pt x="110" y="129"/>
                  </a:cubicBezTo>
                  <a:cubicBezTo>
                    <a:pt x="112" y="132"/>
                    <a:pt x="111" y="135"/>
                    <a:pt x="109" y="136"/>
                  </a:cubicBezTo>
                  <a:cubicBezTo>
                    <a:pt x="108" y="137"/>
                    <a:pt x="107" y="137"/>
                    <a:pt x="106" y="13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10"/>
            <p:cNvSpPr>
              <a:spLocks/>
            </p:cNvSpPr>
            <p:nvPr/>
          </p:nvSpPr>
          <p:spPr bwMode="auto">
            <a:xfrm>
              <a:off x="2052638" y="3308351"/>
              <a:ext cx="107950" cy="141288"/>
            </a:xfrm>
            <a:custGeom>
              <a:avLst/>
              <a:gdLst/>
              <a:ahLst/>
              <a:cxnLst>
                <a:cxn ang="0">
                  <a:pos x="6" y="84"/>
                </a:cxn>
                <a:cxn ang="0">
                  <a:pos x="3" y="83"/>
                </a:cxn>
                <a:cxn ang="0">
                  <a:pos x="2" y="76"/>
                </a:cxn>
                <a:cxn ang="0">
                  <a:pos x="55" y="3"/>
                </a:cxn>
                <a:cxn ang="0">
                  <a:pos x="62" y="2"/>
                </a:cxn>
                <a:cxn ang="0">
                  <a:pos x="63" y="9"/>
                </a:cxn>
                <a:cxn ang="0">
                  <a:pos x="10" y="82"/>
                </a:cxn>
                <a:cxn ang="0">
                  <a:pos x="6" y="84"/>
                </a:cxn>
              </a:cxnLst>
              <a:rect l="0" t="0" r="r" b="b"/>
              <a:pathLst>
                <a:path w="65" h="84">
                  <a:moveTo>
                    <a:pt x="6" y="84"/>
                  </a:moveTo>
                  <a:cubicBezTo>
                    <a:pt x="5" y="84"/>
                    <a:pt x="4" y="84"/>
                    <a:pt x="3" y="83"/>
                  </a:cubicBezTo>
                  <a:cubicBezTo>
                    <a:pt x="1" y="82"/>
                    <a:pt x="0" y="79"/>
                    <a:pt x="2" y="76"/>
                  </a:cubicBezTo>
                  <a:cubicBezTo>
                    <a:pt x="55" y="3"/>
                    <a:pt x="55" y="3"/>
                    <a:pt x="55" y="3"/>
                  </a:cubicBezTo>
                  <a:cubicBezTo>
                    <a:pt x="57" y="1"/>
                    <a:pt x="60" y="0"/>
                    <a:pt x="62" y="2"/>
                  </a:cubicBezTo>
                  <a:cubicBezTo>
                    <a:pt x="64" y="4"/>
                    <a:pt x="65" y="7"/>
                    <a:pt x="63" y="9"/>
                  </a:cubicBezTo>
                  <a:cubicBezTo>
                    <a:pt x="10" y="82"/>
                    <a:pt x="10" y="82"/>
                    <a:pt x="10" y="82"/>
                  </a:cubicBezTo>
                  <a:cubicBezTo>
                    <a:pt x="9" y="84"/>
                    <a:pt x="7" y="84"/>
                    <a:pt x="6" y="8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111"/>
            <p:cNvSpPr>
              <a:spLocks/>
            </p:cNvSpPr>
            <p:nvPr/>
          </p:nvSpPr>
          <p:spPr bwMode="auto">
            <a:xfrm>
              <a:off x="2065338" y="3324226"/>
              <a:ext cx="122238" cy="119063"/>
            </a:xfrm>
            <a:custGeom>
              <a:avLst/>
              <a:gdLst/>
              <a:ahLst/>
              <a:cxnLst>
                <a:cxn ang="0">
                  <a:pos x="67" y="72"/>
                </a:cxn>
                <a:cxn ang="0">
                  <a:pos x="64" y="70"/>
                </a:cxn>
                <a:cxn ang="0">
                  <a:pos x="2" y="9"/>
                </a:cxn>
                <a:cxn ang="0">
                  <a:pos x="2" y="2"/>
                </a:cxn>
                <a:cxn ang="0">
                  <a:pos x="9" y="2"/>
                </a:cxn>
                <a:cxn ang="0">
                  <a:pos x="71" y="63"/>
                </a:cxn>
                <a:cxn ang="0">
                  <a:pos x="71" y="70"/>
                </a:cxn>
                <a:cxn ang="0">
                  <a:pos x="67" y="72"/>
                </a:cxn>
              </a:cxnLst>
              <a:rect l="0" t="0" r="r" b="b"/>
              <a:pathLst>
                <a:path w="73" h="72">
                  <a:moveTo>
                    <a:pt x="67" y="72"/>
                  </a:moveTo>
                  <a:cubicBezTo>
                    <a:pt x="66" y="72"/>
                    <a:pt x="65" y="71"/>
                    <a:pt x="64" y="70"/>
                  </a:cubicBezTo>
                  <a:cubicBezTo>
                    <a:pt x="2" y="9"/>
                    <a:pt x="2" y="9"/>
                    <a:pt x="2" y="9"/>
                  </a:cubicBezTo>
                  <a:cubicBezTo>
                    <a:pt x="0" y="7"/>
                    <a:pt x="0" y="4"/>
                    <a:pt x="2" y="2"/>
                  </a:cubicBezTo>
                  <a:cubicBezTo>
                    <a:pt x="4" y="0"/>
                    <a:pt x="7" y="0"/>
                    <a:pt x="9" y="2"/>
                  </a:cubicBezTo>
                  <a:cubicBezTo>
                    <a:pt x="71" y="63"/>
                    <a:pt x="71" y="63"/>
                    <a:pt x="71" y="63"/>
                  </a:cubicBezTo>
                  <a:cubicBezTo>
                    <a:pt x="73" y="65"/>
                    <a:pt x="73" y="68"/>
                    <a:pt x="71" y="70"/>
                  </a:cubicBezTo>
                  <a:cubicBezTo>
                    <a:pt x="70" y="71"/>
                    <a:pt x="69" y="72"/>
                    <a:pt x="67" y="7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Rectangle 112"/>
            <p:cNvSpPr>
              <a:spLocks noChangeArrowheads="1"/>
            </p:cNvSpPr>
            <p:nvPr/>
          </p:nvSpPr>
          <p:spPr bwMode="auto">
            <a:xfrm>
              <a:off x="1817688" y="3651251"/>
              <a:ext cx="619125" cy="412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Rectangle 113"/>
            <p:cNvSpPr>
              <a:spLocks noChangeArrowheads="1"/>
            </p:cNvSpPr>
            <p:nvPr/>
          </p:nvSpPr>
          <p:spPr bwMode="auto">
            <a:xfrm>
              <a:off x="1852613" y="3530601"/>
              <a:ext cx="84138" cy="12858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348525840"/>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1500"/>
                            </p:stCondLst>
                            <p:childTnLst>
                              <p:par>
                                <p:cTn id="21" presetID="2" presetClass="entr" presetSubtype="4" accel="50000" decel="5000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55"/>
          <p:cNvGrpSpPr/>
          <p:nvPr/>
        </p:nvGrpSpPr>
        <p:grpSpPr>
          <a:xfrm>
            <a:off x="501445" y="1729514"/>
            <a:ext cx="6188643" cy="2784740"/>
            <a:chOff x="803822" y="1016361"/>
            <a:chExt cx="7536357" cy="2044618"/>
          </a:xfrm>
        </p:grpSpPr>
        <p:cxnSp>
          <p:nvCxnSpPr>
            <p:cNvPr id="149" name="Straight Connector 148"/>
            <p:cNvCxnSpPr/>
            <p:nvPr/>
          </p:nvCxnSpPr>
          <p:spPr>
            <a:xfrm>
              <a:off x="803822" y="101636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803822" y="135713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803822" y="169790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803822" y="203867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803822" y="237944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803822" y="272021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803822" y="3060979"/>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dirty="0" smtClean="0"/>
              <a:t>Типизация предприятий отрасли</a:t>
            </a:r>
            <a:endParaRPr lang="en-US" dirty="0"/>
          </a:p>
        </p:txBody>
      </p:sp>
      <p:sp>
        <p:nvSpPr>
          <p:cNvPr id="157" name="Slide Number Placeholder 156"/>
          <p:cNvSpPr>
            <a:spLocks noGrp="1"/>
          </p:cNvSpPr>
          <p:nvPr>
            <p:ph type="sldNum" sz="quarter" idx="12"/>
          </p:nvPr>
        </p:nvSpPr>
        <p:spPr>
          <a:prstGeom prst="rect">
            <a:avLst/>
          </a:prstGeom>
        </p:spPr>
        <p:txBody>
          <a:bodyPr/>
          <a:lstStyle/>
          <a:p>
            <a:fld id="{C136B7D2-B98C-44FD-8D04-7EC62A564975}" type="slidenum">
              <a:rPr lang="en-US" smtClean="0"/>
              <a:pPr/>
              <a:t>5</a:t>
            </a:fld>
            <a:endParaRPr lang="en-US" dirty="0"/>
          </a:p>
        </p:txBody>
      </p:sp>
      <p:sp>
        <p:nvSpPr>
          <p:cNvPr id="21" name="Isosceles Triangle 20"/>
          <p:cNvSpPr/>
          <p:nvPr/>
        </p:nvSpPr>
        <p:spPr>
          <a:xfrm>
            <a:off x="898742" y="2589944"/>
            <a:ext cx="1263695" cy="1924310"/>
          </a:xfrm>
          <a:prstGeom prst="triangle">
            <a:avLst/>
          </a:prstGeom>
          <a:gradFill>
            <a:gsLst>
              <a:gs pos="0">
                <a:schemeClr val="accent1"/>
              </a:gs>
              <a:gs pos="48000">
                <a:schemeClr val="accent1"/>
              </a:gs>
              <a:gs pos="50000">
                <a:schemeClr val="accent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Isosceles Triangle 21"/>
          <p:cNvSpPr/>
          <p:nvPr/>
        </p:nvSpPr>
        <p:spPr>
          <a:xfrm>
            <a:off x="1767662" y="3002297"/>
            <a:ext cx="1263695" cy="1511958"/>
          </a:xfrm>
          <a:prstGeom prst="triangle">
            <a:avLst/>
          </a:prstGeom>
          <a:gradFill>
            <a:gsLst>
              <a:gs pos="0">
                <a:schemeClr val="accent2"/>
              </a:gs>
              <a:gs pos="48000">
                <a:schemeClr val="accent2"/>
              </a:gs>
              <a:gs pos="50000">
                <a:schemeClr val="accent2">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Isosceles Triangle 27"/>
          <p:cNvSpPr/>
          <p:nvPr/>
        </p:nvSpPr>
        <p:spPr>
          <a:xfrm flipH="1">
            <a:off x="3505502" y="2177592"/>
            <a:ext cx="1263695" cy="2336661"/>
          </a:xfrm>
          <a:prstGeom prst="triangle">
            <a:avLst/>
          </a:prstGeom>
          <a:gradFill>
            <a:gsLst>
              <a:gs pos="100000">
                <a:schemeClr val="accent4"/>
              </a:gs>
              <a:gs pos="51000">
                <a:schemeClr val="accent4"/>
              </a:gs>
              <a:gs pos="50000">
                <a:schemeClr val="accent4">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Isosceles Triangle 22"/>
          <p:cNvSpPr/>
          <p:nvPr/>
        </p:nvSpPr>
        <p:spPr>
          <a:xfrm>
            <a:off x="2636582" y="3460467"/>
            <a:ext cx="1263695" cy="1053788"/>
          </a:xfrm>
          <a:prstGeom prst="triangle">
            <a:avLst/>
          </a:prstGeom>
          <a:gradFill>
            <a:gsLst>
              <a:gs pos="0">
                <a:schemeClr val="accent3"/>
              </a:gs>
              <a:gs pos="48000">
                <a:schemeClr val="accent3"/>
              </a:gs>
              <a:gs pos="50000">
                <a:schemeClr val="accent3">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1" name="Isosceles Triangle 30"/>
          <p:cNvSpPr/>
          <p:nvPr/>
        </p:nvSpPr>
        <p:spPr>
          <a:xfrm flipH="1">
            <a:off x="4374422" y="2678306"/>
            <a:ext cx="1263695" cy="1835948"/>
          </a:xfrm>
          <a:prstGeom prst="triangle">
            <a:avLst/>
          </a:prstGeom>
          <a:gradFill>
            <a:gsLst>
              <a:gs pos="100000">
                <a:schemeClr val="accent5"/>
              </a:gs>
              <a:gs pos="51000">
                <a:schemeClr val="accent5"/>
              </a:gs>
              <a:gs pos="50000">
                <a:schemeClr val="accent5">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Isosceles Triangle 33"/>
          <p:cNvSpPr/>
          <p:nvPr/>
        </p:nvSpPr>
        <p:spPr>
          <a:xfrm flipH="1">
            <a:off x="5243342" y="3234655"/>
            <a:ext cx="1263695" cy="1279600"/>
          </a:xfrm>
          <a:prstGeom prst="triangle">
            <a:avLst/>
          </a:prstGeom>
          <a:gradFill>
            <a:gsLst>
              <a:gs pos="100000">
                <a:schemeClr val="accent6"/>
              </a:gs>
              <a:gs pos="51000">
                <a:schemeClr val="accent6"/>
              </a:gs>
              <a:gs pos="50000">
                <a:schemeClr val="accent6">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01" name="Group 279"/>
          <p:cNvGrpSpPr/>
          <p:nvPr/>
        </p:nvGrpSpPr>
        <p:grpSpPr>
          <a:xfrm>
            <a:off x="1129761" y="1546597"/>
            <a:ext cx="768087" cy="756963"/>
            <a:chOff x="846989" y="1401020"/>
            <a:chExt cx="877416" cy="877416"/>
          </a:xfrm>
          <a:effectLst/>
        </p:grpSpPr>
        <p:sp>
          <p:nvSpPr>
            <p:cNvPr id="102" name="Teardrop 101"/>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05" name="Oval 10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smtClean="0">
                  <a:solidFill>
                    <a:schemeClr val="tx1">
                      <a:lumMod val="75000"/>
                      <a:lumOff val="25000"/>
                    </a:schemeClr>
                  </a:solidFill>
                </a:rPr>
                <a:t>63</a:t>
              </a:r>
              <a:r>
                <a:rPr lang="en-US" sz="1400" b="1" dirty="0" smtClean="0">
                  <a:solidFill>
                    <a:schemeClr val="tx1">
                      <a:lumMod val="75000"/>
                      <a:lumOff val="25000"/>
                    </a:schemeClr>
                  </a:solidFill>
                </a:rPr>
                <a:t>%</a:t>
              </a:r>
              <a:endParaRPr lang="en-US" sz="1400" b="1" dirty="0">
                <a:solidFill>
                  <a:schemeClr val="tx1">
                    <a:lumMod val="75000"/>
                    <a:lumOff val="25000"/>
                  </a:schemeClr>
                </a:solidFill>
              </a:endParaRPr>
            </a:p>
          </p:txBody>
        </p:sp>
      </p:grpSp>
      <p:grpSp>
        <p:nvGrpSpPr>
          <p:cNvPr id="108" name="Group 279"/>
          <p:cNvGrpSpPr/>
          <p:nvPr/>
        </p:nvGrpSpPr>
        <p:grpSpPr>
          <a:xfrm>
            <a:off x="2022075" y="2044207"/>
            <a:ext cx="768087" cy="756963"/>
            <a:chOff x="846989" y="1401020"/>
            <a:chExt cx="877416" cy="877416"/>
          </a:xfrm>
          <a:effectLst/>
        </p:grpSpPr>
        <p:sp>
          <p:nvSpPr>
            <p:cNvPr id="109" name="Teardrop 108"/>
            <p:cNvSpPr/>
            <p:nvPr/>
          </p:nvSpPr>
          <p:spPr>
            <a:xfrm rot="8100000">
              <a:off x="846989" y="1401020"/>
              <a:ext cx="877416" cy="877416"/>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12" name="Oval 11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smtClean="0">
                  <a:solidFill>
                    <a:schemeClr val="tx1">
                      <a:lumMod val="75000"/>
                      <a:lumOff val="25000"/>
                    </a:schemeClr>
                  </a:solidFill>
                </a:rPr>
                <a:t>36</a:t>
              </a:r>
              <a:r>
                <a:rPr lang="en-US" sz="1400" b="1" dirty="0" smtClean="0">
                  <a:solidFill>
                    <a:schemeClr val="tx1">
                      <a:lumMod val="75000"/>
                      <a:lumOff val="25000"/>
                    </a:schemeClr>
                  </a:solidFill>
                </a:rPr>
                <a:t>%</a:t>
              </a:r>
              <a:endParaRPr lang="en-US" sz="1400" b="1" dirty="0">
                <a:solidFill>
                  <a:schemeClr val="tx1">
                    <a:lumMod val="75000"/>
                    <a:lumOff val="25000"/>
                  </a:schemeClr>
                </a:solidFill>
              </a:endParaRPr>
            </a:p>
          </p:txBody>
        </p:sp>
      </p:grpSp>
      <p:grpSp>
        <p:nvGrpSpPr>
          <p:cNvPr id="115" name="Group 279"/>
          <p:cNvGrpSpPr/>
          <p:nvPr/>
        </p:nvGrpSpPr>
        <p:grpSpPr>
          <a:xfrm>
            <a:off x="2884003" y="2540805"/>
            <a:ext cx="768087" cy="756963"/>
            <a:chOff x="846989" y="1401020"/>
            <a:chExt cx="877416" cy="877416"/>
          </a:xfrm>
          <a:effectLst/>
        </p:grpSpPr>
        <p:sp>
          <p:nvSpPr>
            <p:cNvPr id="118" name="Teardrop 117"/>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21" name="Oval 12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solidFill>
                    <a:schemeClr val="tx1">
                      <a:lumMod val="75000"/>
                      <a:lumOff val="25000"/>
                    </a:schemeClr>
                  </a:solidFill>
                </a:rPr>
                <a:t>1</a:t>
              </a:r>
              <a:r>
                <a:rPr lang="en-US" sz="1400" b="1" dirty="0" smtClean="0">
                  <a:solidFill>
                    <a:schemeClr val="tx1">
                      <a:lumMod val="75000"/>
                      <a:lumOff val="25000"/>
                    </a:schemeClr>
                  </a:solidFill>
                </a:rPr>
                <a:t>%</a:t>
              </a:r>
              <a:endParaRPr lang="en-US" sz="1400" b="1" dirty="0">
                <a:solidFill>
                  <a:schemeClr val="tx1">
                    <a:lumMod val="75000"/>
                    <a:lumOff val="25000"/>
                  </a:schemeClr>
                </a:solidFill>
              </a:endParaRPr>
            </a:p>
          </p:txBody>
        </p:sp>
      </p:grpSp>
      <p:grpSp>
        <p:nvGrpSpPr>
          <p:cNvPr id="122" name="Group 279"/>
          <p:cNvGrpSpPr/>
          <p:nvPr/>
        </p:nvGrpSpPr>
        <p:grpSpPr>
          <a:xfrm>
            <a:off x="3751123" y="1286101"/>
            <a:ext cx="768087" cy="756963"/>
            <a:chOff x="846989" y="1401020"/>
            <a:chExt cx="877416" cy="877416"/>
          </a:xfrm>
          <a:effectLst/>
        </p:grpSpPr>
        <p:sp>
          <p:nvSpPr>
            <p:cNvPr id="125" name="Teardrop 124"/>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28" name="Oval 12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smtClean="0">
                  <a:solidFill>
                    <a:schemeClr val="tx1">
                      <a:lumMod val="75000"/>
                      <a:lumOff val="25000"/>
                    </a:schemeClr>
                  </a:solidFill>
                </a:rPr>
                <a:t>57</a:t>
              </a:r>
              <a:r>
                <a:rPr lang="en-US" sz="1400" b="1" dirty="0" smtClean="0">
                  <a:solidFill>
                    <a:schemeClr val="tx1">
                      <a:lumMod val="75000"/>
                      <a:lumOff val="25000"/>
                    </a:schemeClr>
                  </a:solidFill>
                </a:rPr>
                <a:t>%</a:t>
              </a:r>
              <a:endParaRPr lang="en-US" sz="1400" b="1" dirty="0">
                <a:solidFill>
                  <a:schemeClr val="tx1">
                    <a:lumMod val="75000"/>
                    <a:lumOff val="25000"/>
                  </a:schemeClr>
                </a:solidFill>
              </a:endParaRPr>
            </a:p>
          </p:txBody>
        </p:sp>
      </p:grpSp>
      <p:grpSp>
        <p:nvGrpSpPr>
          <p:cNvPr id="131" name="Group 279"/>
          <p:cNvGrpSpPr/>
          <p:nvPr/>
        </p:nvGrpSpPr>
        <p:grpSpPr>
          <a:xfrm>
            <a:off x="4645640" y="1795963"/>
            <a:ext cx="768087" cy="756963"/>
            <a:chOff x="846989" y="1401020"/>
            <a:chExt cx="877416" cy="877416"/>
          </a:xfrm>
          <a:effectLst/>
        </p:grpSpPr>
        <p:sp>
          <p:nvSpPr>
            <p:cNvPr id="134" name="Teardrop 133"/>
            <p:cNvSpPr/>
            <p:nvPr/>
          </p:nvSpPr>
          <p:spPr>
            <a:xfrm rot="8100000">
              <a:off x="846989" y="1401020"/>
              <a:ext cx="877416" cy="877416"/>
            </a:xfrm>
            <a:prstGeom prst="teardrop">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37" name="Oval 13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smtClean="0">
                  <a:solidFill>
                    <a:schemeClr val="tx1">
                      <a:lumMod val="75000"/>
                      <a:lumOff val="25000"/>
                    </a:schemeClr>
                  </a:solidFill>
                </a:rPr>
                <a:t>42</a:t>
              </a:r>
              <a:r>
                <a:rPr lang="en-US" sz="1400" b="1" dirty="0" smtClean="0">
                  <a:solidFill>
                    <a:schemeClr val="tx1">
                      <a:lumMod val="75000"/>
                      <a:lumOff val="25000"/>
                    </a:schemeClr>
                  </a:solidFill>
                </a:rPr>
                <a:t>%</a:t>
              </a:r>
              <a:endParaRPr lang="en-US" sz="1400" b="1" dirty="0">
                <a:solidFill>
                  <a:schemeClr val="tx1">
                    <a:lumMod val="75000"/>
                    <a:lumOff val="25000"/>
                  </a:schemeClr>
                </a:solidFill>
              </a:endParaRPr>
            </a:p>
          </p:txBody>
        </p:sp>
      </p:grpSp>
      <p:grpSp>
        <p:nvGrpSpPr>
          <p:cNvPr id="138" name="Group 279"/>
          <p:cNvGrpSpPr/>
          <p:nvPr/>
        </p:nvGrpSpPr>
        <p:grpSpPr>
          <a:xfrm>
            <a:off x="5506837" y="2330266"/>
            <a:ext cx="768087" cy="756963"/>
            <a:chOff x="846989" y="1401020"/>
            <a:chExt cx="877416" cy="877416"/>
          </a:xfrm>
          <a:effectLst/>
        </p:grpSpPr>
        <p:sp>
          <p:nvSpPr>
            <p:cNvPr id="139" name="Teardrop 138"/>
            <p:cNvSpPr/>
            <p:nvPr/>
          </p:nvSpPr>
          <p:spPr>
            <a:xfrm rot="8100000">
              <a:off x="846989" y="1401020"/>
              <a:ext cx="877416" cy="877416"/>
            </a:xfrm>
            <a:prstGeom prst="teardrop">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40" name="Oval 13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300" b="1" dirty="0">
                  <a:solidFill>
                    <a:schemeClr val="tx1">
                      <a:lumMod val="75000"/>
                      <a:lumOff val="25000"/>
                    </a:schemeClr>
                  </a:solidFill>
                </a:rPr>
                <a:t>1</a:t>
              </a:r>
              <a:r>
                <a:rPr lang="en-US" sz="1300" b="1" dirty="0" smtClean="0">
                  <a:solidFill>
                    <a:schemeClr val="tx1">
                      <a:lumMod val="75000"/>
                      <a:lumOff val="25000"/>
                    </a:schemeClr>
                  </a:solidFill>
                </a:rPr>
                <a:t>%</a:t>
              </a:r>
              <a:endParaRPr lang="en-US" sz="1300" b="1" dirty="0">
                <a:solidFill>
                  <a:schemeClr val="tx1">
                    <a:lumMod val="75000"/>
                    <a:lumOff val="25000"/>
                  </a:schemeClr>
                </a:solidFill>
              </a:endParaRPr>
            </a:p>
          </p:txBody>
        </p:sp>
      </p:grpSp>
      <p:sp>
        <p:nvSpPr>
          <p:cNvPr id="79" name="TextBox 78"/>
          <p:cNvSpPr txBox="1"/>
          <p:nvPr/>
        </p:nvSpPr>
        <p:spPr>
          <a:xfrm>
            <a:off x="6933371" y="1090114"/>
            <a:ext cx="4709797" cy="584775"/>
          </a:xfrm>
          <a:prstGeom prst="rect">
            <a:avLst/>
          </a:prstGeom>
          <a:noFill/>
        </p:spPr>
        <p:txBody>
          <a:bodyPr wrap="square" rtlCol="0">
            <a:spAutoFit/>
          </a:bodyPr>
          <a:lstStyle/>
          <a:p>
            <a:r>
              <a:rPr lang="ru-RU" sz="1600" b="1" dirty="0" smtClean="0">
                <a:solidFill>
                  <a:schemeClr val="accent1"/>
                </a:solidFill>
              </a:rPr>
              <a:t>181 независимая добывающая компания, </a:t>
            </a:r>
            <a:r>
              <a:rPr lang="ru-RU" sz="1600" b="1" dirty="0">
                <a:solidFill>
                  <a:schemeClr val="accent1"/>
                </a:solidFill>
              </a:rPr>
              <a:t>не </a:t>
            </a:r>
            <a:r>
              <a:rPr lang="ru-RU" sz="1600" b="1" dirty="0" smtClean="0">
                <a:solidFill>
                  <a:schemeClr val="accent1"/>
                </a:solidFill>
              </a:rPr>
              <a:t>входящая </a:t>
            </a:r>
            <a:r>
              <a:rPr lang="ru-RU" sz="1600" b="1" dirty="0">
                <a:solidFill>
                  <a:schemeClr val="accent1"/>
                </a:solidFill>
              </a:rPr>
              <a:t>в структуру ВИНК</a:t>
            </a:r>
            <a:endParaRPr lang="en-US" sz="1600" b="1" dirty="0">
              <a:solidFill>
                <a:schemeClr val="accent1"/>
              </a:solidFill>
            </a:endParaRPr>
          </a:p>
        </p:txBody>
      </p:sp>
      <p:sp>
        <p:nvSpPr>
          <p:cNvPr id="80" name="TextBox 79"/>
          <p:cNvSpPr txBox="1"/>
          <p:nvPr/>
        </p:nvSpPr>
        <p:spPr>
          <a:xfrm>
            <a:off x="6929833" y="1763421"/>
            <a:ext cx="4709797" cy="1077218"/>
          </a:xfrm>
          <a:prstGeom prst="rect">
            <a:avLst/>
          </a:prstGeom>
          <a:noFill/>
        </p:spPr>
        <p:txBody>
          <a:bodyPr wrap="square" rtlCol="0">
            <a:spAutoFit/>
          </a:bodyPr>
          <a:lstStyle/>
          <a:p>
            <a:r>
              <a:rPr lang="ru-RU" sz="1600" b="1" dirty="0" smtClean="0">
                <a:solidFill>
                  <a:schemeClr val="accent2"/>
                </a:solidFill>
              </a:rPr>
              <a:t>104 компании, </a:t>
            </a:r>
            <a:r>
              <a:rPr lang="ru-RU" sz="1600" b="1" dirty="0">
                <a:solidFill>
                  <a:schemeClr val="accent2"/>
                </a:solidFill>
              </a:rPr>
              <a:t>входящих в структуру </a:t>
            </a:r>
            <a:endParaRPr lang="ru-RU" sz="1600" b="1" dirty="0" smtClean="0">
              <a:solidFill>
                <a:schemeClr val="accent2"/>
              </a:solidFill>
            </a:endParaRPr>
          </a:p>
          <a:p>
            <a:r>
              <a:rPr lang="ru-RU" sz="1600" b="1" dirty="0" smtClean="0">
                <a:solidFill>
                  <a:schemeClr val="accent2"/>
                </a:solidFill>
              </a:rPr>
              <a:t>11 ВИНК, </a:t>
            </a:r>
            <a:r>
              <a:rPr lang="ru-RU" sz="1600" b="1" dirty="0">
                <a:solidFill>
                  <a:schemeClr val="accent2"/>
                </a:solidFill>
              </a:rPr>
              <a:t>на долю которых по итогам года приходится суммарно </a:t>
            </a:r>
            <a:r>
              <a:rPr lang="ru-RU" sz="1600" b="1" dirty="0" smtClean="0">
                <a:solidFill>
                  <a:schemeClr val="accent2"/>
                </a:solidFill>
              </a:rPr>
              <a:t>85,7% </a:t>
            </a:r>
            <a:r>
              <a:rPr lang="ru-RU" sz="1600" b="1" dirty="0">
                <a:solidFill>
                  <a:schemeClr val="accent2"/>
                </a:solidFill>
              </a:rPr>
              <a:t>всей национальной нефтедобычи</a:t>
            </a:r>
            <a:endParaRPr lang="en-US" sz="1600" b="1" dirty="0">
              <a:solidFill>
                <a:schemeClr val="accent2"/>
              </a:solidFill>
            </a:endParaRPr>
          </a:p>
        </p:txBody>
      </p:sp>
      <p:sp>
        <p:nvSpPr>
          <p:cNvPr id="81" name="TextBox 80"/>
          <p:cNvSpPr txBox="1"/>
          <p:nvPr/>
        </p:nvSpPr>
        <p:spPr>
          <a:xfrm>
            <a:off x="6929832" y="2961876"/>
            <a:ext cx="4709797" cy="584775"/>
          </a:xfrm>
          <a:prstGeom prst="rect">
            <a:avLst/>
          </a:prstGeom>
          <a:noFill/>
        </p:spPr>
        <p:txBody>
          <a:bodyPr wrap="square" rtlCol="0">
            <a:spAutoFit/>
          </a:bodyPr>
          <a:lstStyle/>
          <a:p>
            <a:r>
              <a:rPr lang="ru-RU" sz="1600" b="1" dirty="0" smtClean="0">
                <a:solidFill>
                  <a:schemeClr val="accent3"/>
                </a:solidFill>
              </a:rPr>
              <a:t>3 </a:t>
            </a:r>
            <a:r>
              <a:rPr lang="ru-RU" sz="1600" b="1" dirty="0">
                <a:solidFill>
                  <a:schemeClr val="accent3"/>
                </a:solidFill>
              </a:rPr>
              <a:t>компании, работающие на условиях соглашений о разделе продукции</a:t>
            </a:r>
            <a:endParaRPr lang="en-US" sz="1600" b="1" dirty="0">
              <a:solidFill>
                <a:schemeClr val="accent3"/>
              </a:solidFill>
            </a:endParaRPr>
          </a:p>
        </p:txBody>
      </p:sp>
      <p:sp>
        <p:nvSpPr>
          <p:cNvPr id="82" name="TextBox 81"/>
          <p:cNvSpPr txBox="1"/>
          <p:nvPr/>
        </p:nvSpPr>
        <p:spPr>
          <a:xfrm>
            <a:off x="6933371" y="3706238"/>
            <a:ext cx="4709798" cy="584775"/>
          </a:xfrm>
          <a:prstGeom prst="rect">
            <a:avLst/>
          </a:prstGeom>
          <a:noFill/>
        </p:spPr>
        <p:txBody>
          <a:bodyPr wrap="square" rtlCol="0">
            <a:spAutoFit/>
          </a:bodyPr>
          <a:lstStyle/>
          <a:p>
            <a:r>
              <a:rPr lang="ru-RU" sz="1600" b="1" dirty="0" smtClean="0">
                <a:solidFill>
                  <a:schemeClr val="accent4"/>
                </a:solidFill>
              </a:rPr>
              <a:t>144 независимые нефтегазодобывающие компании</a:t>
            </a:r>
            <a:endParaRPr lang="en-US" sz="1600" b="1" dirty="0">
              <a:solidFill>
                <a:schemeClr val="accent4"/>
              </a:solidFill>
            </a:endParaRPr>
          </a:p>
        </p:txBody>
      </p:sp>
      <p:sp>
        <p:nvSpPr>
          <p:cNvPr id="83" name="TextBox 82"/>
          <p:cNvSpPr txBox="1"/>
          <p:nvPr/>
        </p:nvSpPr>
        <p:spPr>
          <a:xfrm>
            <a:off x="6929833" y="4407735"/>
            <a:ext cx="4742910" cy="1077218"/>
          </a:xfrm>
          <a:prstGeom prst="rect">
            <a:avLst/>
          </a:prstGeom>
          <a:noFill/>
        </p:spPr>
        <p:txBody>
          <a:bodyPr wrap="square" rtlCol="0">
            <a:spAutoFit/>
          </a:bodyPr>
          <a:lstStyle/>
          <a:p>
            <a:pPr lvl="0"/>
            <a:r>
              <a:rPr lang="ru-RU" sz="1600" b="1" dirty="0">
                <a:solidFill>
                  <a:schemeClr val="accent5"/>
                </a:solidFill>
              </a:rPr>
              <a:t>85 </a:t>
            </a:r>
            <a:r>
              <a:rPr lang="ru-RU" sz="1600" b="1" dirty="0" smtClean="0">
                <a:solidFill>
                  <a:schemeClr val="accent5"/>
                </a:solidFill>
              </a:rPr>
              <a:t>компаний, </a:t>
            </a:r>
            <a:r>
              <a:rPr lang="ru-RU" sz="1600" b="1" dirty="0">
                <a:solidFill>
                  <a:schemeClr val="accent5"/>
                </a:solidFill>
              </a:rPr>
              <a:t>входящих в состав </a:t>
            </a:r>
            <a:r>
              <a:rPr lang="ru-RU" sz="1600" b="1" dirty="0" smtClean="0">
                <a:solidFill>
                  <a:schemeClr val="accent5"/>
                </a:solidFill>
              </a:rPr>
              <a:t>ВИНК</a:t>
            </a:r>
            <a:endParaRPr lang="ru-RU" sz="1600" b="1" dirty="0">
              <a:solidFill>
                <a:schemeClr val="accent5"/>
              </a:solidFill>
            </a:endParaRPr>
          </a:p>
          <a:p>
            <a:pPr lvl="0"/>
            <a:r>
              <a:rPr lang="ru-RU" sz="1600" b="1" dirty="0">
                <a:solidFill>
                  <a:schemeClr val="accent5"/>
                </a:solidFill>
              </a:rPr>
              <a:t>15 дочерних компаний ПАО «Газпром</a:t>
            </a:r>
            <a:r>
              <a:rPr lang="ru-RU" sz="1600" b="1" dirty="0" smtClean="0">
                <a:solidFill>
                  <a:schemeClr val="accent5"/>
                </a:solidFill>
              </a:rPr>
              <a:t>»</a:t>
            </a:r>
            <a:endParaRPr lang="ru-RU" sz="1600" b="1" dirty="0">
              <a:solidFill>
                <a:schemeClr val="accent5"/>
              </a:solidFill>
            </a:endParaRPr>
          </a:p>
          <a:p>
            <a:r>
              <a:rPr lang="ru-RU" sz="1600" b="1" dirty="0">
                <a:solidFill>
                  <a:schemeClr val="accent5"/>
                </a:solidFill>
              </a:rPr>
              <a:t>7 структурных подразделений </a:t>
            </a:r>
            <a:endParaRPr lang="ru-RU" sz="1600" b="1" dirty="0" smtClean="0">
              <a:solidFill>
                <a:schemeClr val="accent5"/>
              </a:solidFill>
            </a:endParaRPr>
          </a:p>
          <a:p>
            <a:r>
              <a:rPr lang="ru-RU" sz="1600" b="1" dirty="0" smtClean="0">
                <a:solidFill>
                  <a:schemeClr val="accent5"/>
                </a:solidFill>
              </a:rPr>
              <a:t>ПАО «НОВАТЭК</a:t>
            </a:r>
            <a:r>
              <a:rPr lang="ru-RU" sz="1600" b="1" dirty="0">
                <a:solidFill>
                  <a:schemeClr val="accent5"/>
                </a:solidFill>
              </a:rPr>
              <a:t>»</a:t>
            </a:r>
            <a:endParaRPr lang="en-US" sz="1600" b="1" dirty="0">
              <a:solidFill>
                <a:schemeClr val="accent5"/>
              </a:solidFill>
            </a:endParaRPr>
          </a:p>
        </p:txBody>
      </p:sp>
      <p:sp>
        <p:nvSpPr>
          <p:cNvPr id="119" name="TextBox 118"/>
          <p:cNvSpPr txBox="1"/>
          <p:nvPr/>
        </p:nvSpPr>
        <p:spPr>
          <a:xfrm>
            <a:off x="6929833" y="5569473"/>
            <a:ext cx="4742910" cy="584775"/>
          </a:xfrm>
          <a:prstGeom prst="rect">
            <a:avLst/>
          </a:prstGeom>
          <a:noFill/>
        </p:spPr>
        <p:txBody>
          <a:bodyPr wrap="square" rtlCol="0">
            <a:spAutoFit/>
          </a:bodyPr>
          <a:lstStyle/>
          <a:p>
            <a:r>
              <a:rPr lang="ru-RU" sz="1600" b="1" dirty="0">
                <a:solidFill>
                  <a:schemeClr val="accent6"/>
                </a:solidFill>
              </a:rPr>
              <a:t>3 компании, работающие на условиях соглашений о разделе </a:t>
            </a:r>
            <a:r>
              <a:rPr lang="ru-RU" sz="1600" b="1" dirty="0" smtClean="0">
                <a:solidFill>
                  <a:schemeClr val="accent6"/>
                </a:solidFill>
              </a:rPr>
              <a:t>продукции</a:t>
            </a:r>
            <a:endParaRPr lang="en-US" sz="1600" b="1" dirty="0">
              <a:solidFill>
                <a:schemeClr val="accent6"/>
              </a:solidFill>
            </a:endParaRPr>
          </a:p>
        </p:txBody>
      </p:sp>
      <p:grpSp>
        <p:nvGrpSpPr>
          <p:cNvPr id="10" name="Группа 9"/>
          <p:cNvGrpSpPr/>
          <p:nvPr/>
        </p:nvGrpSpPr>
        <p:grpSpPr>
          <a:xfrm>
            <a:off x="989369" y="4807639"/>
            <a:ext cx="2802998" cy="953071"/>
            <a:chOff x="989369" y="4807639"/>
            <a:chExt cx="2802998" cy="953071"/>
          </a:xfrm>
        </p:grpSpPr>
        <p:grpSp>
          <p:nvGrpSpPr>
            <p:cNvPr id="16" name="Group 136"/>
            <p:cNvGrpSpPr/>
            <p:nvPr/>
          </p:nvGrpSpPr>
          <p:grpSpPr>
            <a:xfrm>
              <a:off x="1408254" y="4807643"/>
              <a:ext cx="266911" cy="715400"/>
              <a:chOff x="1088218" y="3281022"/>
              <a:chExt cx="200183" cy="536550"/>
            </a:xfrm>
          </p:grpSpPr>
          <p:sp>
            <p:nvSpPr>
              <p:cNvPr id="59" name="Oval 58"/>
              <p:cNvSpPr>
                <a:spLocks noChangeAspect="1"/>
              </p:cNvSpPr>
              <p:nvPr/>
            </p:nvSpPr>
            <p:spPr>
              <a:xfrm>
                <a:off x="1088218" y="3281022"/>
                <a:ext cx="200183" cy="19445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03" name="Straight Connector 102"/>
              <p:cNvCxnSpPr/>
              <p:nvPr/>
            </p:nvCxnSpPr>
            <p:spPr>
              <a:xfrm>
                <a:off x="1188427" y="3475474"/>
                <a:ext cx="0" cy="34209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3" name="Group 138"/>
            <p:cNvGrpSpPr/>
            <p:nvPr/>
          </p:nvGrpSpPr>
          <p:grpSpPr>
            <a:xfrm>
              <a:off x="989369" y="4807649"/>
              <a:ext cx="2802998" cy="953061"/>
              <a:chOff x="784324" y="3281023"/>
              <a:chExt cx="2102246" cy="714795"/>
            </a:xfrm>
          </p:grpSpPr>
          <p:sp>
            <p:nvSpPr>
              <p:cNvPr id="98" name="Oval 97"/>
              <p:cNvSpPr>
                <a:spLocks noChangeAspect="1"/>
              </p:cNvSpPr>
              <p:nvPr/>
            </p:nvSpPr>
            <p:spPr>
              <a:xfrm>
                <a:off x="2401658" y="3281023"/>
                <a:ext cx="200183" cy="19445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5" name="Group 121"/>
              <p:cNvGrpSpPr/>
              <p:nvPr/>
            </p:nvGrpSpPr>
            <p:grpSpPr>
              <a:xfrm>
                <a:off x="784324" y="3475474"/>
                <a:ext cx="2102246" cy="520344"/>
                <a:chOff x="-472751" y="3705902"/>
                <a:chExt cx="2102246" cy="520344"/>
              </a:xfrm>
            </p:grpSpPr>
            <p:sp>
              <p:nvSpPr>
                <p:cNvPr id="123" name="TextBox 122"/>
                <p:cNvSpPr txBox="1"/>
                <p:nvPr/>
              </p:nvSpPr>
              <p:spPr>
                <a:xfrm>
                  <a:off x="-472751" y="4056921"/>
                  <a:ext cx="2102246" cy="169325"/>
                </a:xfrm>
                <a:prstGeom prst="rect">
                  <a:avLst/>
                </a:prstGeom>
                <a:noFill/>
              </p:spPr>
              <p:txBody>
                <a:bodyPr wrap="square" lIns="0" tIns="0" rIns="0" bIns="0" rtlCol="0" anchor="t">
                  <a:spAutoFit/>
                </a:bodyPr>
                <a:lstStyle/>
                <a:p>
                  <a:pPr algn="ctr"/>
                  <a:r>
                    <a:rPr lang="ru-RU" sz="1467" b="1" dirty="0" smtClean="0">
                      <a:solidFill>
                        <a:schemeClr val="tx1">
                          <a:lumMod val="75000"/>
                          <a:lumOff val="25000"/>
                        </a:schemeClr>
                      </a:solidFill>
                    </a:rPr>
                    <a:t>Нефтяная отрасль</a:t>
                  </a:r>
                  <a:endParaRPr lang="en-US" sz="1467" b="1" dirty="0">
                    <a:solidFill>
                      <a:schemeClr val="tx1">
                        <a:lumMod val="75000"/>
                        <a:lumOff val="25000"/>
                      </a:schemeClr>
                    </a:solidFill>
                  </a:endParaRPr>
                </a:p>
              </p:txBody>
            </p:sp>
            <p:cxnSp>
              <p:nvCxnSpPr>
                <p:cNvPr id="124" name="Straight Connector 123"/>
                <p:cNvCxnSpPr/>
                <p:nvPr/>
              </p:nvCxnSpPr>
              <p:spPr>
                <a:xfrm>
                  <a:off x="1246034" y="3705902"/>
                  <a:ext cx="0" cy="34209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Группа 7"/>
            <p:cNvGrpSpPr/>
            <p:nvPr/>
          </p:nvGrpSpPr>
          <p:grpSpPr>
            <a:xfrm>
              <a:off x="2252329" y="4807639"/>
              <a:ext cx="266911" cy="715406"/>
              <a:chOff x="2252329" y="4807639"/>
              <a:chExt cx="266911" cy="715406"/>
            </a:xfrm>
          </p:grpSpPr>
          <p:sp>
            <p:nvSpPr>
              <p:cNvPr id="85" name="Oval 84"/>
              <p:cNvSpPr>
                <a:spLocks noChangeAspect="1"/>
              </p:cNvSpPr>
              <p:nvPr/>
            </p:nvSpPr>
            <p:spPr>
              <a:xfrm>
                <a:off x="2252329" y="4807639"/>
                <a:ext cx="266911" cy="259269"/>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20" name="Straight Connector 102"/>
              <p:cNvCxnSpPr/>
              <p:nvPr/>
            </p:nvCxnSpPr>
            <p:spPr>
              <a:xfrm>
                <a:off x="2387437" y="5066914"/>
                <a:ext cx="0" cy="45613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 name="Группа 10"/>
          <p:cNvGrpSpPr/>
          <p:nvPr/>
        </p:nvGrpSpPr>
        <p:grpSpPr>
          <a:xfrm>
            <a:off x="3667270" y="4807637"/>
            <a:ext cx="2762798" cy="1387432"/>
            <a:chOff x="3667270" y="4807637"/>
            <a:chExt cx="2762798" cy="1387432"/>
          </a:xfrm>
        </p:grpSpPr>
        <p:grpSp>
          <p:nvGrpSpPr>
            <p:cNvPr id="20" name="Group 139"/>
            <p:cNvGrpSpPr/>
            <p:nvPr/>
          </p:nvGrpSpPr>
          <p:grpSpPr>
            <a:xfrm>
              <a:off x="3667270" y="4807644"/>
              <a:ext cx="2762798" cy="1387425"/>
              <a:chOff x="2795868" y="3281022"/>
              <a:chExt cx="2072099" cy="1040569"/>
            </a:xfrm>
          </p:grpSpPr>
          <p:sp>
            <p:nvSpPr>
              <p:cNvPr id="86" name="Oval 85"/>
              <p:cNvSpPr>
                <a:spLocks noChangeAspect="1"/>
              </p:cNvSpPr>
              <p:nvPr/>
            </p:nvSpPr>
            <p:spPr>
              <a:xfrm>
                <a:off x="3058378" y="3281022"/>
                <a:ext cx="200183" cy="19445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4" name="Group 108"/>
              <p:cNvGrpSpPr/>
              <p:nvPr/>
            </p:nvGrpSpPr>
            <p:grpSpPr>
              <a:xfrm>
                <a:off x="2795868" y="3475474"/>
                <a:ext cx="2072099" cy="846117"/>
                <a:chOff x="1529982" y="3705902"/>
                <a:chExt cx="2072099" cy="846117"/>
              </a:xfrm>
            </p:grpSpPr>
            <p:cxnSp>
              <p:nvCxnSpPr>
                <p:cNvPr id="110" name="Straight Connector 109"/>
                <p:cNvCxnSpPr/>
                <p:nvPr/>
              </p:nvCxnSpPr>
              <p:spPr>
                <a:xfrm>
                  <a:off x="1899218" y="3705902"/>
                  <a:ext cx="0" cy="65166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1529982" y="4382042"/>
                  <a:ext cx="2072099" cy="169977"/>
                </a:xfrm>
                <a:prstGeom prst="rect">
                  <a:avLst/>
                </a:prstGeom>
                <a:noFill/>
              </p:spPr>
              <p:txBody>
                <a:bodyPr wrap="square" lIns="0" tIns="0" rIns="0" bIns="0" rtlCol="0" anchor="t">
                  <a:spAutoFit/>
                </a:bodyPr>
                <a:lstStyle/>
                <a:p>
                  <a:pPr algn="ctr"/>
                  <a:r>
                    <a:rPr lang="ru-RU" sz="1467" b="1" dirty="0" smtClean="0">
                      <a:solidFill>
                        <a:schemeClr val="tx1">
                          <a:lumMod val="75000"/>
                          <a:lumOff val="25000"/>
                        </a:schemeClr>
                      </a:solidFill>
                    </a:rPr>
                    <a:t>Газовая отрасль</a:t>
                  </a:r>
                  <a:endParaRPr lang="en-US" sz="1467" b="1" dirty="0">
                    <a:solidFill>
                      <a:schemeClr val="tx1">
                        <a:lumMod val="75000"/>
                        <a:lumOff val="25000"/>
                      </a:schemeClr>
                    </a:solidFill>
                  </a:endParaRPr>
                </a:p>
              </p:txBody>
            </p:sp>
          </p:grpSp>
        </p:grpSp>
        <p:grpSp>
          <p:nvGrpSpPr>
            <p:cNvPr id="25" name="Group 141"/>
            <p:cNvGrpSpPr/>
            <p:nvPr/>
          </p:nvGrpSpPr>
          <p:grpSpPr>
            <a:xfrm>
              <a:off x="5754852" y="4807645"/>
              <a:ext cx="266911" cy="1128156"/>
              <a:chOff x="4371818" y="3281022"/>
              <a:chExt cx="200183" cy="846117"/>
            </a:xfrm>
          </p:grpSpPr>
          <p:sp>
            <p:nvSpPr>
              <p:cNvPr id="88" name="Oval 87"/>
              <p:cNvSpPr>
                <a:spLocks noChangeAspect="1"/>
              </p:cNvSpPr>
              <p:nvPr/>
            </p:nvSpPr>
            <p:spPr>
              <a:xfrm>
                <a:off x="4371818" y="3281022"/>
                <a:ext cx="200183" cy="194452"/>
              </a:xfrm>
              <a:prstGeom prst="ellipse">
                <a:avLst/>
              </a:pr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13" name="Straight Connector 112"/>
              <p:cNvCxnSpPr/>
              <p:nvPr/>
            </p:nvCxnSpPr>
            <p:spPr>
              <a:xfrm>
                <a:off x="4479786" y="3475474"/>
                <a:ext cx="0" cy="65166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9" name="Группа 8"/>
            <p:cNvGrpSpPr/>
            <p:nvPr/>
          </p:nvGrpSpPr>
          <p:grpSpPr>
            <a:xfrm>
              <a:off x="4883380" y="4807637"/>
              <a:ext cx="266911" cy="1128164"/>
              <a:chOff x="4883380" y="4807637"/>
              <a:chExt cx="266911" cy="1128164"/>
            </a:xfrm>
          </p:grpSpPr>
          <p:sp>
            <p:nvSpPr>
              <p:cNvPr id="87" name="Oval 86"/>
              <p:cNvSpPr>
                <a:spLocks noChangeAspect="1"/>
              </p:cNvSpPr>
              <p:nvPr/>
            </p:nvSpPr>
            <p:spPr>
              <a:xfrm>
                <a:off x="4883380" y="4807637"/>
                <a:ext cx="266911" cy="259269"/>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29" name="Straight Connector 109"/>
              <p:cNvCxnSpPr/>
              <p:nvPr/>
            </p:nvCxnSpPr>
            <p:spPr>
              <a:xfrm>
                <a:off x="5006269" y="5066914"/>
                <a:ext cx="0" cy="8688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0259140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5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ppt_x"/>
                                          </p:val>
                                        </p:tav>
                                        <p:tav tm="100000">
                                          <p:val>
                                            <p:strVal val="#ppt_x"/>
                                          </p:val>
                                        </p:tav>
                                      </p:tavLst>
                                    </p:anim>
                                    <p:anim calcmode="lin" valueType="num">
                                      <p:cBhvr additive="base">
                                        <p:cTn id="17" dur="500" fill="hold"/>
                                        <p:tgtEl>
                                          <p:spTgt spid="22"/>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accel="50000" decel="50000"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accel="50000" decel="50000"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nodeType="after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1" accel="50000" decel="50000" fill="hold"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500" fill="hold"/>
                                        <p:tgtEl>
                                          <p:spTgt spid="101"/>
                                        </p:tgtEl>
                                        <p:attrNameLst>
                                          <p:attrName>ppt_x</p:attrName>
                                        </p:attrNameLst>
                                      </p:cBhvr>
                                      <p:tavLst>
                                        <p:tav tm="0">
                                          <p:val>
                                            <p:strVal val="#ppt_x"/>
                                          </p:val>
                                        </p:tav>
                                        <p:tav tm="100000">
                                          <p:val>
                                            <p:strVal val="#ppt_x"/>
                                          </p:val>
                                        </p:tav>
                                      </p:tavLst>
                                    </p:anim>
                                    <p:anim calcmode="lin" valueType="num">
                                      <p:cBhvr additive="base">
                                        <p:cTn id="52" dur="500" fill="hold"/>
                                        <p:tgtEl>
                                          <p:spTgt spid="101"/>
                                        </p:tgtEl>
                                        <p:attrNameLst>
                                          <p:attrName>ppt_y</p:attrName>
                                        </p:attrNameLst>
                                      </p:cBhvr>
                                      <p:tavLst>
                                        <p:tav tm="0">
                                          <p:val>
                                            <p:strVal val="0-#ppt_h/2"/>
                                          </p:val>
                                        </p:tav>
                                        <p:tav tm="100000">
                                          <p:val>
                                            <p:strVal val="#ppt_y"/>
                                          </p:val>
                                        </p:tav>
                                      </p:tavLst>
                                    </p:anim>
                                  </p:childTnLst>
                                </p:cTn>
                              </p:par>
                            </p:childTnLst>
                          </p:cTn>
                        </p:par>
                        <p:par>
                          <p:cTn id="53" fill="hold">
                            <p:stCondLst>
                              <p:cond delay="5000"/>
                            </p:stCondLst>
                            <p:childTnLst>
                              <p:par>
                                <p:cTn id="54" presetID="2" presetClass="entr" presetSubtype="1" accel="50000" decel="50000" fill="hold" nodeType="afterEffect">
                                  <p:stCondLst>
                                    <p:cond delay="0"/>
                                  </p:stCondLst>
                                  <p:childTnLst>
                                    <p:set>
                                      <p:cBhvr>
                                        <p:cTn id="55" dur="1" fill="hold">
                                          <p:stCondLst>
                                            <p:cond delay="0"/>
                                          </p:stCondLst>
                                        </p:cTn>
                                        <p:tgtEl>
                                          <p:spTgt spid="108"/>
                                        </p:tgtEl>
                                        <p:attrNameLst>
                                          <p:attrName>style.visibility</p:attrName>
                                        </p:attrNameLst>
                                      </p:cBhvr>
                                      <p:to>
                                        <p:strVal val="visible"/>
                                      </p:to>
                                    </p:set>
                                    <p:anim calcmode="lin" valueType="num">
                                      <p:cBhvr additive="base">
                                        <p:cTn id="56" dur="500" fill="hold"/>
                                        <p:tgtEl>
                                          <p:spTgt spid="108"/>
                                        </p:tgtEl>
                                        <p:attrNameLst>
                                          <p:attrName>ppt_x</p:attrName>
                                        </p:attrNameLst>
                                      </p:cBhvr>
                                      <p:tavLst>
                                        <p:tav tm="0">
                                          <p:val>
                                            <p:strVal val="#ppt_x"/>
                                          </p:val>
                                        </p:tav>
                                        <p:tav tm="100000">
                                          <p:val>
                                            <p:strVal val="#ppt_x"/>
                                          </p:val>
                                        </p:tav>
                                      </p:tavLst>
                                    </p:anim>
                                    <p:anim calcmode="lin" valueType="num">
                                      <p:cBhvr additive="base">
                                        <p:cTn id="57" dur="500" fill="hold"/>
                                        <p:tgtEl>
                                          <p:spTgt spid="108"/>
                                        </p:tgtEl>
                                        <p:attrNameLst>
                                          <p:attrName>ppt_y</p:attrName>
                                        </p:attrNameLst>
                                      </p:cBhvr>
                                      <p:tavLst>
                                        <p:tav tm="0">
                                          <p:val>
                                            <p:strVal val="0-#ppt_h/2"/>
                                          </p:val>
                                        </p:tav>
                                        <p:tav tm="100000">
                                          <p:val>
                                            <p:strVal val="#ppt_y"/>
                                          </p:val>
                                        </p:tav>
                                      </p:tavLst>
                                    </p:anim>
                                  </p:childTnLst>
                                </p:cTn>
                              </p:par>
                            </p:childTnLst>
                          </p:cTn>
                        </p:par>
                        <p:par>
                          <p:cTn id="58" fill="hold">
                            <p:stCondLst>
                              <p:cond delay="5500"/>
                            </p:stCondLst>
                            <p:childTnLst>
                              <p:par>
                                <p:cTn id="59" presetID="2" presetClass="entr" presetSubtype="1" accel="50000" decel="50000" fill="hold" nodeType="afterEffect">
                                  <p:stCondLst>
                                    <p:cond delay="0"/>
                                  </p:stCondLst>
                                  <p:childTnLst>
                                    <p:set>
                                      <p:cBhvr>
                                        <p:cTn id="60" dur="1" fill="hold">
                                          <p:stCondLst>
                                            <p:cond delay="0"/>
                                          </p:stCondLst>
                                        </p:cTn>
                                        <p:tgtEl>
                                          <p:spTgt spid="115"/>
                                        </p:tgtEl>
                                        <p:attrNameLst>
                                          <p:attrName>style.visibility</p:attrName>
                                        </p:attrNameLst>
                                      </p:cBhvr>
                                      <p:to>
                                        <p:strVal val="visible"/>
                                      </p:to>
                                    </p:set>
                                    <p:anim calcmode="lin" valueType="num">
                                      <p:cBhvr additive="base">
                                        <p:cTn id="61" dur="500" fill="hold"/>
                                        <p:tgtEl>
                                          <p:spTgt spid="115"/>
                                        </p:tgtEl>
                                        <p:attrNameLst>
                                          <p:attrName>ppt_x</p:attrName>
                                        </p:attrNameLst>
                                      </p:cBhvr>
                                      <p:tavLst>
                                        <p:tav tm="0">
                                          <p:val>
                                            <p:strVal val="#ppt_x"/>
                                          </p:val>
                                        </p:tav>
                                        <p:tav tm="100000">
                                          <p:val>
                                            <p:strVal val="#ppt_x"/>
                                          </p:val>
                                        </p:tav>
                                      </p:tavLst>
                                    </p:anim>
                                    <p:anim calcmode="lin" valueType="num">
                                      <p:cBhvr additive="base">
                                        <p:cTn id="62" dur="500" fill="hold"/>
                                        <p:tgtEl>
                                          <p:spTgt spid="115"/>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 presetClass="entr" presetSubtype="1" accel="50000" decel="50000" fill="hold" nodeType="afterEffect">
                                  <p:stCondLst>
                                    <p:cond delay="0"/>
                                  </p:stCondLst>
                                  <p:childTnLst>
                                    <p:set>
                                      <p:cBhvr>
                                        <p:cTn id="65" dur="1" fill="hold">
                                          <p:stCondLst>
                                            <p:cond delay="0"/>
                                          </p:stCondLst>
                                        </p:cTn>
                                        <p:tgtEl>
                                          <p:spTgt spid="122"/>
                                        </p:tgtEl>
                                        <p:attrNameLst>
                                          <p:attrName>style.visibility</p:attrName>
                                        </p:attrNameLst>
                                      </p:cBhvr>
                                      <p:to>
                                        <p:strVal val="visible"/>
                                      </p:to>
                                    </p:set>
                                    <p:anim calcmode="lin" valueType="num">
                                      <p:cBhvr additive="base">
                                        <p:cTn id="66" dur="500" fill="hold"/>
                                        <p:tgtEl>
                                          <p:spTgt spid="122"/>
                                        </p:tgtEl>
                                        <p:attrNameLst>
                                          <p:attrName>ppt_x</p:attrName>
                                        </p:attrNameLst>
                                      </p:cBhvr>
                                      <p:tavLst>
                                        <p:tav tm="0">
                                          <p:val>
                                            <p:strVal val="#ppt_x"/>
                                          </p:val>
                                        </p:tav>
                                        <p:tav tm="100000">
                                          <p:val>
                                            <p:strVal val="#ppt_x"/>
                                          </p:val>
                                        </p:tav>
                                      </p:tavLst>
                                    </p:anim>
                                    <p:anim calcmode="lin" valueType="num">
                                      <p:cBhvr additive="base">
                                        <p:cTn id="67" dur="500" fill="hold"/>
                                        <p:tgtEl>
                                          <p:spTgt spid="122"/>
                                        </p:tgtEl>
                                        <p:attrNameLst>
                                          <p:attrName>ppt_y</p:attrName>
                                        </p:attrNameLst>
                                      </p:cBhvr>
                                      <p:tavLst>
                                        <p:tav tm="0">
                                          <p:val>
                                            <p:strVal val="0-#ppt_h/2"/>
                                          </p:val>
                                        </p:tav>
                                        <p:tav tm="100000">
                                          <p:val>
                                            <p:strVal val="#ppt_y"/>
                                          </p:val>
                                        </p:tav>
                                      </p:tavLst>
                                    </p:anim>
                                  </p:childTnLst>
                                </p:cTn>
                              </p:par>
                            </p:childTnLst>
                          </p:cTn>
                        </p:par>
                        <p:par>
                          <p:cTn id="68" fill="hold">
                            <p:stCondLst>
                              <p:cond delay="6500"/>
                            </p:stCondLst>
                            <p:childTnLst>
                              <p:par>
                                <p:cTn id="69" presetID="2" presetClass="entr" presetSubtype="1" accel="50000" decel="50000" fill="hold" nodeType="afterEffect">
                                  <p:stCondLst>
                                    <p:cond delay="0"/>
                                  </p:stCondLst>
                                  <p:childTnLst>
                                    <p:set>
                                      <p:cBhvr>
                                        <p:cTn id="70" dur="1" fill="hold">
                                          <p:stCondLst>
                                            <p:cond delay="0"/>
                                          </p:stCondLst>
                                        </p:cTn>
                                        <p:tgtEl>
                                          <p:spTgt spid="131"/>
                                        </p:tgtEl>
                                        <p:attrNameLst>
                                          <p:attrName>style.visibility</p:attrName>
                                        </p:attrNameLst>
                                      </p:cBhvr>
                                      <p:to>
                                        <p:strVal val="visible"/>
                                      </p:to>
                                    </p:set>
                                    <p:anim calcmode="lin" valueType="num">
                                      <p:cBhvr additive="base">
                                        <p:cTn id="71" dur="500" fill="hold"/>
                                        <p:tgtEl>
                                          <p:spTgt spid="131"/>
                                        </p:tgtEl>
                                        <p:attrNameLst>
                                          <p:attrName>ppt_x</p:attrName>
                                        </p:attrNameLst>
                                      </p:cBhvr>
                                      <p:tavLst>
                                        <p:tav tm="0">
                                          <p:val>
                                            <p:strVal val="#ppt_x"/>
                                          </p:val>
                                        </p:tav>
                                        <p:tav tm="100000">
                                          <p:val>
                                            <p:strVal val="#ppt_x"/>
                                          </p:val>
                                        </p:tav>
                                      </p:tavLst>
                                    </p:anim>
                                    <p:anim calcmode="lin" valueType="num">
                                      <p:cBhvr additive="base">
                                        <p:cTn id="72" dur="500" fill="hold"/>
                                        <p:tgtEl>
                                          <p:spTgt spid="131"/>
                                        </p:tgtEl>
                                        <p:attrNameLst>
                                          <p:attrName>ppt_y</p:attrName>
                                        </p:attrNameLst>
                                      </p:cBhvr>
                                      <p:tavLst>
                                        <p:tav tm="0">
                                          <p:val>
                                            <p:strVal val="0-#ppt_h/2"/>
                                          </p:val>
                                        </p:tav>
                                        <p:tav tm="100000">
                                          <p:val>
                                            <p:strVal val="#ppt_y"/>
                                          </p:val>
                                        </p:tav>
                                      </p:tavLst>
                                    </p:anim>
                                  </p:childTnLst>
                                </p:cTn>
                              </p:par>
                            </p:childTnLst>
                          </p:cTn>
                        </p:par>
                        <p:par>
                          <p:cTn id="73" fill="hold">
                            <p:stCondLst>
                              <p:cond delay="7000"/>
                            </p:stCondLst>
                            <p:childTnLst>
                              <p:par>
                                <p:cTn id="74" presetID="2" presetClass="entr" presetSubtype="1" accel="50000" decel="50000" fill="hold" nodeType="afterEffect">
                                  <p:stCondLst>
                                    <p:cond delay="0"/>
                                  </p:stCondLst>
                                  <p:childTnLst>
                                    <p:set>
                                      <p:cBhvr>
                                        <p:cTn id="75" dur="1" fill="hold">
                                          <p:stCondLst>
                                            <p:cond delay="0"/>
                                          </p:stCondLst>
                                        </p:cTn>
                                        <p:tgtEl>
                                          <p:spTgt spid="138"/>
                                        </p:tgtEl>
                                        <p:attrNameLst>
                                          <p:attrName>style.visibility</p:attrName>
                                        </p:attrNameLst>
                                      </p:cBhvr>
                                      <p:to>
                                        <p:strVal val="visible"/>
                                      </p:to>
                                    </p:set>
                                    <p:anim calcmode="lin" valueType="num">
                                      <p:cBhvr additive="base">
                                        <p:cTn id="76" dur="500" fill="hold"/>
                                        <p:tgtEl>
                                          <p:spTgt spid="138"/>
                                        </p:tgtEl>
                                        <p:attrNameLst>
                                          <p:attrName>ppt_x</p:attrName>
                                        </p:attrNameLst>
                                      </p:cBhvr>
                                      <p:tavLst>
                                        <p:tav tm="0">
                                          <p:val>
                                            <p:strVal val="#ppt_x"/>
                                          </p:val>
                                        </p:tav>
                                        <p:tav tm="100000">
                                          <p:val>
                                            <p:strVal val="#ppt_x"/>
                                          </p:val>
                                        </p:tav>
                                      </p:tavLst>
                                    </p:anim>
                                    <p:anim calcmode="lin" valueType="num">
                                      <p:cBhvr additive="base">
                                        <p:cTn id="77" dur="500" fill="hold"/>
                                        <p:tgtEl>
                                          <p:spTgt spid="138"/>
                                        </p:tgtEl>
                                        <p:attrNameLst>
                                          <p:attrName>ppt_y</p:attrName>
                                        </p:attrNameLst>
                                      </p:cBhvr>
                                      <p:tavLst>
                                        <p:tav tm="0">
                                          <p:val>
                                            <p:strVal val="0-#ppt_h/2"/>
                                          </p:val>
                                        </p:tav>
                                        <p:tav tm="100000">
                                          <p:val>
                                            <p:strVal val="#ppt_y"/>
                                          </p:val>
                                        </p:tav>
                                      </p:tavLst>
                                    </p:anim>
                                  </p:childTnLst>
                                </p:cTn>
                              </p:par>
                              <p:par>
                                <p:cTn id="78" presetID="2" presetClass="entr" presetSubtype="2" accel="50000" decel="50000" fill="hold" grpId="0" nodeType="with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additive="base">
                                        <p:cTn id="80" dur="500" fill="hold"/>
                                        <p:tgtEl>
                                          <p:spTgt spid="79"/>
                                        </p:tgtEl>
                                        <p:attrNameLst>
                                          <p:attrName>ppt_x</p:attrName>
                                        </p:attrNameLst>
                                      </p:cBhvr>
                                      <p:tavLst>
                                        <p:tav tm="0">
                                          <p:val>
                                            <p:strVal val="1+#ppt_w/2"/>
                                          </p:val>
                                        </p:tav>
                                        <p:tav tm="100000">
                                          <p:val>
                                            <p:strVal val="#ppt_x"/>
                                          </p:val>
                                        </p:tav>
                                      </p:tavLst>
                                    </p:anim>
                                    <p:anim calcmode="lin" valueType="num">
                                      <p:cBhvr additive="base">
                                        <p:cTn id="81" dur="500" fill="hold"/>
                                        <p:tgtEl>
                                          <p:spTgt spid="79"/>
                                        </p:tgtEl>
                                        <p:attrNameLst>
                                          <p:attrName>ppt_y</p:attrName>
                                        </p:attrNameLst>
                                      </p:cBhvr>
                                      <p:tavLst>
                                        <p:tav tm="0">
                                          <p:val>
                                            <p:strVal val="#ppt_y"/>
                                          </p:val>
                                        </p:tav>
                                        <p:tav tm="100000">
                                          <p:val>
                                            <p:strVal val="#ppt_y"/>
                                          </p:val>
                                        </p:tav>
                                      </p:tavLst>
                                    </p:anim>
                                  </p:childTnLst>
                                </p:cTn>
                              </p:par>
                              <p:par>
                                <p:cTn id="82" presetID="2" presetClass="entr" presetSubtype="2" accel="50000" decel="50000" fill="hold" grpId="0" nodeType="withEffect">
                                  <p:stCondLst>
                                    <p:cond delay="0"/>
                                  </p:stCondLst>
                                  <p:childTnLst>
                                    <p:set>
                                      <p:cBhvr>
                                        <p:cTn id="83" dur="1" fill="hold">
                                          <p:stCondLst>
                                            <p:cond delay="0"/>
                                          </p:stCondLst>
                                        </p:cTn>
                                        <p:tgtEl>
                                          <p:spTgt spid="80"/>
                                        </p:tgtEl>
                                        <p:attrNameLst>
                                          <p:attrName>style.visibility</p:attrName>
                                        </p:attrNameLst>
                                      </p:cBhvr>
                                      <p:to>
                                        <p:strVal val="visible"/>
                                      </p:to>
                                    </p:set>
                                    <p:anim calcmode="lin" valueType="num">
                                      <p:cBhvr additive="base">
                                        <p:cTn id="84" dur="500" fill="hold"/>
                                        <p:tgtEl>
                                          <p:spTgt spid="80"/>
                                        </p:tgtEl>
                                        <p:attrNameLst>
                                          <p:attrName>ppt_x</p:attrName>
                                        </p:attrNameLst>
                                      </p:cBhvr>
                                      <p:tavLst>
                                        <p:tav tm="0">
                                          <p:val>
                                            <p:strVal val="1+#ppt_w/2"/>
                                          </p:val>
                                        </p:tav>
                                        <p:tav tm="100000">
                                          <p:val>
                                            <p:strVal val="#ppt_x"/>
                                          </p:val>
                                        </p:tav>
                                      </p:tavLst>
                                    </p:anim>
                                    <p:anim calcmode="lin" valueType="num">
                                      <p:cBhvr additive="base">
                                        <p:cTn id="85" dur="500" fill="hold"/>
                                        <p:tgtEl>
                                          <p:spTgt spid="80"/>
                                        </p:tgtEl>
                                        <p:attrNameLst>
                                          <p:attrName>ppt_y</p:attrName>
                                        </p:attrNameLst>
                                      </p:cBhvr>
                                      <p:tavLst>
                                        <p:tav tm="0">
                                          <p:val>
                                            <p:strVal val="#ppt_y"/>
                                          </p:val>
                                        </p:tav>
                                        <p:tav tm="100000">
                                          <p:val>
                                            <p:strVal val="#ppt_y"/>
                                          </p:val>
                                        </p:tav>
                                      </p:tavLst>
                                    </p:anim>
                                  </p:childTnLst>
                                </p:cTn>
                              </p:par>
                              <p:par>
                                <p:cTn id="86" presetID="2" presetClass="entr" presetSubtype="2" accel="50000" decel="50000" fill="hold" grpId="0" nodeType="withEffect">
                                  <p:stCondLst>
                                    <p:cond delay="0"/>
                                  </p:stCondLst>
                                  <p:childTnLst>
                                    <p:set>
                                      <p:cBhvr>
                                        <p:cTn id="87" dur="1" fill="hold">
                                          <p:stCondLst>
                                            <p:cond delay="0"/>
                                          </p:stCondLst>
                                        </p:cTn>
                                        <p:tgtEl>
                                          <p:spTgt spid="81"/>
                                        </p:tgtEl>
                                        <p:attrNameLst>
                                          <p:attrName>style.visibility</p:attrName>
                                        </p:attrNameLst>
                                      </p:cBhvr>
                                      <p:to>
                                        <p:strVal val="visible"/>
                                      </p:to>
                                    </p:set>
                                    <p:anim calcmode="lin" valueType="num">
                                      <p:cBhvr additive="base">
                                        <p:cTn id="88" dur="500" fill="hold"/>
                                        <p:tgtEl>
                                          <p:spTgt spid="81"/>
                                        </p:tgtEl>
                                        <p:attrNameLst>
                                          <p:attrName>ppt_x</p:attrName>
                                        </p:attrNameLst>
                                      </p:cBhvr>
                                      <p:tavLst>
                                        <p:tav tm="0">
                                          <p:val>
                                            <p:strVal val="1+#ppt_w/2"/>
                                          </p:val>
                                        </p:tav>
                                        <p:tav tm="100000">
                                          <p:val>
                                            <p:strVal val="#ppt_x"/>
                                          </p:val>
                                        </p:tav>
                                      </p:tavLst>
                                    </p:anim>
                                    <p:anim calcmode="lin" valueType="num">
                                      <p:cBhvr additive="base">
                                        <p:cTn id="89" dur="500" fill="hold"/>
                                        <p:tgtEl>
                                          <p:spTgt spid="81"/>
                                        </p:tgtEl>
                                        <p:attrNameLst>
                                          <p:attrName>ppt_y</p:attrName>
                                        </p:attrNameLst>
                                      </p:cBhvr>
                                      <p:tavLst>
                                        <p:tav tm="0">
                                          <p:val>
                                            <p:strVal val="#ppt_y"/>
                                          </p:val>
                                        </p:tav>
                                        <p:tav tm="100000">
                                          <p:val>
                                            <p:strVal val="#ppt_y"/>
                                          </p:val>
                                        </p:tav>
                                      </p:tavLst>
                                    </p:anim>
                                  </p:childTnLst>
                                </p:cTn>
                              </p:par>
                              <p:par>
                                <p:cTn id="90" presetID="2" presetClass="entr" presetSubtype="2" accel="50000" decel="50000" fill="hold" grpId="0" nodeType="withEffect">
                                  <p:stCondLst>
                                    <p:cond delay="0"/>
                                  </p:stCondLst>
                                  <p:childTnLst>
                                    <p:set>
                                      <p:cBhvr>
                                        <p:cTn id="91" dur="1" fill="hold">
                                          <p:stCondLst>
                                            <p:cond delay="0"/>
                                          </p:stCondLst>
                                        </p:cTn>
                                        <p:tgtEl>
                                          <p:spTgt spid="82"/>
                                        </p:tgtEl>
                                        <p:attrNameLst>
                                          <p:attrName>style.visibility</p:attrName>
                                        </p:attrNameLst>
                                      </p:cBhvr>
                                      <p:to>
                                        <p:strVal val="visible"/>
                                      </p:to>
                                    </p:set>
                                    <p:anim calcmode="lin" valueType="num">
                                      <p:cBhvr additive="base">
                                        <p:cTn id="92" dur="500" fill="hold"/>
                                        <p:tgtEl>
                                          <p:spTgt spid="82"/>
                                        </p:tgtEl>
                                        <p:attrNameLst>
                                          <p:attrName>ppt_x</p:attrName>
                                        </p:attrNameLst>
                                      </p:cBhvr>
                                      <p:tavLst>
                                        <p:tav tm="0">
                                          <p:val>
                                            <p:strVal val="1+#ppt_w/2"/>
                                          </p:val>
                                        </p:tav>
                                        <p:tav tm="100000">
                                          <p:val>
                                            <p:strVal val="#ppt_x"/>
                                          </p:val>
                                        </p:tav>
                                      </p:tavLst>
                                    </p:anim>
                                    <p:anim calcmode="lin" valueType="num">
                                      <p:cBhvr additive="base">
                                        <p:cTn id="93" dur="500" fill="hold"/>
                                        <p:tgtEl>
                                          <p:spTgt spid="82"/>
                                        </p:tgtEl>
                                        <p:attrNameLst>
                                          <p:attrName>ppt_y</p:attrName>
                                        </p:attrNameLst>
                                      </p:cBhvr>
                                      <p:tavLst>
                                        <p:tav tm="0">
                                          <p:val>
                                            <p:strVal val="#ppt_y"/>
                                          </p:val>
                                        </p:tav>
                                        <p:tav tm="100000">
                                          <p:val>
                                            <p:strVal val="#ppt_y"/>
                                          </p:val>
                                        </p:tav>
                                      </p:tavLst>
                                    </p:anim>
                                  </p:childTnLst>
                                </p:cTn>
                              </p:par>
                              <p:par>
                                <p:cTn id="94" presetID="2" presetClass="entr" presetSubtype="2" accel="50000" decel="50000" fill="hold" grpId="0" nodeType="withEffect">
                                  <p:stCondLst>
                                    <p:cond delay="0"/>
                                  </p:stCondLst>
                                  <p:childTnLst>
                                    <p:set>
                                      <p:cBhvr>
                                        <p:cTn id="95" dur="1" fill="hold">
                                          <p:stCondLst>
                                            <p:cond delay="0"/>
                                          </p:stCondLst>
                                        </p:cTn>
                                        <p:tgtEl>
                                          <p:spTgt spid="83"/>
                                        </p:tgtEl>
                                        <p:attrNameLst>
                                          <p:attrName>style.visibility</p:attrName>
                                        </p:attrNameLst>
                                      </p:cBhvr>
                                      <p:to>
                                        <p:strVal val="visible"/>
                                      </p:to>
                                    </p:set>
                                    <p:anim calcmode="lin" valueType="num">
                                      <p:cBhvr additive="base">
                                        <p:cTn id="96" dur="500" fill="hold"/>
                                        <p:tgtEl>
                                          <p:spTgt spid="83"/>
                                        </p:tgtEl>
                                        <p:attrNameLst>
                                          <p:attrName>ppt_x</p:attrName>
                                        </p:attrNameLst>
                                      </p:cBhvr>
                                      <p:tavLst>
                                        <p:tav tm="0">
                                          <p:val>
                                            <p:strVal val="1+#ppt_w/2"/>
                                          </p:val>
                                        </p:tav>
                                        <p:tav tm="100000">
                                          <p:val>
                                            <p:strVal val="#ppt_x"/>
                                          </p:val>
                                        </p:tav>
                                      </p:tavLst>
                                    </p:anim>
                                    <p:anim calcmode="lin" valueType="num">
                                      <p:cBhvr additive="base">
                                        <p:cTn id="97" dur="500" fill="hold"/>
                                        <p:tgtEl>
                                          <p:spTgt spid="83"/>
                                        </p:tgtEl>
                                        <p:attrNameLst>
                                          <p:attrName>ppt_y</p:attrName>
                                        </p:attrNameLst>
                                      </p:cBhvr>
                                      <p:tavLst>
                                        <p:tav tm="0">
                                          <p:val>
                                            <p:strVal val="#ppt_y"/>
                                          </p:val>
                                        </p:tav>
                                        <p:tav tm="100000">
                                          <p:val>
                                            <p:strVal val="#ppt_y"/>
                                          </p:val>
                                        </p:tav>
                                      </p:tavLst>
                                    </p:anim>
                                  </p:childTnLst>
                                </p:cTn>
                              </p:par>
                              <p:par>
                                <p:cTn id="98" presetID="2" presetClass="entr" presetSubtype="2" accel="50000" decel="50000" fill="hold" grpId="0" nodeType="withEffect">
                                  <p:stCondLst>
                                    <p:cond delay="0"/>
                                  </p:stCondLst>
                                  <p:childTnLst>
                                    <p:set>
                                      <p:cBhvr>
                                        <p:cTn id="99" dur="1" fill="hold">
                                          <p:stCondLst>
                                            <p:cond delay="0"/>
                                          </p:stCondLst>
                                        </p:cTn>
                                        <p:tgtEl>
                                          <p:spTgt spid="119"/>
                                        </p:tgtEl>
                                        <p:attrNameLst>
                                          <p:attrName>style.visibility</p:attrName>
                                        </p:attrNameLst>
                                      </p:cBhvr>
                                      <p:to>
                                        <p:strVal val="visible"/>
                                      </p:to>
                                    </p:set>
                                    <p:anim calcmode="lin" valueType="num">
                                      <p:cBhvr additive="base">
                                        <p:cTn id="100" dur="500" fill="hold"/>
                                        <p:tgtEl>
                                          <p:spTgt spid="119"/>
                                        </p:tgtEl>
                                        <p:attrNameLst>
                                          <p:attrName>ppt_x</p:attrName>
                                        </p:attrNameLst>
                                      </p:cBhvr>
                                      <p:tavLst>
                                        <p:tav tm="0">
                                          <p:val>
                                            <p:strVal val="1+#ppt_w/2"/>
                                          </p:val>
                                        </p:tav>
                                        <p:tav tm="100000">
                                          <p:val>
                                            <p:strVal val="#ppt_x"/>
                                          </p:val>
                                        </p:tav>
                                      </p:tavLst>
                                    </p:anim>
                                    <p:anim calcmode="lin" valueType="num">
                                      <p:cBhvr additive="base">
                                        <p:cTn id="101"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8" grpId="0" animBg="1"/>
      <p:bldP spid="23" grpId="0" animBg="1"/>
      <p:bldP spid="31" grpId="0" animBg="1"/>
      <p:bldP spid="34" grpId="0" animBg="1"/>
      <p:bldP spid="79" grpId="0"/>
      <p:bldP spid="80" grpId="0"/>
      <p:bldP spid="81" grpId="0"/>
      <p:bldP spid="82" grpId="0"/>
      <p:bldP spid="83" grpId="0"/>
      <p:bldP spid="1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ev04"/>
          <p:cNvSpPr/>
          <p:nvPr/>
        </p:nvSpPr>
        <p:spPr>
          <a:xfrm rot="18900000">
            <a:off x="9447709" y="1467737"/>
            <a:ext cx="1612996" cy="161299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797942" y="1937537"/>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4082334" y="1467737"/>
            <a:ext cx="1612996" cy="16129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383194" y="1937537"/>
            <a:ext cx="1612996" cy="16129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2" name="Title 1"/>
          <p:cNvSpPr>
            <a:spLocks noGrp="1"/>
          </p:cNvSpPr>
          <p:nvPr>
            <p:ph type="title"/>
          </p:nvPr>
        </p:nvSpPr>
        <p:spPr>
          <a:prstGeom prst="rect">
            <a:avLst/>
          </a:prstGeom>
        </p:spPr>
        <p:txBody>
          <a:bodyPr/>
          <a:lstStyle/>
          <a:p>
            <a:r>
              <a:rPr lang="ru-RU" dirty="0" smtClean="0"/>
              <a:t>Классификация по направлениям деятельности</a:t>
            </a:r>
            <a:endParaRPr lang="en-US" dirty="0"/>
          </a:p>
        </p:txBody>
      </p:sp>
      <p:sp>
        <p:nvSpPr>
          <p:cNvPr id="18" name="Slide Number Placeholder 17"/>
          <p:cNvSpPr>
            <a:spLocks noGrp="1"/>
          </p:cNvSpPr>
          <p:nvPr>
            <p:ph type="sldNum" sz="quarter" idx="12"/>
          </p:nvPr>
        </p:nvSpPr>
        <p:spPr>
          <a:prstGeom prst="rect">
            <a:avLst/>
          </a:prstGeom>
        </p:spPr>
        <p:txBody>
          <a:bodyPr/>
          <a:lstStyle/>
          <a:p>
            <a:fld id="{C136B7D2-B98C-44FD-8D04-7EC62A564975}" type="slidenum">
              <a:rPr lang="en-US" smtClean="0"/>
              <a:pPr/>
              <a:t>6</a:t>
            </a:fld>
            <a:endParaRPr lang="en-US" dirty="0"/>
          </a:p>
        </p:txBody>
      </p:sp>
      <p:sp>
        <p:nvSpPr>
          <p:cNvPr id="26" name="TextBox 25"/>
          <p:cNvSpPr txBox="1"/>
          <p:nvPr/>
        </p:nvSpPr>
        <p:spPr>
          <a:xfrm>
            <a:off x="580674" y="3786729"/>
            <a:ext cx="3063506" cy="2308324"/>
          </a:xfrm>
          <a:prstGeom prst="rect">
            <a:avLst/>
          </a:prstGeom>
          <a:noFill/>
        </p:spPr>
        <p:txBody>
          <a:bodyPr wrap="square" rtlCol="0">
            <a:spAutoFit/>
          </a:bodyPr>
          <a:lstStyle/>
          <a:p>
            <a:pPr defTabSz="1219170">
              <a:defRPr/>
            </a:pPr>
            <a:r>
              <a:rPr lang="ru-RU" sz="1600" dirty="0" smtClean="0"/>
              <a:t>Предприятия, занимающиеся:</a:t>
            </a:r>
          </a:p>
          <a:p>
            <a:pPr marL="285750" indent="-285750" defTabSz="1219170">
              <a:buFont typeface="Arial" panose="020B0604020202020204" pitchFamily="34" charset="0"/>
              <a:buChar char="•"/>
              <a:defRPr/>
            </a:pPr>
            <a:r>
              <a:rPr lang="ru-RU" sz="1600" dirty="0" smtClean="0"/>
              <a:t>ГРР</a:t>
            </a:r>
          </a:p>
          <a:p>
            <a:pPr marL="285750" indent="-285750" defTabSz="1219170">
              <a:buFont typeface="Arial" panose="020B0604020202020204" pitchFamily="34" charset="0"/>
              <a:buChar char="•"/>
              <a:defRPr/>
            </a:pPr>
            <a:r>
              <a:rPr lang="ru-RU" sz="1600" dirty="0" smtClean="0"/>
              <a:t>аудит запасов</a:t>
            </a:r>
          </a:p>
          <a:p>
            <a:pPr marL="285750" indent="-285750" defTabSz="1219170">
              <a:buFont typeface="Arial" panose="020B0604020202020204" pitchFamily="34" charset="0"/>
              <a:buChar char="•"/>
              <a:defRPr/>
            </a:pPr>
            <a:r>
              <a:rPr lang="ru-RU" sz="1600" dirty="0" smtClean="0"/>
              <a:t>эксплуатационное бурение</a:t>
            </a:r>
          </a:p>
          <a:p>
            <a:pPr marL="285750" indent="-285750" defTabSz="1219170">
              <a:buFont typeface="Arial" panose="020B0604020202020204" pitchFamily="34" charset="0"/>
              <a:buChar char="•"/>
              <a:defRPr/>
            </a:pPr>
            <a:r>
              <a:rPr lang="ru-RU" sz="1600" dirty="0" smtClean="0"/>
              <a:t>разработку </a:t>
            </a:r>
            <a:r>
              <a:rPr lang="ru-RU" sz="1600" dirty="0"/>
              <a:t>проектной </a:t>
            </a:r>
            <a:r>
              <a:rPr lang="ru-RU" sz="1600" dirty="0" smtClean="0"/>
              <a:t>документации</a:t>
            </a:r>
          </a:p>
          <a:p>
            <a:pPr marL="285750" indent="-285750" defTabSz="1219170">
              <a:buFont typeface="Arial" panose="020B0604020202020204" pitchFamily="34" charset="0"/>
              <a:buChar char="•"/>
              <a:defRPr/>
            </a:pPr>
            <a:r>
              <a:rPr lang="ru-RU" sz="1600" dirty="0" smtClean="0"/>
              <a:t>бурение </a:t>
            </a:r>
            <a:r>
              <a:rPr lang="ru-RU" sz="1600" dirty="0"/>
              <a:t>добывающих </a:t>
            </a:r>
            <a:r>
              <a:rPr lang="ru-RU" sz="1600" dirty="0" smtClean="0"/>
              <a:t>скважин</a:t>
            </a:r>
          </a:p>
          <a:p>
            <a:pPr marL="285750" indent="-285750" defTabSz="1219170">
              <a:buFont typeface="Arial" panose="020B0604020202020204" pitchFamily="34" charset="0"/>
              <a:buChar char="•"/>
              <a:defRPr/>
            </a:pPr>
            <a:r>
              <a:rPr lang="ru-RU" sz="1600" dirty="0" smtClean="0"/>
              <a:t>развитие </a:t>
            </a:r>
            <a:r>
              <a:rPr lang="ru-RU" sz="1600" dirty="0"/>
              <a:t>инфраструктуры</a:t>
            </a:r>
            <a:endParaRPr lang="en-US" sz="1400" dirty="0">
              <a:solidFill>
                <a:schemeClr val="bg1">
                  <a:lumMod val="50000"/>
                </a:schemeClr>
              </a:solidFill>
            </a:endParaRPr>
          </a:p>
        </p:txBody>
      </p:sp>
      <p:sp>
        <p:nvSpPr>
          <p:cNvPr id="29" name="Sev01"/>
          <p:cNvSpPr/>
          <p:nvPr/>
        </p:nvSpPr>
        <p:spPr>
          <a:xfrm rot="18900000">
            <a:off x="1383194" y="1684112"/>
            <a:ext cx="1612996" cy="1612996"/>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600" dirty="0" smtClean="0">
                <a:solidFill>
                  <a:schemeClr val="accent1">
                    <a:lumMod val="50000"/>
                  </a:schemeClr>
                </a:solidFill>
                <a:latin typeface="FontAwesome" pitchFamily="2" charset="0"/>
              </a:rPr>
              <a:t>Разведка</a:t>
            </a:r>
            <a:endParaRPr lang="en-US" sz="2600" dirty="0">
              <a:solidFill>
                <a:schemeClr val="accent1">
                  <a:lumMod val="50000"/>
                </a:schemeClr>
              </a:solidFill>
              <a:latin typeface="FontAwesome" pitchFamily="2" charset="0"/>
            </a:endParaRPr>
          </a:p>
        </p:txBody>
      </p:sp>
      <p:sp>
        <p:nvSpPr>
          <p:cNvPr id="30" name="TextBox 29"/>
          <p:cNvSpPr txBox="1"/>
          <p:nvPr/>
        </p:nvSpPr>
        <p:spPr>
          <a:xfrm>
            <a:off x="3682428" y="3786729"/>
            <a:ext cx="2688328" cy="1815882"/>
          </a:xfrm>
          <a:prstGeom prst="rect">
            <a:avLst/>
          </a:prstGeom>
          <a:noFill/>
        </p:spPr>
        <p:txBody>
          <a:bodyPr wrap="square" rtlCol="0">
            <a:spAutoFit/>
          </a:bodyPr>
          <a:lstStyle/>
          <a:p>
            <a:pPr defTabSz="1219170">
              <a:defRPr/>
            </a:pPr>
            <a:r>
              <a:rPr lang="ru-RU" sz="1600" dirty="0" smtClean="0"/>
              <a:t>Добыча углеводородного сырья, в т.ч.:</a:t>
            </a:r>
          </a:p>
          <a:p>
            <a:pPr marL="285750" indent="-285750" defTabSz="1219170">
              <a:buFont typeface="Arial" panose="020B0604020202020204" pitchFamily="34" charset="0"/>
              <a:buChar char="•"/>
              <a:defRPr/>
            </a:pPr>
            <a:r>
              <a:rPr lang="ru-RU" sz="1600" dirty="0" smtClean="0"/>
              <a:t>нефти</a:t>
            </a:r>
          </a:p>
          <a:p>
            <a:pPr marL="285750" indent="-285750" defTabSz="1219170">
              <a:buFont typeface="Arial" panose="020B0604020202020204" pitchFamily="34" charset="0"/>
              <a:buChar char="•"/>
              <a:defRPr/>
            </a:pPr>
            <a:r>
              <a:rPr lang="ru-RU" sz="1600" dirty="0" smtClean="0"/>
              <a:t>газового конденсата</a:t>
            </a:r>
          </a:p>
          <a:p>
            <a:pPr marL="285750" indent="-285750" defTabSz="1219170">
              <a:buFont typeface="Arial" panose="020B0604020202020204" pitchFamily="34" charset="0"/>
              <a:buChar char="•"/>
              <a:defRPr/>
            </a:pPr>
            <a:r>
              <a:rPr lang="ru-RU" sz="1600" dirty="0" smtClean="0"/>
              <a:t>природного газа</a:t>
            </a:r>
          </a:p>
          <a:p>
            <a:pPr marL="285750" indent="-285750" defTabSz="1219170">
              <a:buFont typeface="Arial" panose="020B0604020202020204" pitchFamily="34" charset="0"/>
              <a:buChar char="•"/>
              <a:defRPr/>
            </a:pPr>
            <a:r>
              <a:rPr lang="ru-RU" sz="1600" dirty="0" smtClean="0"/>
              <a:t>нефтяного попутного газа</a:t>
            </a:r>
          </a:p>
        </p:txBody>
      </p:sp>
      <p:sp>
        <p:nvSpPr>
          <p:cNvPr id="34" name="Sev02"/>
          <p:cNvSpPr/>
          <p:nvPr/>
        </p:nvSpPr>
        <p:spPr>
          <a:xfrm rot="18900000">
            <a:off x="4082334" y="1684112"/>
            <a:ext cx="1612996" cy="1612996"/>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accent2">
                    <a:lumMod val="50000"/>
                  </a:schemeClr>
                </a:solidFill>
                <a:latin typeface="FontAwesome" pitchFamily="2" charset="0"/>
              </a:rPr>
              <a:t>Добыча</a:t>
            </a:r>
            <a:endParaRPr lang="en-US" sz="8000" dirty="0">
              <a:solidFill>
                <a:schemeClr val="accent2">
                  <a:lumMod val="50000"/>
                </a:schemeClr>
              </a:solidFill>
              <a:latin typeface="FontAwesome" pitchFamily="2" charset="0"/>
            </a:endParaRPr>
          </a:p>
        </p:txBody>
      </p:sp>
      <p:sp>
        <p:nvSpPr>
          <p:cNvPr id="35" name="TextBox 34"/>
          <p:cNvSpPr txBox="1"/>
          <p:nvPr/>
        </p:nvSpPr>
        <p:spPr>
          <a:xfrm>
            <a:off x="6370756" y="3786729"/>
            <a:ext cx="2742890" cy="1323439"/>
          </a:xfrm>
          <a:prstGeom prst="rect">
            <a:avLst/>
          </a:prstGeom>
          <a:noFill/>
        </p:spPr>
        <p:txBody>
          <a:bodyPr wrap="square" rtlCol="0">
            <a:spAutoFit/>
          </a:bodyPr>
          <a:lstStyle/>
          <a:p>
            <a:r>
              <a:rPr lang="ru-RU" sz="1600" dirty="0"/>
              <a:t>Нефтеперерабатывающие </a:t>
            </a:r>
            <a:r>
              <a:rPr lang="ru-RU" sz="1600" dirty="0" smtClean="0"/>
              <a:t>заводы</a:t>
            </a:r>
          </a:p>
          <a:p>
            <a:endParaRPr lang="ru-RU" sz="1600" dirty="0"/>
          </a:p>
          <a:p>
            <a:r>
              <a:rPr lang="ru-RU" sz="1600" dirty="0"/>
              <a:t>Газоперерабатывающие заводы</a:t>
            </a:r>
            <a:endParaRPr lang="en-US" sz="1600" dirty="0"/>
          </a:p>
        </p:txBody>
      </p:sp>
      <p:sp>
        <p:nvSpPr>
          <p:cNvPr id="38" name="Sev03"/>
          <p:cNvSpPr/>
          <p:nvPr/>
        </p:nvSpPr>
        <p:spPr>
          <a:xfrm rot="18900000">
            <a:off x="6797942" y="1684112"/>
            <a:ext cx="1612996" cy="1612996"/>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50" dirty="0" smtClean="0">
                <a:solidFill>
                  <a:schemeClr val="accent3">
                    <a:lumMod val="50000"/>
                  </a:schemeClr>
                </a:solidFill>
                <a:latin typeface="FontAwesome" pitchFamily="2" charset="0"/>
                <a:cs typeface="+mj-cs"/>
              </a:rPr>
              <a:t>Переработка</a:t>
            </a:r>
            <a:endParaRPr lang="en-US" sz="1850" dirty="0">
              <a:solidFill>
                <a:schemeClr val="accent3">
                  <a:lumMod val="50000"/>
                </a:schemeClr>
              </a:solidFill>
              <a:latin typeface="FontAwesome" pitchFamily="2" charset="0"/>
              <a:cs typeface="+mj-cs"/>
            </a:endParaRPr>
          </a:p>
        </p:txBody>
      </p:sp>
      <p:sp>
        <p:nvSpPr>
          <p:cNvPr id="39" name="TextBox 38"/>
          <p:cNvSpPr txBox="1"/>
          <p:nvPr/>
        </p:nvSpPr>
        <p:spPr>
          <a:xfrm>
            <a:off x="9113646" y="3786729"/>
            <a:ext cx="2556644" cy="1815882"/>
          </a:xfrm>
          <a:prstGeom prst="rect">
            <a:avLst/>
          </a:prstGeom>
          <a:noFill/>
        </p:spPr>
        <p:txBody>
          <a:bodyPr wrap="square" rtlCol="0">
            <a:spAutoFit/>
          </a:bodyPr>
          <a:lstStyle/>
          <a:p>
            <a:r>
              <a:rPr lang="ru-RU" sz="1600" dirty="0" smtClean="0"/>
              <a:t>Автомобильные заправочные станции </a:t>
            </a:r>
          </a:p>
          <a:p>
            <a:endParaRPr lang="ru-RU" sz="1600" dirty="0"/>
          </a:p>
          <a:p>
            <a:r>
              <a:rPr lang="ru-RU" sz="1600" dirty="0" smtClean="0"/>
              <a:t>Нефтебазы</a:t>
            </a:r>
          </a:p>
          <a:p>
            <a:endParaRPr lang="ru-RU" sz="1600" dirty="0"/>
          </a:p>
          <a:p>
            <a:r>
              <a:rPr lang="ru-RU" sz="1600" dirty="0" smtClean="0"/>
              <a:t>Газораспределительные общества</a:t>
            </a:r>
            <a:endParaRPr lang="en-US" sz="1600" dirty="0"/>
          </a:p>
        </p:txBody>
      </p:sp>
      <p:sp>
        <p:nvSpPr>
          <p:cNvPr id="40" name="Sev04"/>
          <p:cNvSpPr/>
          <p:nvPr/>
        </p:nvSpPr>
        <p:spPr>
          <a:xfrm rot="18900000">
            <a:off x="9447709" y="1684112"/>
            <a:ext cx="1612996" cy="161299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chemeClr val="accent4">
                    <a:lumMod val="50000"/>
                  </a:schemeClr>
                </a:solidFill>
                <a:latin typeface="FontAwesome" pitchFamily="2" charset="0"/>
              </a:rPr>
              <a:t>Сбыт</a:t>
            </a:r>
            <a:endParaRPr lang="en-US" sz="5333" dirty="0">
              <a:solidFill>
                <a:schemeClr val="accent4">
                  <a:lumMod val="50000"/>
                </a:schemeClr>
              </a:solidFill>
              <a:latin typeface="FontAwesome" pitchFamily="2" charset="0"/>
            </a:endParaRPr>
          </a:p>
        </p:txBody>
      </p:sp>
    </p:spTree>
    <p:extLst>
      <p:ext uri="{BB962C8B-B14F-4D97-AF65-F5344CB8AC3E}">
        <p14:creationId xmlns:p14="http://schemas.microsoft.com/office/powerpoint/2010/main" val="42788559"/>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2" presetClass="entr" presetSubtype="4" accel="50000" decel="5000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accel="50000" decel="5000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1000" fill="hold"/>
                                        <p:tgtEl>
                                          <p:spTgt spid="26"/>
                                        </p:tgtEl>
                                        <p:attrNameLst>
                                          <p:attrName>ppt_x</p:attrName>
                                        </p:attrNameLst>
                                      </p:cBhvr>
                                      <p:tavLst>
                                        <p:tav tm="0">
                                          <p:val>
                                            <p:strVal val="#ppt_x"/>
                                          </p:val>
                                        </p:tav>
                                        <p:tav tm="100000">
                                          <p:val>
                                            <p:strVal val="#ppt_x"/>
                                          </p:val>
                                        </p:tav>
                                      </p:tavLst>
                                    </p:anim>
                                    <p:anim calcmode="lin" valueType="num">
                                      <p:cBhvr additive="base">
                                        <p:cTn id="17" dur="1000" fill="hold"/>
                                        <p:tgtEl>
                                          <p:spTgt spid="26"/>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53" presetClass="entr" presetSubtype="0"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500" fill="hold"/>
                                        <p:tgtEl>
                                          <p:spTgt spid="34"/>
                                        </p:tgtEl>
                                        <p:attrNameLst>
                                          <p:attrName>ppt_w</p:attrName>
                                        </p:attrNameLst>
                                      </p:cBhvr>
                                      <p:tavLst>
                                        <p:tav tm="0">
                                          <p:val>
                                            <p:fltVal val="0"/>
                                          </p:val>
                                        </p:tav>
                                        <p:tav tm="100000">
                                          <p:val>
                                            <p:strVal val="#ppt_w"/>
                                          </p:val>
                                        </p:tav>
                                      </p:tavLst>
                                    </p:anim>
                                    <p:anim calcmode="lin" valueType="num">
                                      <p:cBhvr>
                                        <p:cTn id="22" dur="500" fill="hold"/>
                                        <p:tgtEl>
                                          <p:spTgt spid="34"/>
                                        </p:tgtEl>
                                        <p:attrNameLst>
                                          <p:attrName>ppt_h</p:attrName>
                                        </p:attrNameLst>
                                      </p:cBhvr>
                                      <p:tavLst>
                                        <p:tav tm="0">
                                          <p:val>
                                            <p:fltVal val="0"/>
                                          </p:val>
                                        </p:tav>
                                        <p:tav tm="100000">
                                          <p:val>
                                            <p:strVal val="#ppt_h"/>
                                          </p:val>
                                        </p:tav>
                                      </p:tavLst>
                                    </p:anim>
                                    <p:animEffect transition="in" filter="fade">
                                      <p:cBhvr>
                                        <p:cTn id="23" dur="500"/>
                                        <p:tgtEl>
                                          <p:spTgt spid="34"/>
                                        </p:tgtEl>
                                      </p:cBhvr>
                                    </p:animEffect>
                                  </p:childTnLst>
                                </p:cTn>
                              </p:par>
                              <p:par>
                                <p:cTn id="24" presetID="2" presetClass="entr" presetSubtype="1" accel="50000" decel="5000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0-#ppt_h/2"/>
                                          </p:val>
                                        </p:tav>
                                        <p:tav tm="100000">
                                          <p:val>
                                            <p:strVal val="#ppt_y"/>
                                          </p:val>
                                        </p:tav>
                                      </p:tavLst>
                                    </p:anim>
                                  </p:childTnLst>
                                </p:cTn>
                              </p:par>
                              <p:par>
                                <p:cTn id="28" presetID="2" presetClass="entr" presetSubtype="4" accel="50000" decel="5000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1000" fill="hold"/>
                                        <p:tgtEl>
                                          <p:spTgt spid="30"/>
                                        </p:tgtEl>
                                        <p:attrNameLst>
                                          <p:attrName>ppt_x</p:attrName>
                                        </p:attrNameLst>
                                      </p:cBhvr>
                                      <p:tavLst>
                                        <p:tav tm="0">
                                          <p:val>
                                            <p:strVal val="#ppt_x"/>
                                          </p:val>
                                        </p:tav>
                                        <p:tav tm="100000">
                                          <p:val>
                                            <p:strVal val="#ppt_x"/>
                                          </p:val>
                                        </p:tav>
                                      </p:tavLst>
                                    </p:anim>
                                    <p:anim calcmode="lin" valueType="num">
                                      <p:cBhvr additive="base">
                                        <p:cTn id="31" dur="1000" fill="hold"/>
                                        <p:tgtEl>
                                          <p:spTgt spid="3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53"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par>
                                <p:cTn id="38" presetID="2" presetClass="entr" presetSubtype="4" accel="50000" decel="5000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500" fill="hold"/>
                                        <p:tgtEl>
                                          <p:spTgt spid="20"/>
                                        </p:tgtEl>
                                        <p:attrNameLst>
                                          <p:attrName>ppt_x</p:attrName>
                                        </p:attrNameLst>
                                      </p:cBhvr>
                                      <p:tavLst>
                                        <p:tav tm="0">
                                          <p:val>
                                            <p:strVal val="#ppt_x"/>
                                          </p:val>
                                        </p:tav>
                                        <p:tav tm="100000">
                                          <p:val>
                                            <p:strVal val="#ppt_x"/>
                                          </p:val>
                                        </p:tav>
                                      </p:tavLst>
                                    </p:anim>
                                    <p:anim calcmode="lin" valueType="num">
                                      <p:cBhvr additive="base">
                                        <p:cTn id="41" dur="500" fill="hold"/>
                                        <p:tgtEl>
                                          <p:spTgt spid="20"/>
                                        </p:tgtEl>
                                        <p:attrNameLst>
                                          <p:attrName>ppt_y</p:attrName>
                                        </p:attrNameLst>
                                      </p:cBhvr>
                                      <p:tavLst>
                                        <p:tav tm="0">
                                          <p:val>
                                            <p:strVal val="1+#ppt_h/2"/>
                                          </p:val>
                                        </p:tav>
                                        <p:tav tm="100000">
                                          <p:val>
                                            <p:strVal val="#ppt_y"/>
                                          </p:val>
                                        </p:tav>
                                      </p:tavLst>
                                    </p:anim>
                                  </p:childTnLst>
                                </p:cTn>
                              </p:par>
                              <p:par>
                                <p:cTn id="42" presetID="2" presetClass="entr" presetSubtype="4" accel="50000" decel="50000"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1000" fill="hold"/>
                                        <p:tgtEl>
                                          <p:spTgt spid="35"/>
                                        </p:tgtEl>
                                        <p:attrNameLst>
                                          <p:attrName>ppt_x</p:attrName>
                                        </p:attrNameLst>
                                      </p:cBhvr>
                                      <p:tavLst>
                                        <p:tav tm="0">
                                          <p:val>
                                            <p:strVal val="#ppt_x"/>
                                          </p:val>
                                        </p:tav>
                                        <p:tav tm="100000">
                                          <p:val>
                                            <p:strVal val="#ppt_x"/>
                                          </p:val>
                                        </p:tav>
                                      </p:tavLst>
                                    </p:anim>
                                    <p:anim calcmode="lin" valueType="num">
                                      <p:cBhvr additive="base">
                                        <p:cTn id="45" dur="10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53"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ppt_w</p:attrName>
                                        </p:attrNameLst>
                                      </p:cBhvr>
                                      <p:tavLst>
                                        <p:tav tm="0">
                                          <p:val>
                                            <p:fltVal val="0"/>
                                          </p:val>
                                        </p:tav>
                                        <p:tav tm="100000">
                                          <p:val>
                                            <p:strVal val="#ppt_w"/>
                                          </p:val>
                                        </p:tav>
                                      </p:tavLst>
                                    </p:anim>
                                    <p:anim calcmode="lin" valueType="num">
                                      <p:cBhvr>
                                        <p:cTn id="50" dur="500" fill="hold"/>
                                        <p:tgtEl>
                                          <p:spTgt spid="40"/>
                                        </p:tgtEl>
                                        <p:attrNameLst>
                                          <p:attrName>ppt_h</p:attrName>
                                        </p:attrNameLst>
                                      </p:cBhvr>
                                      <p:tavLst>
                                        <p:tav tm="0">
                                          <p:val>
                                            <p:fltVal val="0"/>
                                          </p:val>
                                        </p:tav>
                                        <p:tav tm="100000">
                                          <p:val>
                                            <p:strVal val="#ppt_h"/>
                                          </p:val>
                                        </p:tav>
                                      </p:tavLst>
                                    </p:anim>
                                    <p:animEffect transition="in" filter="fade">
                                      <p:cBhvr>
                                        <p:cTn id="51" dur="500"/>
                                        <p:tgtEl>
                                          <p:spTgt spid="40"/>
                                        </p:tgtEl>
                                      </p:cBhvr>
                                    </p:animEffect>
                                  </p:childTnLst>
                                </p:cTn>
                              </p:par>
                              <p:par>
                                <p:cTn id="52" presetID="2" presetClass="entr" presetSubtype="1" accel="50000" decel="5000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0-#ppt_h/2"/>
                                          </p:val>
                                        </p:tav>
                                        <p:tav tm="100000">
                                          <p:val>
                                            <p:strVal val="#ppt_y"/>
                                          </p:val>
                                        </p:tav>
                                      </p:tavLst>
                                    </p:anim>
                                  </p:childTnLst>
                                </p:cTn>
                              </p:par>
                              <p:par>
                                <p:cTn id="56" presetID="2" presetClass="entr" presetSubtype="4" accel="50000" decel="50000" fill="hold" grpId="0" nodeType="with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additive="base">
                                        <p:cTn id="58" dur="1000" fill="hold"/>
                                        <p:tgtEl>
                                          <p:spTgt spid="39"/>
                                        </p:tgtEl>
                                        <p:attrNameLst>
                                          <p:attrName>ppt_x</p:attrName>
                                        </p:attrNameLst>
                                      </p:cBhvr>
                                      <p:tavLst>
                                        <p:tav tm="0">
                                          <p:val>
                                            <p:strVal val="#ppt_x"/>
                                          </p:val>
                                        </p:tav>
                                        <p:tav tm="100000">
                                          <p:val>
                                            <p:strVal val="#ppt_x"/>
                                          </p:val>
                                        </p:tav>
                                      </p:tavLst>
                                    </p:anim>
                                    <p:anim calcmode="lin" valueType="num">
                                      <p:cBhvr additive="base">
                                        <p:cTn id="59" dur="10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P spid="17" grpId="0" animBg="1"/>
      <p:bldP spid="26" grpId="0"/>
      <p:bldP spid="29" grpId="0" animBg="1"/>
      <p:bldP spid="30" grpId="0"/>
      <p:bldP spid="34" grpId="0" animBg="1"/>
      <p:bldP spid="35" grpId="0"/>
      <p:bldP spid="38" grpId="0" animBg="1"/>
      <p:bldP spid="39" grpId="0"/>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72965" y="356628"/>
            <a:ext cx="8541968" cy="471365"/>
          </a:xfrm>
        </p:spPr>
        <p:txBody>
          <a:bodyPr>
            <a:normAutofit fontScale="90000"/>
          </a:bodyPr>
          <a:lstStyle/>
          <a:p>
            <a:r>
              <a:rPr lang="ru-RU" dirty="0" smtClean="0"/>
              <a:t>Разведка (ВИНК и независимые компании)</a:t>
            </a:r>
            <a:endParaRPr lang="en-US" dirty="0"/>
          </a:p>
        </p:txBody>
      </p:sp>
      <p:sp>
        <p:nvSpPr>
          <p:cNvPr id="8" name="Text Placeholder 7"/>
          <p:cNvSpPr>
            <a:spLocks noGrp="1"/>
          </p:cNvSpPr>
          <p:nvPr>
            <p:ph type="body" sz="half" idx="2"/>
          </p:nvPr>
        </p:nvSpPr>
        <p:spPr/>
        <p:txBody>
          <a:bodyPr/>
          <a:lstStyle/>
          <a:p>
            <a:r>
              <a:rPr lang="ru-RU" sz="2000" dirty="0" smtClean="0">
                <a:solidFill>
                  <a:schemeClr val="tx1">
                    <a:lumMod val="65000"/>
                    <a:lumOff val="35000"/>
                  </a:schemeClr>
                </a:solidFill>
              </a:rPr>
              <a:t>Компании типа КНИПИ, НТЦ, НИПИ</a:t>
            </a:r>
            <a:endParaRPr lang="en-US" sz="2000" dirty="0">
              <a:solidFill>
                <a:schemeClr val="tx1">
                  <a:lumMod val="65000"/>
                  <a:lumOff val="35000"/>
                </a:schemeClr>
              </a:solidFill>
            </a:endParaRPr>
          </a:p>
        </p:txBody>
      </p:sp>
      <p:sp>
        <p:nvSpPr>
          <p:cNvPr id="43" name="Slide Number Placeholder 42"/>
          <p:cNvSpPr>
            <a:spLocks noGrp="1"/>
          </p:cNvSpPr>
          <p:nvPr>
            <p:ph type="sldNum" sz="quarter" idx="12"/>
          </p:nvPr>
        </p:nvSpPr>
        <p:spPr>
          <a:prstGeom prst="rect">
            <a:avLst/>
          </a:prstGeom>
        </p:spPr>
        <p:txBody>
          <a:bodyPr/>
          <a:lstStyle/>
          <a:p>
            <a:fld id="{C136B7D2-B98C-44FD-8D04-7EC62A564975}" type="slidenum">
              <a:rPr lang="en-US" smtClean="0"/>
              <a:pPr/>
              <a:t>7</a:t>
            </a:fld>
            <a:endParaRPr lang="en-US" dirty="0"/>
          </a:p>
        </p:txBody>
      </p:sp>
      <p:grpSp>
        <p:nvGrpSpPr>
          <p:cNvPr id="31" name="Group 30"/>
          <p:cNvGrpSpPr/>
          <p:nvPr/>
        </p:nvGrpSpPr>
        <p:grpSpPr>
          <a:xfrm>
            <a:off x="1645346" y="1257550"/>
            <a:ext cx="9462928" cy="1076522"/>
            <a:chOff x="1270276" y="1165408"/>
            <a:chExt cx="4392165" cy="807391"/>
          </a:xfrm>
        </p:grpSpPr>
        <p:sp>
          <p:nvSpPr>
            <p:cNvPr id="56" name="Text Placeholder 3"/>
            <p:cNvSpPr txBox="1">
              <a:spLocks/>
            </p:cNvSpPr>
            <p:nvPr/>
          </p:nvSpPr>
          <p:spPr>
            <a:xfrm>
              <a:off x="1270277" y="1165408"/>
              <a:ext cx="4392164"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1"/>
                  </a:solidFill>
                  <a:latin typeface="+mj-lt"/>
                </a:rPr>
                <a:t>Заключенный и перспективный пакет договоров</a:t>
              </a:r>
              <a:endParaRPr lang="en-US" sz="1867" b="1" dirty="0">
                <a:solidFill>
                  <a:schemeClr val="accent1"/>
                </a:solidFill>
                <a:latin typeface="+mj-lt"/>
              </a:endParaRPr>
            </a:p>
          </p:txBody>
        </p:sp>
        <p:sp>
          <p:nvSpPr>
            <p:cNvPr id="57" name="Text Placeholder 3"/>
            <p:cNvSpPr txBox="1">
              <a:spLocks/>
            </p:cNvSpPr>
            <p:nvPr/>
          </p:nvSpPr>
          <p:spPr>
            <a:xfrm>
              <a:off x="1270276" y="1418801"/>
              <a:ext cx="3834136"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dirty="0" smtClean="0">
                  <a:solidFill>
                    <a:schemeClr val="tx1"/>
                  </a:solidFill>
                  <a:cs typeface="+mj-cs"/>
                </a:rPr>
                <a:t>Проверка исходя из ретроспективной информации, основанная на фактическом исполнении прогнозных значений, и из прогнозной информации с учетом фактически заключенного пакета договоров.</a:t>
              </a:r>
              <a:endParaRPr lang="en-US" dirty="0">
                <a:solidFill>
                  <a:schemeClr val="tx1"/>
                </a:solidFill>
                <a:cs typeface="+mj-cs"/>
              </a:endParaRPr>
            </a:p>
          </p:txBody>
        </p:sp>
      </p:grpSp>
      <p:sp>
        <p:nvSpPr>
          <p:cNvPr id="85" name="Footer Text"/>
          <p:cNvSpPr txBox="1"/>
          <p:nvPr/>
        </p:nvSpPr>
        <p:spPr>
          <a:xfrm>
            <a:off x="922742" y="4861174"/>
            <a:ext cx="10346519" cy="1231106"/>
          </a:xfrm>
          <a:prstGeom prst="rect">
            <a:avLst/>
          </a:prstGeom>
          <a:noFill/>
        </p:spPr>
        <p:txBody>
          <a:bodyPr wrap="square" lIns="0" tIns="0" rIns="0" bIns="0" rtlCol="0">
            <a:spAutoFit/>
          </a:bodyPr>
          <a:lstStyle/>
          <a:p>
            <a:pPr algn="just"/>
            <a:r>
              <a:rPr lang="ru-RU" sz="1600" dirty="0"/>
              <a:t>Е</a:t>
            </a:r>
            <a:r>
              <a:rPr lang="ru-RU" sz="1600" dirty="0" smtClean="0"/>
              <a:t>сли </a:t>
            </a:r>
            <a:r>
              <a:rPr lang="ru-RU" sz="1600" dirty="0"/>
              <a:t>компания в прогнозном периоде в текущих ценах прогнозирует существенное увеличение выручки путем заключения новых контрактов, но не прогнозирует увеличение персонала или капитальные вложения на внедрение информационных систем или специализированного программного обеспечения, позволяющих увеличить производительность труда, то, следовательно, необходимы корректировки: или увеличивающие численность работников, или уменьшающие выручку по договорам.</a:t>
            </a:r>
          </a:p>
        </p:txBody>
      </p:sp>
      <p:cxnSp>
        <p:nvCxnSpPr>
          <p:cNvPr id="86" name="Straight Line buttom"/>
          <p:cNvCxnSpPr/>
          <p:nvPr/>
        </p:nvCxnSpPr>
        <p:spPr>
          <a:xfrm>
            <a:off x="914400" y="4696128"/>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2680088" y="2347453"/>
            <a:ext cx="8641886" cy="1322741"/>
            <a:chOff x="1270277" y="2087120"/>
            <a:chExt cx="4163640" cy="992055"/>
          </a:xfrm>
        </p:grpSpPr>
        <p:sp>
          <p:nvSpPr>
            <p:cNvPr id="67" name="Text Placeholder 3"/>
            <p:cNvSpPr txBox="1">
              <a:spLocks/>
            </p:cNvSpPr>
            <p:nvPr/>
          </p:nvSpPr>
          <p:spPr>
            <a:xfrm>
              <a:off x="1270277" y="2087120"/>
              <a:ext cx="4163640"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2"/>
                  </a:solidFill>
                  <a:latin typeface="+mj-lt"/>
                </a:rPr>
                <a:t>Численность квалифицированного персонала</a:t>
              </a:r>
              <a:endParaRPr lang="en-US" sz="1867" b="1" dirty="0">
                <a:solidFill>
                  <a:schemeClr val="accent2"/>
                </a:solidFill>
                <a:latin typeface="+mj-lt"/>
              </a:endParaRPr>
            </a:p>
          </p:txBody>
        </p:sp>
        <p:sp>
          <p:nvSpPr>
            <p:cNvPr id="68" name="Text Placeholder 3"/>
            <p:cNvSpPr txBox="1">
              <a:spLocks/>
            </p:cNvSpPr>
            <p:nvPr/>
          </p:nvSpPr>
          <p:spPr>
            <a:xfrm>
              <a:off x="1270277" y="2340512"/>
              <a:ext cx="3791448" cy="73866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dirty="0" smtClean="0">
                  <a:solidFill>
                    <a:schemeClr val="tx1"/>
                  </a:solidFill>
                </a:rPr>
                <a:t>Наибольшая статья затрат в составе себестоимости (50-70% с учетом отчислений в социальные фонды). Проверка исходя </a:t>
              </a:r>
              <a:r>
                <a:rPr lang="ru-RU" dirty="0">
                  <a:solidFill>
                    <a:schemeClr val="tx1"/>
                  </a:solidFill>
                </a:rPr>
                <a:t>из анализа </a:t>
              </a:r>
              <a:r>
                <a:rPr lang="ru-RU" dirty="0" smtClean="0">
                  <a:solidFill>
                    <a:schemeClr val="tx1"/>
                  </a:solidFill>
                </a:rPr>
                <a:t>коэффициента </a:t>
              </a:r>
              <a:r>
                <a:rPr lang="ru-RU" dirty="0">
                  <a:solidFill>
                    <a:schemeClr val="tx1"/>
                  </a:solidFill>
                </a:rPr>
                <a:t>выработки на одного </a:t>
              </a:r>
              <a:r>
                <a:rPr lang="ru-RU" dirty="0" smtClean="0">
                  <a:solidFill>
                    <a:schemeClr val="tx1"/>
                  </a:solidFill>
                </a:rPr>
                <a:t>сотрудника. </a:t>
              </a:r>
              <a:r>
                <a:rPr lang="ru-RU" dirty="0">
                  <a:solidFill>
                    <a:schemeClr val="tx1"/>
                  </a:solidFill>
                </a:rPr>
                <a:t>увеличение производительности труда в среднесрочной перспективе нивелируется естественной текучестью рабочих кадров</a:t>
              </a:r>
              <a:r>
                <a:rPr lang="ru-RU" dirty="0" smtClean="0">
                  <a:solidFill>
                    <a:schemeClr val="tx1"/>
                  </a:solidFill>
                </a:rPr>
                <a:t>.</a:t>
              </a:r>
              <a:endParaRPr lang="ru-RU" dirty="0">
                <a:solidFill>
                  <a:schemeClr val="tx1"/>
                </a:solidFill>
              </a:endParaRPr>
            </a:p>
          </p:txBody>
        </p:sp>
      </p:grpSp>
      <p:grpSp>
        <p:nvGrpSpPr>
          <p:cNvPr id="33" name="Group 32"/>
          <p:cNvGrpSpPr/>
          <p:nvPr/>
        </p:nvGrpSpPr>
        <p:grpSpPr>
          <a:xfrm>
            <a:off x="3741690" y="3720727"/>
            <a:ext cx="7535910" cy="830300"/>
            <a:chOff x="1270277" y="3008832"/>
            <a:chExt cx="2470929" cy="622725"/>
          </a:xfrm>
        </p:grpSpPr>
        <p:sp>
          <p:nvSpPr>
            <p:cNvPr id="75" name="Text Placeholder 3"/>
            <p:cNvSpPr txBox="1">
              <a:spLocks/>
            </p:cNvSpPr>
            <p:nvPr/>
          </p:nvSpPr>
          <p:spPr>
            <a:xfrm>
              <a:off x="1270277" y="3008832"/>
              <a:ext cx="2129189"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3"/>
                  </a:solidFill>
                  <a:latin typeface="+mj-lt"/>
                </a:rPr>
                <a:t>Капитальные вложения</a:t>
              </a:r>
              <a:endParaRPr lang="en-US" sz="1867" b="1" dirty="0">
                <a:solidFill>
                  <a:schemeClr val="accent3"/>
                </a:solidFill>
                <a:latin typeface="+mj-lt"/>
              </a:endParaRPr>
            </a:p>
          </p:txBody>
        </p:sp>
        <p:sp>
          <p:nvSpPr>
            <p:cNvPr id="76" name="Text Placeholder 3"/>
            <p:cNvSpPr txBox="1">
              <a:spLocks/>
            </p:cNvSpPr>
            <p:nvPr/>
          </p:nvSpPr>
          <p:spPr>
            <a:xfrm>
              <a:off x="1270277" y="3262225"/>
              <a:ext cx="2470929" cy="36933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dirty="0" smtClean="0">
                  <a:solidFill>
                    <a:schemeClr val="tx1"/>
                  </a:solidFill>
                </a:rPr>
                <a:t>Проверка на внедрение инновационных программных продуктов, существенно повышающих производительность труда</a:t>
              </a:r>
              <a:endParaRPr lang="en-US" dirty="0">
                <a:solidFill>
                  <a:schemeClr val="tx1"/>
                </a:solidFill>
              </a:endParaRPr>
            </a:p>
          </p:txBody>
        </p:sp>
      </p:grpSp>
      <p:sp>
        <p:nvSpPr>
          <p:cNvPr id="38" name="Freeform 45"/>
          <p:cNvSpPr>
            <a:spLocks noEditPoints="1"/>
          </p:cNvSpPr>
          <p:nvPr/>
        </p:nvSpPr>
        <p:spPr bwMode="auto">
          <a:xfrm>
            <a:off x="1127592" y="158318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45"/>
          <p:cNvSpPr>
            <a:spLocks noEditPoints="1"/>
          </p:cNvSpPr>
          <p:nvPr/>
        </p:nvSpPr>
        <p:spPr bwMode="auto">
          <a:xfrm>
            <a:off x="2162333" y="268530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45"/>
          <p:cNvSpPr>
            <a:spLocks noEditPoints="1"/>
          </p:cNvSpPr>
          <p:nvPr/>
        </p:nvSpPr>
        <p:spPr bwMode="auto">
          <a:xfrm>
            <a:off x="3223933" y="4058584"/>
            <a:ext cx="414000" cy="414000"/>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Tree>
    <p:extLst>
      <p:ext uri="{BB962C8B-B14F-4D97-AF65-F5344CB8AC3E}">
        <p14:creationId xmlns:p14="http://schemas.microsoft.com/office/powerpoint/2010/main" val="2050550199"/>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 presetClass="entr" presetSubtype="4" accel="50000" decel="5000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1+#ppt_w/2"/>
                                          </p:val>
                                        </p:tav>
                                        <p:tav tm="100000">
                                          <p:val>
                                            <p:strVal val="#ppt_x"/>
                                          </p:val>
                                        </p:tav>
                                      </p:tavLst>
                                    </p:anim>
                                    <p:anim calcmode="lin" valueType="num">
                                      <p:cBhvr additive="base">
                                        <p:cTn id="12" dur="500" fill="hold"/>
                                        <p:tgtEl>
                                          <p:spTgt spid="3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ppt_x"/>
                                          </p:val>
                                        </p:tav>
                                        <p:tav tm="100000">
                                          <p:val>
                                            <p:strVal val="#ppt_x"/>
                                          </p:val>
                                        </p:tav>
                                      </p:tavLst>
                                    </p:anim>
                                    <p:anim calcmode="lin" valueType="num">
                                      <p:cBhvr additive="base">
                                        <p:cTn id="17" dur="500" fill="hold"/>
                                        <p:tgtEl>
                                          <p:spTgt spid="39"/>
                                        </p:tgtEl>
                                        <p:attrNameLst>
                                          <p:attrName>ppt_y</p:attrName>
                                        </p:attrNameLst>
                                      </p:cBhvr>
                                      <p:tavLst>
                                        <p:tav tm="0">
                                          <p:val>
                                            <p:strVal val="1+#ppt_h/2"/>
                                          </p:val>
                                        </p:tav>
                                        <p:tav tm="100000">
                                          <p:val>
                                            <p:strVal val="#ppt_y"/>
                                          </p:val>
                                        </p:tav>
                                      </p:tavLst>
                                    </p:anim>
                                  </p:childTnLst>
                                </p:cTn>
                              </p:par>
                              <p:par>
                                <p:cTn id="18" presetID="2" presetClass="entr" presetSubtype="2" accel="50000" decel="5000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500" fill="hold"/>
                                        <p:tgtEl>
                                          <p:spTgt spid="32"/>
                                        </p:tgtEl>
                                        <p:attrNameLst>
                                          <p:attrName>ppt_x</p:attrName>
                                        </p:attrNameLst>
                                      </p:cBhvr>
                                      <p:tavLst>
                                        <p:tav tm="0">
                                          <p:val>
                                            <p:strVal val="1+#ppt_w/2"/>
                                          </p:val>
                                        </p:tav>
                                        <p:tav tm="100000">
                                          <p:val>
                                            <p:strVal val="#ppt_x"/>
                                          </p:val>
                                        </p:tav>
                                      </p:tavLst>
                                    </p:anim>
                                    <p:anim calcmode="lin" valueType="num">
                                      <p:cBhvr additive="base">
                                        <p:cTn id="21" dur="500" fill="hold"/>
                                        <p:tgtEl>
                                          <p:spTgt spid="32"/>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 presetClass="entr" presetSubtype="4" accel="50000" decel="5000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par>
                                <p:cTn id="27" presetID="2" presetClass="entr" presetSubtype="2" accel="50000" decel="5000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additive="base">
                                        <p:cTn id="29" dur="500" fill="hold"/>
                                        <p:tgtEl>
                                          <p:spTgt spid="33"/>
                                        </p:tgtEl>
                                        <p:attrNameLst>
                                          <p:attrName>ppt_x</p:attrName>
                                        </p:attrNameLst>
                                      </p:cBhvr>
                                      <p:tavLst>
                                        <p:tav tm="0">
                                          <p:val>
                                            <p:strVal val="1+#ppt_w/2"/>
                                          </p:val>
                                        </p:tav>
                                        <p:tav tm="100000">
                                          <p:val>
                                            <p:strVal val="#ppt_x"/>
                                          </p:val>
                                        </p:tav>
                                      </p:tavLst>
                                    </p:anim>
                                    <p:anim calcmode="lin" valueType="num">
                                      <p:cBhvr additive="base">
                                        <p:cTn id="30" dur="500" fill="hold"/>
                                        <p:tgtEl>
                                          <p:spTgt spid="3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3" presetClass="entr" presetSubtype="16" fill="hold" nodeType="afterEffect">
                                  <p:stCondLst>
                                    <p:cond delay="0"/>
                                  </p:stCondLst>
                                  <p:childTnLst>
                                    <p:set>
                                      <p:cBhvr>
                                        <p:cTn id="33" dur="1" fill="hold">
                                          <p:stCondLst>
                                            <p:cond delay="0"/>
                                          </p:stCondLst>
                                        </p:cTn>
                                        <p:tgtEl>
                                          <p:spTgt spid="86"/>
                                        </p:tgtEl>
                                        <p:attrNameLst>
                                          <p:attrName>style.visibility</p:attrName>
                                        </p:attrNameLst>
                                      </p:cBhvr>
                                      <p:to>
                                        <p:strVal val="visible"/>
                                      </p:to>
                                    </p:set>
                                    <p:animEffect transition="in" filter="plus(in)">
                                      <p:cBhvr>
                                        <p:cTn id="34" dur="500"/>
                                        <p:tgtEl>
                                          <p:spTgt spid="8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5"/>
                                        </p:tgtEl>
                                        <p:attrNameLst>
                                          <p:attrName>style.visibility</p:attrName>
                                        </p:attrNameLst>
                                      </p:cBhvr>
                                      <p:to>
                                        <p:strVal val="visible"/>
                                      </p:to>
                                    </p:set>
                                    <p:animEffect transition="in" filter="fade">
                                      <p:cBhvr>
                                        <p:cTn id="3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38" grpId="0" animBg="1"/>
      <p:bldP spid="39" grpId="0" animBg="1"/>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ru-RU" dirty="0" smtClean="0"/>
              <a:t>Добыча (независимые компании)</a:t>
            </a:r>
            <a:endParaRPr lang="en-US" dirty="0"/>
          </a:p>
        </p:txBody>
      </p:sp>
      <p:sp>
        <p:nvSpPr>
          <p:cNvPr id="8" name="Text Placeholder 7"/>
          <p:cNvSpPr>
            <a:spLocks noGrp="1"/>
          </p:cNvSpPr>
          <p:nvPr>
            <p:ph type="body" sz="half" idx="2"/>
          </p:nvPr>
        </p:nvSpPr>
        <p:spPr/>
        <p:txBody>
          <a:bodyPr/>
          <a:lstStyle/>
          <a:p>
            <a:r>
              <a:rPr lang="ru-RU" sz="2000" dirty="0" smtClean="0">
                <a:solidFill>
                  <a:schemeClr val="tx1">
                    <a:lumMod val="65000"/>
                    <a:lumOff val="35000"/>
                  </a:schemeClr>
                </a:solidFill>
              </a:rPr>
              <a:t>Капитальные вложения для рекультивации и ликвидации скважин</a:t>
            </a:r>
            <a:endParaRPr lang="en-US" sz="2000" dirty="0">
              <a:solidFill>
                <a:schemeClr val="tx1">
                  <a:lumMod val="65000"/>
                  <a:lumOff val="35000"/>
                </a:schemeClr>
              </a:solidFill>
            </a:endParaRPr>
          </a:p>
        </p:txBody>
      </p:sp>
      <p:sp>
        <p:nvSpPr>
          <p:cNvPr id="43" name="Slide Number Placeholder 42"/>
          <p:cNvSpPr>
            <a:spLocks noGrp="1"/>
          </p:cNvSpPr>
          <p:nvPr>
            <p:ph type="sldNum" sz="quarter" idx="12"/>
          </p:nvPr>
        </p:nvSpPr>
        <p:spPr>
          <a:prstGeom prst="rect">
            <a:avLst/>
          </a:prstGeom>
        </p:spPr>
        <p:txBody>
          <a:bodyPr/>
          <a:lstStyle/>
          <a:p>
            <a:fld id="{C136B7D2-B98C-44FD-8D04-7EC62A564975}" type="slidenum">
              <a:rPr lang="en-US" smtClean="0"/>
              <a:pPr/>
              <a:t>8</a:t>
            </a:fld>
            <a:endParaRPr lang="en-US" dirty="0"/>
          </a:p>
        </p:txBody>
      </p:sp>
      <p:grpSp>
        <p:nvGrpSpPr>
          <p:cNvPr id="31" name="Group 30"/>
          <p:cNvGrpSpPr/>
          <p:nvPr/>
        </p:nvGrpSpPr>
        <p:grpSpPr>
          <a:xfrm>
            <a:off x="1476018" y="1223683"/>
            <a:ext cx="4450648" cy="1267359"/>
            <a:chOff x="1270277" y="1165408"/>
            <a:chExt cx="3149702" cy="950519"/>
          </a:xfrm>
        </p:grpSpPr>
        <p:sp>
          <p:nvSpPr>
            <p:cNvPr id="56" name="Text Placeholder 3"/>
            <p:cNvSpPr txBox="1">
              <a:spLocks/>
            </p:cNvSpPr>
            <p:nvPr/>
          </p:nvSpPr>
          <p:spPr>
            <a:xfrm>
              <a:off x="1270277" y="1165408"/>
              <a:ext cx="3001993"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a:solidFill>
                    <a:schemeClr val="accent1"/>
                  </a:solidFill>
                  <a:latin typeface="+mj-lt"/>
                </a:rPr>
                <a:t>М</a:t>
              </a:r>
              <a:r>
                <a:rPr lang="ru-RU" sz="1867" b="1" dirty="0" smtClean="0">
                  <a:solidFill>
                    <a:schemeClr val="accent1"/>
                  </a:solidFill>
                  <a:latin typeface="+mj-lt"/>
                </a:rPr>
                <a:t>етод </a:t>
              </a:r>
              <a:r>
                <a:rPr lang="ru-RU" sz="1867" b="1" dirty="0">
                  <a:solidFill>
                    <a:schemeClr val="accent1"/>
                  </a:solidFill>
                  <a:latin typeface="+mj-lt"/>
                </a:rPr>
                <a:t>постепенного накапливания </a:t>
              </a:r>
              <a:endParaRPr lang="en-US" sz="1867" b="1" dirty="0">
                <a:solidFill>
                  <a:schemeClr val="accent1"/>
                </a:solidFill>
                <a:latin typeface="+mj-lt"/>
              </a:endParaRPr>
            </a:p>
          </p:txBody>
        </p:sp>
        <p:sp>
          <p:nvSpPr>
            <p:cNvPr id="57" name="Text Placeholder 3"/>
            <p:cNvSpPr txBox="1">
              <a:spLocks/>
            </p:cNvSpPr>
            <p:nvPr/>
          </p:nvSpPr>
          <p:spPr>
            <a:xfrm>
              <a:off x="1270277" y="1469597"/>
              <a:ext cx="3149702" cy="64633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sz="1400" dirty="0"/>
                <a:t>О</a:t>
              </a:r>
              <a:r>
                <a:rPr lang="ru-RU" sz="1400" dirty="0" smtClean="0"/>
                <a:t>тражение </a:t>
              </a:r>
              <a:r>
                <a:rPr lang="ru-RU" sz="1400" dirty="0"/>
                <a:t>затрат на будущую ликвидацию скважин в составе основных средств, но без начисления амортизационных отчислений </a:t>
              </a:r>
              <a:r>
                <a:rPr lang="ru-RU" sz="1400" dirty="0" smtClean="0"/>
                <a:t>(сопоставимо </a:t>
              </a:r>
              <a:r>
                <a:rPr lang="ru-RU" sz="1400" dirty="0"/>
                <a:t>с отражением объектов </a:t>
              </a:r>
              <a:r>
                <a:rPr lang="ru-RU" sz="1400" dirty="0" smtClean="0"/>
                <a:t>НЗС или </a:t>
              </a:r>
              <a:r>
                <a:rPr lang="ru-RU" sz="1400" dirty="0"/>
                <a:t>с консервацией </a:t>
              </a:r>
              <a:r>
                <a:rPr lang="ru-RU" sz="1400" dirty="0" smtClean="0"/>
                <a:t>ОС)</a:t>
              </a:r>
              <a:endParaRPr lang="en-US" sz="1333" dirty="0">
                <a:solidFill>
                  <a:schemeClr val="tx1">
                    <a:lumMod val="50000"/>
                    <a:lumOff val="50000"/>
                  </a:schemeClr>
                </a:solidFill>
                <a:cs typeface="+mj-cs"/>
              </a:endParaRPr>
            </a:p>
          </p:txBody>
        </p:sp>
      </p:grpSp>
      <p:sp>
        <p:nvSpPr>
          <p:cNvPr id="85" name="Footer Text"/>
          <p:cNvSpPr txBox="1"/>
          <p:nvPr/>
        </p:nvSpPr>
        <p:spPr>
          <a:xfrm>
            <a:off x="922742" y="4979013"/>
            <a:ext cx="10346519" cy="1508105"/>
          </a:xfrm>
          <a:prstGeom prst="rect">
            <a:avLst/>
          </a:prstGeom>
          <a:noFill/>
        </p:spPr>
        <p:txBody>
          <a:bodyPr wrap="square" lIns="0" tIns="0" rIns="0" bIns="0" rtlCol="0">
            <a:spAutoFit/>
          </a:bodyPr>
          <a:lstStyle/>
          <a:p>
            <a:r>
              <a:rPr lang="ru-RU" sz="1400" dirty="0" smtClean="0"/>
              <a:t>При корректном выборе метода и модели расчетов </a:t>
            </a:r>
            <a:r>
              <a:rPr lang="ru-RU" sz="1400" dirty="0"/>
              <a:t>необходимо </a:t>
            </a:r>
            <a:r>
              <a:rPr lang="ru-RU" sz="1400" dirty="0" smtClean="0"/>
              <a:t>учесть:</a:t>
            </a:r>
          </a:p>
          <a:p>
            <a:pPr marL="285750" indent="-285750">
              <a:buFont typeface="Arial" panose="020B0604020202020204" pitchFamily="34" charset="0"/>
              <a:buChar char="•"/>
            </a:pPr>
            <a:r>
              <a:rPr lang="ru-RU" sz="1400" dirty="0" smtClean="0"/>
              <a:t>отсутствие </a:t>
            </a:r>
            <a:r>
              <a:rPr lang="ru-RU" sz="1400" dirty="0"/>
              <a:t>начисления амортизации по данным позициям в прогнозном </a:t>
            </a:r>
            <a:r>
              <a:rPr lang="ru-RU" sz="1400" dirty="0" smtClean="0"/>
              <a:t>периоде;</a:t>
            </a:r>
          </a:p>
          <a:p>
            <a:pPr marL="285750" indent="-285750">
              <a:buFont typeface="Arial" panose="020B0604020202020204" pitchFamily="34" charset="0"/>
              <a:buChar char="•"/>
            </a:pPr>
            <a:r>
              <a:rPr lang="ru-RU" sz="1400" dirty="0" smtClean="0"/>
              <a:t>не </a:t>
            </a:r>
            <a:r>
              <a:rPr lang="ru-RU" sz="1400" dirty="0"/>
              <a:t>учет данных позиций при расчете амортизационных отчислений по существующим и функционирующим </a:t>
            </a:r>
            <a:r>
              <a:rPr lang="ru-RU" sz="1400" dirty="0" smtClean="0"/>
              <a:t>ОС;</a:t>
            </a:r>
          </a:p>
          <a:p>
            <a:pPr marL="285750" indent="-285750">
              <a:buFont typeface="Arial" panose="020B0604020202020204" pitchFamily="34" charset="0"/>
              <a:buChar char="•"/>
            </a:pPr>
            <a:r>
              <a:rPr lang="ru-RU" sz="1400" dirty="0" smtClean="0"/>
              <a:t>не </a:t>
            </a:r>
            <a:r>
              <a:rPr lang="ru-RU" sz="1400" dirty="0"/>
              <a:t>учет данных позиций, если расчет </a:t>
            </a:r>
            <a:r>
              <a:rPr lang="ru-RU" sz="1400" dirty="0" smtClean="0"/>
              <a:t>амортизируемых капитальных </a:t>
            </a:r>
            <a:r>
              <a:rPr lang="ru-RU" sz="1400" dirty="0"/>
              <a:t>вложений зависит от величины ежегодных амортизационных </a:t>
            </a:r>
            <a:r>
              <a:rPr lang="ru-RU" sz="1400" dirty="0" smtClean="0"/>
              <a:t>отчислений;</a:t>
            </a:r>
          </a:p>
          <a:p>
            <a:pPr marL="285750" indent="-285750">
              <a:buFont typeface="Arial" panose="020B0604020202020204" pitchFamily="34" charset="0"/>
              <a:buChar char="•"/>
            </a:pPr>
            <a:r>
              <a:rPr lang="ru-RU" sz="1400" dirty="0" smtClean="0"/>
              <a:t>не </a:t>
            </a:r>
            <a:r>
              <a:rPr lang="ru-RU" sz="1400" dirty="0"/>
              <a:t>учет данных позиций при расчете налога на </a:t>
            </a:r>
            <a:r>
              <a:rPr lang="ru-RU" sz="1400" dirty="0" smtClean="0"/>
              <a:t>имущество (на объекты </a:t>
            </a:r>
            <a:r>
              <a:rPr lang="ru-RU" sz="1400" dirty="0"/>
              <a:t>основных средств «ликвидация скважин» и «рекультивация» </a:t>
            </a:r>
            <a:r>
              <a:rPr lang="ru-RU" sz="1400" dirty="0" smtClean="0"/>
              <a:t>налог </a:t>
            </a:r>
            <a:r>
              <a:rPr lang="ru-RU" sz="1400" dirty="0"/>
              <a:t>на имущество не </a:t>
            </a:r>
            <a:r>
              <a:rPr lang="ru-RU" sz="1400" dirty="0" smtClean="0"/>
              <a:t>начисляется).</a:t>
            </a:r>
            <a:endParaRPr lang="en-US" sz="1400" dirty="0"/>
          </a:p>
        </p:txBody>
      </p:sp>
      <p:cxnSp>
        <p:nvCxnSpPr>
          <p:cNvPr id="86" name="Straight Line buttom"/>
          <p:cNvCxnSpPr/>
          <p:nvPr/>
        </p:nvCxnSpPr>
        <p:spPr>
          <a:xfrm>
            <a:off x="1066797" y="4868811"/>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6685430" y="1088214"/>
            <a:ext cx="4744567" cy="1402828"/>
            <a:chOff x="5225418" y="1063809"/>
            <a:chExt cx="3437874" cy="1052124"/>
          </a:xfrm>
        </p:grpSpPr>
        <p:sp>
          <p:nvSpPr>
            <p:cNvPr id="50" name="Text Placeholder 3"/>
            <p:cNvSpPr txBox="1">
              <a:spLocks/>
            </p:cNvSpPr>
            <p:nvPr/>
          </p:nvSpPr>
          <p:spPr>
            <a:xfrm>
              <a:off x="5225419" y="1063809"/>
              <a:ext cx="3437873" cy="430983"/>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4"/>
                  </a:solidFill>
                  <a:latin typeface="+mj-lt"/>
                </a:rPr>
                <a:t>Метод </a:t>
              </a:r>
              <a:r>
                <a:rPr lang="ru-RU" sz="1867" b="1" dirty="0">
                  <a:solidFill>
                    <a:schemeClr val="accent4"/>
                  </a:solidFill>
                  <a:latin typeface="+mj-lt"/>
                </a:rPr>
                <a:t>отражения в конце разработки месторождения</a:t>
              </a:r>
              <a:endParaRPr lang="en-US" sz="1867" b="1" dirty="0">
                <a:solidFill>
                  <a:schemeClr val="accent4"/>
                </a:solidFill>
                <a:latin typeface="+mj-lt"/>
              </a:endParaRPr>
            </a:p>
          </p:txBody>
        </p:sp>
        <p:sp>
          <p:nvSpPr>
            <p:cNvPr id="51" name="Text Placeholder 3"/>
            <p:cNvSpPr txBox="1">
              <a:spLocks/>
            </p:cNvSpPr>
            <p:nvPr/>
          </p:nvSpPr>
          <p:spPr>
            <a:xfrm>
              <a:off x="5225418" y="1469601"/>
              <a:ext cx="3437874" cy="64633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sz="1400" dirty="0"/>
                <a:t>К</a:t>
              </a:r>
              <a:r>
                <a:rPr lang="ru-RU" sz="1400" dirty="0" smtClean="0"/>
                <a:t>омпания </a:t>
              </a:r>
              <a:r>
                <a:rPr lang="ru-RU" sz="1400" dirty="0"/>
                <a:t>в процессе разработки месторождения не аккумулирует средства для ликвидации скважин и планирует существенные капитальные вложения на последние годы разработки</a:t>
              </a:r>
              <a:endParaRPr lang="en-US" sz="1333" dirty="0">
                <a:solidFill>
                  <a:schemeClr val="tx1">
                    <a:lumMod val="50000"/>
                    <a:lumOff val="50000"/>
                  </a:schemeClr>
                </a:solidFill>
              </a:endParaRPr>
            </a:p>
          </p:txBody>
        </p:sp>
      </p:grpSp>
      <p:grpSp>
        <p:nvGrpSpPr>
          <p:cNvPr id="32" name="Group 31"/>
          <p:cNvGrpSpPr/>
          <p:nvPr/>
        </p:nvGrpSpPr>
        <p:grpSpPr>
          <a:xfrm>
            <a:off x="2153338" y="2537298"/>
            <a:ext cx="3773328" cy="984189"/>
            <a:chOff x="1270277" y="2087120"/>
            <a:chExt cx="2707646" cy="738142"/>
          </a:xfrm>
        </p:grpSpPr>
        <p:sp>
          <p:nvSpPr>
            <p:cNvPr id="67" name="Text Placeholder 3"/>
            <p:cNvSpPr txBox="1">
              <a:spLocks/>
            </p:cNvSpPr>
            <p:nvPr/>
          </p:nvSpPr>
          <p:spPr>
            <a:xfrm>
              <a:off x="1270277" y="2087120"/>
              <a:ext cx="1419302"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2"/>
                  </a:solidFill>
                  <a:latin typeface="+mj-lt"/>
                </a:rPr>
                <a:t>Модель Гордона</a:t>
              </a:r>
              <a:endParaRPr lang="en-US" sz="1867" b="1" dirty="0">
                <a:solidFill>
                  <a:schemeClr val="accent2"/>
                </a:solidFill>
                <a:latin typeface="+mj-lt"/>
              </a:endParaRPr>
            </a:p>
          </p:txBody>
        </p:sp>
        <p:sp>
          <p:nvSpPr>
            <p:cNvPr id="68" name="Text Placeholder 3"/>
            <p:cNvSpPr txBox="1">
              <a:spLocks/>
            </p:cNvSpPr>
            <p:nvPr/>
          </p:nvSpPr>
          <p:spPr>
            <a:xfrm>
              <a:off x="1270277" y="2340514"/>
              <a:ext cx="2707646"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sz="1400" dirty="0">
                  <a:solidFill>
                    <a:schemeClr val="tx1"/>
                  </a:solidFill>
                </a:rPr>
                <a:t>Не учет </a:t>
              </a:r>
              <a:r>
                <a:rPr lang="ru-RU" sz="1400" dirty="0" smtClean="0">
                  <a:solidFill>
                    <a:schemeClr val="tx1"/>
                  </a:solidFill>
                </a:rPr>
                <a:t>списания накопленных затрат </a:t>
              </a:r>
              <a:r>
                <a:rPr lang="ru-RU" sz="1400" dirty="0">
                  <a:solidFill>
                    <a:schemeClr val="tx1"/>
                  </a:solidFill>
                </a:rPr>
                <a:t>на рекультивацию и ликвидацию </a:t>
              </a:r>
              <a:r>
                <a:rPr lang="ru-RU" sz="1400" dirty="0" smtClean="0">
                  <a:solidFill>
                    <a:schemeClr val="tx1"/>
                  </a:solidFill>
                </a:rPr>
                <a:t>на себестоимость</a:t>
              </a:r>
              <a:endParaRPr lang="en-US" sz="1400" dirty="0">
                <a:solidFill>
                  <a:schemeClr val="tx1"/>
                </a:solidFill>
              </a:endParaRPr>
            </a:p>
          </p:txBody>
        </p:sp>
      </p:grpSp>
      <p:grpSp>
        <p:nvGrpSpPr>
          <p:cNvPr id="35" name="Group 34"/>
          <p:cNvGrpSpPr/>
          <p:nvPr/>
        </p:nvGrpSpPr>
        <p:grpSpPr>
          <a:xfrm>
            <a:off x="7362749" y="2537300"/>
            <a:ext cx="4067247" cy="1415075"/>
            <a:chOff x="5225418" y="2087120"/>
            <a:chExt cx="2630181" cy="1061306"/>
          </a:xfrm>
        </p:grpSpPr>
        <p:sp>
          <p:nvSpPr>
            <p:cNvPr id="71" name="Text Placeholder 3"/>
            <p:cNvSpPr txBox="1">
              <a:spLocks/>
            </p:cNvSpPr>
            <p:nvPr/>
          </p:nvSpPr>
          <p:spPr>
            <a:xfrm>
              <a:off x="5225418" y="2087120"/>
              <a:ext cx="1483436"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5"/>
                  </a:solidFill>
                  <a:latin typeface="+mj-lt"/>
                </a:rPr>
                <a:t>Модель Гордона</a:t>
              </a:r>
              <a:endParaRPr lang="en-US" sz="1867" b="1" dirty="0">
                <a:solidFill>
                  <a:schemeClr val="accent5"/>
                </a:solidFill>
                <a:latin typeface="+mj-lt"/>
              </a:endParaRPr>
            </a:p>
          </p:txBody>
        </p:sp>
        <p:sp>
          <p:nvSpPr>
            <p:cNvPr id="72" name="Text Placeholder 3"/>
            <p:cNvSpPr txBox="1">
              <a:spLocks/>
            </p:cNvSpPr>
            <p:nvPr/>
          </p:nvSpPr>
          <p:spPr>
            <a:xfrm>
              <a:off x="5225418" y="2340513"/>
              <a:ext cx="2630181" cy="8079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sz="1400" dirty="0" smtClean="0">
                  <a:solidFill>
                    <a:schemeClr val="tx1"/>
                  </a:solidFill>
                </a:rPr>
                <a:t>Не учет капитальных вложений на рекультивацию и ликвидацию в рамках использования основной предпосылки расчета в рамках модели – равенство амортизации и капитальных вложений</a:t>
              </a:r>
              <a:endParaRPr lang="en-US" sz="1400" dirty="0">
                <a:solidFill>
                  <a:schemeClr val="tx1"/>
                </a:solidFill>
              </a:endParaRPr>
            </a:p>
          </p:txBody>
        </p:sp>
      </p:grpSp>
      <p:grpSp>
        <p:nvGrpSpPr>
          <p:cNvPr id="33" name="Group 32"/>
          <p:cNvGrpSpPr/>
          <p:nvPr/>
        </p:nvGrpSpPr>
        <p:grpSpPr>
          <a:xfrm>
            <a:off x="2153338" y="3952508"/>
            <a:ext cx="3637862" cy="768745"/>
            <a:chOff x="1270277" y="3008832"/>
            <a:chExt cx="2728397" cy="576559"/>
          </a:xfrm>
        </p:grpSpPr>
        <p:sp>
          <p:nvSpPr>
            <p:cNvPr id="75" name="Text Placeholder 3"/>
            <p:cNvSpPr txBox="1">
              <a:spLocks/>
            </p:cNvSpPr>
            <p:nvPr/>
          </p:nvSpPr>
          <p:spPr>
            <a:xfrm>
              <a:off x="1270277" y="3008832"/>
              <a:ext cx="2319049"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3"/>
                  </a:solidFill>
                  <a:latin typeface="+mj-lt"/>
                </a:rPr>
                <a:t>Прогноз до конца добычи</a:t>
              </a:r>
              <a:endParaRPr lang="en-US" sz="1867" b="1" dirty="0">
                <a:solidFill>
                  <a:schemeClr val="accent3"/>
                </a:solidFill>
                <a:latin typeface="+mj-lt"/>
              </a:endParaRPr>
            </a:p>
          </p:txBody>
        </p:sp>
        <p:sp>
          <p:nvSpPr>
            <p:cNvPr id="76" name="Text Placeholder 3"/>
            <p:cNvSpPr txBox="1">
              <a:spLocks/>
            </p:cNvSpPr>
            <p:nvPr/>
          </p:nvSpPr>
          <p:spPr>
            <a:xfrm>
              <a:off x="1270277" y="3262226"/>
              <a:ext cx="2728397"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1219170">
                <a:spcBef>
                  <a:spcPct val="20000"/>
                </a:spcBef>
                <a:defRPr/>
              </a:pPr>
              <a:r>
                <a:rPr lang="ru-RU" sz="1400" dirty="0">
                  <a:solidFill>
                    <a:prstClr val="black"/>
                  </a:solidFill>
                </a:rPr>
                <a:t>Корректный учет капитальных вложений на рекультивацию</a:t>
              </a:r>
              <a:endParaRPr lang="en-US" sz="1400" dirty="0">
                <a:solidFill>
                  <a:prstClr val="black"/>
                </a:solidFill>
              </a:endParaRPr>
            </a:p>
          </p:txBody>
        </p:sp>
      </p:grpSp>
      <p:grpSp>
        <p:nvGrpSpPr>
          <p:cNvPr id="36" name="Group 35"/>
          <p:cNvGrpSpPr/>
          <p:nvPr/>
        </p:nvGrpSpPr>
        <p:grpSpPr>
          <a:xfrm>
            <a:off x="7362749" y="3952513"/>
            <a:ext cx="3506908" cy="768132"/>
            <a:chOff x="5225417" y="3008828"/>
            <a:chExt cx="2630181" cy="576104"/>
          </a:xfrm>
        </p:grpSpPr>
        <p:sp>
          <p:nvSpPr>
            <p:cNvPr id="79" name="Text Placeholder 3"/>
            <p:cNvSpPr txBox="1">
              <a:spLocks/>
            </p:cNvSpPr>
            <p:nvPr/>
          </p:nvSpPr>
          <p:spPr>
            <a:xfrm>
              <a:off x="5225418" y="3008828"/>
              <a:ext cx="2319049"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6"/>
                  </a:solidFill>
                  <a:latin typeface="+mj-lt"/>
                </a:rPr>
                <a:t>Прогноз до конца добычи</a:t>
              </a:r>
              <a:endParaRPr lang="en-US" sz="1867" b="1" dirty="0">
                <a:solidFill>
                  <a:schemeClr val="accent6"/>
                </a:solidFill>
                <a:latin typeface="+mj-lt"/>
              </a:endParaRPr>
            </a:p>
          </p:txBody>
        </p:sp>
        <p:sp>
          <p:nvSpPr>
            <p:cNvPr id="80" name="Text Placeholder 3"/>
            <p:cNvSpPr txBox="1">
              <a:spLocks/>
            </p:cNvSpPr>
            <p:nvPr/>
          </p:nvSpPr>
          <p:spPr>
            <a:xfrm>
              <a:off x="5225417" y="3261764"/>
              <a:ext cx="2630181" cy="32316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400" dirty="0" smtClean="0">
                  <a:solidFill>
                    <a:schemeClr val="tx1"/>
                  </a:solidFill>
                </a:rPr>
                <a:t>Корректный </a:t>
              </a:r>
              <a:r>
                <a:rPr lang="ru-RU" sz="1400" dirty="0">
                  <a:solidFill>
                    <a:schemeClr val="tx1"/>
                  </a:solidFill>
                </a:rPr>
                <a:t>учет капитальных вложений на рекультивацию</a:t>
              </a:r>
              <a:endParaRPr lang="en-US" sz="1400" dirty="0">
                <a:solidFill>
                  <a:schemeClr val="tx1"/>
                </a:solidFill>
              </a:endParaRPr>
            </a:p>
          </p:txBody>
        </p:sp>
      </p:grpSp>
      <p:sp>
        <p:nvSpPr>
          <p:cNvPr id="38" name="Freeform 45"/>
          <p:cNvSpPr>
            <a:spLocks noEditPoints="1"/>
          </p:cNvSpPr>
          <p:nvPr/>
        </p:nvSpPr>
        <p:spPr bwMode="auto">
          <a:xfrm>
            <a:off x="958262" y="1549314"/>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45"/>
          <p:cNvSpPr>
            <a:spLocks noEditPoints="1"/>
          </p:cNvSpPr>
          <p:nvPr/>
        </p:nvSpPr>
        <p:spPr bwMode="auto">
          <a:xfrm>
            <a:off x="1635582" y="28751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45"/>
          <p:cNvSpPr>
            <a:spLocks noEditPoints="1"/>
          </p:cNvSpPr>
          <p:nvPr/>
        </p:nvSpPr>
        <p:spPr bwMode="auto">
          <a:xfrm>
            <a:off x="1635582" y="435386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45"/>
          <p:cNvSpPr>
            <a:spLocks noEditPoints="1"/>
          </p:cNvSpPr>
          <p:nvPr/>
        </p:nvSpPr>
        <p:spPr bwMode="auto">
          <a:xfrm>
            <a:off x="6159542" y="1549314"/>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45"/>
          <p:cNvSpPr>
            <a:spLocks noEditPoints="1"/>
          </p:cNvSpPr>
          <p:nvPr/>
        </p:nvSpPr>
        <p:spPr bwMode="auto">
          <a:xfrm>
            <a:off x="6836862" y="28751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45"/>
          <p:cNvSpPr>
            <a:spLocks noEditPoints="1"/>
          </p:cNvSpPr>
          <p:nvPr/>
        </p:nvSpPr>
        <p:spPr bwMode="auto">
          <a:xfrm>
            <a:off x="6836862" y="435386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Tree>
    <p:extLst>
      <p:ext uri="{BB962C8B-B14F-4D97-AF65-F5344CB8AC3E}">
        <p14:creationId xmlns:p14="http://schemas.microsoft.com/office/powerpoint/2010/main" val="1366349863"/>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 presetClass="entr" presetSubtype="4" accel="50000" decel="5000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1+#ppt_w/2"/>
                                          </p:val>
                                        </p:tav>
                                        <p:tav tm="100000">
                                          <p:val>
                                            <p:strVal val="#ppt_x"/>
                                          </p:val>
                                        </p:tav>
                                      </p:tavLst>
                                    </p:anim>
                                    <p:anim calcmode="lin" valueType="num">
                                      <p:cBhvr additive="base">
                                        <p:cTn id="12" dur="500" fill="hold"/>
                                        <p:tgtEl>
                                          <p:spTgt spid="3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ppt_x"/>
                                          </p:val>
                                        </p:tav>
                                        <p:tav tm="100000">
                                          <p:val>
                                            <p:strVal val="#ppt_x"/>
                                          </p:val>
                                        </p:tav>
                                      </p:tavLst>
                                    </p:anim>
                                    <p:anim calcmode="lin" valueType="num">
                                      <p:cBhvr additive="base">
                                        <p:cTn id="17" dur="500" fill="hold"/>
                                        <p:tgtEl>
                                          <p:spTgt spid="39"/>
                                        </p:tgtEl>
                                        <p:attrNameLst>
                                          <p:attrName>ppt_y</p:attrName>
                                        </p:attrNameLst>
                                      </p:cBhvr>
                                      <p:tavLst>
                                        <p:tav tm="0">
                                          <p:val>
                                            <p:strVal val="1+#ppt_h/2"/>
                                          </p:val>
                                        </p:tav>
                                        <p:tav tm="100000">
                                          <p:val>
                                            <p:strVal val="#ppt_y"/>
                                          </p:val>
                                        </p:tav>
                                      </p:tavLst>
                                    </p:anim>
                                  </p:childTnLst>
                                </p:cTn>
                              </p:par>
                              <p:par>
                                <p:cTn id="18" presetID="2" presetClass="entr" presetSubtype="2" accel="50000" decel="5000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500" fill="hold"/>
                                        <p:tgtEl>
                                          <p:spTgt spid="32"/>
                                        </p:tgtEl>
                                        <p:attrNameLst>
                                          <p:attrName>ppt_x</p:attrName>
                                        </p:attrNameLst>
                                      </p:cBhvr>
                                      <p:tavLst>
                                        <p:tav tm="0">
                                          <p:val>
                                            <p:strVal val="1+#ppt_w/2"/>
                                          </p:val>
                                        </p:tav>
                                        <p:tav tm="100000">
                                          <p:val>
                                            <p:strVal val="#ppt_x"/>
                                          </p:val>
                                        </p:tav>
                                      </p:tavLst>
                                    </p:anim>
                                    <p:anim calcmode="lin" valueType="num">
                                      <p:cBhvr additive="base">
                                        <p:cTn id="21" dur="500" fill="hold"/>
                                        <p:tgtEl>
                                          <p:spTgt spid="32"/>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 presetClass="entr" presetSubtype="4" accel="50000" decel="5000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par>
                                <p:cTn id="27" presetID="2" presetClass="entr" presetSubtype="2" accel="50000" decel="5000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additive="base">
                                        <p:cTn id="29" dur="500" fill="hold"/>
                                        <p:tgtEl>
                                          <p:spTgt spid="33"/>
                                        </p:tgtEl>
                                        <p:attrNameLst>
                                          <p:attrName>ppt_x</p:attrName>
                                        </p:attrNameLst>
                                      </p:cBhvr>
                                      <p:tavLst>
                                        <p:tav tm="0">
                                          <p:val>
                                            <p:strVal val="1+#ppt_w/2"/>
                                          </p:val>
                                        </p:tav>
                                        <p:tav tm="100000">
                                          <p:val>
                                            <p:strVal val="#ppt_x"/>
                                          </p:val>
                                        </p:tav>
                                      </p:tavLst>
                                    </p:anim>
                                    <p:anim calcmode="lin" valueType="num">
                                      <p:cBhvr additive="base">
                                        <p:cTn id="30" dur="500" fill="hold"/>
                                        <p:tgtEl>
                                          <p:spTgt spid="3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2" presetClass="entr" presetSubtype="4" accel="50000" decel="50000"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500" fill="hold"/>
                                        <p:tgtEl>
                                          <p:spTgt spid="41"/>
                                        </p:tgtEl>
                                        <p:attrNameLst>
                                          <p:attrName>ppt_x</p:attrName>
                                        </p:attrNameLst>
                                      </p:cBhvr>
                                      <p:tavLst>
                                        <p:tav tm="0">
                                          <p:val>
                                            <p:strVal val="#ppt_x"/>
                                          </p:val>
                                        </p:tav>
                                        <p:tav tm="100000">
                                          <p:val>
                                            <p:strVal val="#ppt_x"/>
                                          </p:val>
                                        </p:tav>
                                      </p:tavLst>
                                    </p:anim>
                                    <p:anim calcmode="lin" valueType="num">
                                      <p:cBhvr additive="base">
                                        <p:cTn id="35" dur="500" fill="hold"/>
                                        <p:tgtEl>
                                          <p:spTgt spid="41"/>
                                        </p:tgtEl>
                                        <p:attrNameLst>
                                          <p:attrName>ppt_y</p:attrName>
                                        </p:attrNameLst>
                                      </p:cBhvr>
                                      <p:tavLst>
                                        <p:tav tm="0">
                                          <p:val>
                                            <p:strVal val="1+#ppt_h/2"/>
                                          </p:val>
                                        </p:tav>
                                        <p:tav tm="100000">
                                          <p:val>
                                            <p:strVal val="#ppt_y"/>
                                          </p:val>
                                        </p:tav>
                                      </p:tavLst>
                                    </p:anim>
                                  </p:childTnLst>
                                </p:cTn>
                              </p:par>
                              <p:par>
                                <p:cTn id="36" presetID="2" presetClass="entr" presetSubtype="2" accel="50000" decel="50000" fill="hold" nodeType="with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fill="hold"/>
                                        <p:tgtEl>
                                          <p:spTgt spid="34"/>
                                        </p:tgtEl>
                                        <p:attrNameLst>
                                          <p:attrName>ppt_x</p:attrName>
                                        </p:attrNameLst>
                                      </p:cBhvr>
                                      <p:tavLst>
                                        <p:tav tm="0">
                                          <p:val>
                                            <p:strVal val="1+#ppt_w/2"/>
                                          </p:val>
                                        </p:tav>
                                        <p:tav tm="100000">
                                          <p:val>
                                            <p:strVal val="#ppt_x"/>
                                          </p:val>
                                        </p:tav>
                                      </p:tavLst>
                                    </p:anim>
                                    <p:anim calcmode="lin" valueType="num">
                                      <p:cBhvr additive="base">
                                        <p:cTn id="39" dur="500" fill="hold"/>
                                        <p:tgtEl>
                                          <p:spTgt spid="34"/>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2" presetClass="entr" presetSubtype="4" accel="50000" decel="5000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500" fill="hold"/>
                                        <p:tgtEl>
                                          <p:spTgt spid="42"/>
                                        </p:tgtEl>
                                        <p:attrNameLst>
                                          <p:attrName>ppt_x</p:attrName>
                                        </p:attrNameLst>
                                      </p:cBhvr>
                                      <p:tavLst>
                                        <p:tav tm="0">
                                          <p:val>
                                            <p:strVal val="#ppt_x"/>
                                          </p:val>
                                        </p:tav>
                                        <p:tav tm="100000">
                                          <p:val>
                                            <p:strVal val="#ppt_x"/>
                                          </p:val>
                                        </p:tav>
                                      </p:tavLst>
                                    </p:anim>
                                    <p:anim calcmode="lin" valueType="num">
                                      <p:cBhvr additive="base">
                                        <p:cTn id="44" dur="500" fill="hold"/>
                                        <p:tgtEl>
                                          <p:spTgt spid="42"/>
                                        </p:tgtEl>
                                        <p:attrNameLst>
                                          <p:attrName>ppt_y</p:attrName>
                                        </p:attrNameLst>
                                      </p:cBhvr>
                                      <p:tavLst>
                                        <p:tav tm="0">
                                          <p:val>
                                            <p:strVal val="1+#ppt_h/2"/>
                                          </p:val>
                                        </p:tav>
                                        <p:tav tm="100000">
                                          <p:val>
                                            <p:strVal val="#ppt_y"/>
                                          </p:val>
                                        </p:tav>
                                      </p:tavLst>
                                    </p:anim>
                                  </p:childTnLst>
                                </p:cTn>
                              </p:par>
                              <p:par>
                                <p:cTn id="45" presetID="2" presetClass="entr" presetSubtype="2" accel="50000" decel="50000"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 fill="hold"/>
                                        <p:tgtEl>
                                          <p:spTgt spid="35"/>
                                        </p:tgtEl>
                                        <p:attrNameLst>
                                          <p:attrName>ppt_x</p:attrName>
                                        </p:attrNameLst>
                                      </p:cBhvr>
                                      <p:tavLst>
                                        <p:tav tm="0">
                                          <p:val>
                                            <p:strVal val="1+#ppt_w/2"/>
                                          </p:val>
                                        </p:tav>
                                        <p:tav tm="100000">
                                          <p:val>
                                            <p:strVal val="#ppt_x"/>
                                          </p:val>
                                        </p:tav>
                                      </p:tavLst>
                                    </p:anim>
                                    <p:anim calcmode="lin" valueType="num">
                                      <p:cBhvr additive="base">
                                        <p:cTn id="48" dur="500" fill="hold"/>
                                        <p:tgtEl>
                                          <p:spTgt spid="35"/>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additive="base">
                                        <p:cTn id="52" dur="500" fill="hold"/>
                                        <p:tgtEl>
                                          <p:spTgt spid="44"/>
                                        </p:tgtEl>
                                        <p:attrNameLst>
                                          <p:attrName>ppt_x</p:attrName>
                                        </p:attrNameLst>
                                      </p:cBhvr>
                                      <p:tavLst>
                                        <p:tav tm="0">
                                          <p:val>
                                            <p:strVal val="#ppt_x"/>
                                          </p:val>
                                        </p:tav>
                                        <p:tav tm="100000">
                                          <p:val>
                                            <p:strVal val="#ppt_x"/>
                                          </p:val>
                                        </p:tav>
                                      </p:tavLst>
                                    </p:anim>
                                    <p:anim calcmode="lin" valueType="num">
                                      <p:cBhvr additive="base">
                                        <p:cTn id="53" dur="500" fill="hold"/>
                                        <p:tgtEl>
                                          <p:spTgt spid="44"/>
                                        </p:tgtEl>
                                        <p:attrNameLst>
                                          <p:attrName>ppt_y</p:attrName>
                                        </p:attrNameLst>
                                      </p:cBhvr>
                                      <p:tavLst>
                                        <p:tav tm="0">
                                          <p:val>
                                            <p:strVal val="1+#ppt_h/2"/>
                                          </p:val>
                                        </p:tav>
                                        <p:tav tm="100000">
                                          <p:val>
                                            <p:strVal val="#ppt_y"/>
                                          </p:val>
                                        </p:tav>
                                      </p:tavLst>
                                    </p:anim>
                                  </p:childTnLst>
                                </p:cTn>
                              </p:par>
                              <p:par>
                                <p:cTn id="54" presetID="2" presetClass="entr" presetSubtype="2" accel="50000" decel="50000"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1+#ppt_w/2"/>
                                          </p:val>
                                        </p:tav>
                                        <p:tav tm="100000">
                                          <p:val>
                                            <p:strVal val="#ppt_x"/>
                                          </p:val>
                                        </p:tav>
                                      </p:tavLst>
                                    </p:anim>
                                    <p:anim calcmode="lin" valueType="num">
                                      <p:cBhvr additive="base">
                                        <p:cTn id="57" dur="500" fill="hold"/>
                                        <p:tgtEl>
                                          <p:spTgt spid="36"/>
                                        </p:tgtEl>
                                        <p:attrNameLst>
                                          <p:attrName>ppt_y</p:attrName>
                                        </p:attrNameLst>
                                      </p:cBhvr>
                                      <p:tavLst>
                                        <p:tav tm="0">
                                          <p:val>
                                            <p:strVal val="#ppt_y"/>
                                          </p:val>
                                        </p:tav>
                                        <p:tav tm="100000">
                                          <p:val>
                                            <p:strVal val="#ppt_y"/>
                                          </p:val>
                                        </p:tav>
                                      </p:tavLst>
                                    </p:anim>
                                  </p:childTnLst>
                                </p:cTn>
                              </p:par>
                            </p:childTnLst>
                          </p:cTn>
                        </p:par>
                        <p:par>
                          <p:cTn id="58" fill="hold">
                            <p:stCondLst>
                              <p:cond delay="3500"/>
                            </p:stCondLst>
                            <p:childTnLst>
                              <p:par>
                                <p:cTn id="59" presetID="13" presetClass="entr" presetSubtype="16" fill="hold" nodeType="afterEffect">
                                  <p:stCondLst>
                                    <p:cond delay="0"/>
                                  </p:stCondLst>
                                  <p:childTnLst>
                                    <p:set>
                                      <p:cBhvr>
                                        <p:cTn id="60" dur="1" fill="hold">
                                          <p:stCondLst>
                                            <p:cond delay="0"/>
                                          </p:stCondLst>
                                        </p:cTn>
                                        <p:tgtEl>
                                          <p:spTgt spid="86"/>
                                        </p:tgtEl>
                                        <p:attrNameLst>
                                          <p:attrName>style.visibility</p:attrName>
                                        </p:attrNameLst>
                                      </p:cBhvr>
                                      <p:to>
                                        <p:strVal val="visible"/>
                                      </p:to>
                                    </p:set>
                                    <p:animEffect transition="in" filter="plus(in)">
                                      <p:cBhvr>
                                        <p:cTn id="61" dur="500"/>
                                        <p:tgtEl>
                                          <p:spTgt spid="8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fade">
                                      <p:cBhvr>
                                        <p:cTn id="64"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38" grpId="0" animBg="1"/>
      <p:bldP spid="39" grpId="0" animBg="1"/>
      <p:bldP spid="40" grpId="0" animBg="1"/>
      <p:bldP spid="41" grpId="0" animBg="1"/>
      <p:bldP spid="42" grpId="0" animBg="1"/>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ru-RU" dirty="0" smtClean="0"/>
              <a:t>Сбыт</a:t>
            </a:r>
            <a:endParaRPr lang="en-US" dirty="0"/>
          </a:p>
        </p:txBody>
      </p:sp>
      <p:sp>
        <p:nvSpPr>
          <p:cNvPr id="8" name="Text Placeholder 7"/>
          <p:cNvSpPr>
            <a:spLocks noGrp="1"/>
          </p:cNvSpPr>
          <p:nvPr>
            <p:ph type="body" sz="half" idx="2"/>
          </p:nvPr>
        </p:nvSpPr>
        <p:spPr/>
        <p:txBody>
          <a:bodyPr/>
          <a:lstStyle/>
          <a:p>
            <a:r>
              <a:rPr lang="ru-RU" sz="2000" dirty="0" smtClean="0">
                <a:solidFill>
                  <a:schemeClr val="tx1">
                    <a:lumMod val="65000"/>
                    <a:lumOff val="35000"/>
                  </a:schemeClr>
                </a:solidFill>
              </a:rPr>
              <a:t>Газораспределительные общества</a:t>
            </a:r>
            <a:endParaRPr lang="en-US" sz="2000" dirty="0">
              <a:solidFill>
                <a:schemeClr val="tx1">
                  <a:lumMod val="65000"/>
                  <a:lumOff val="35000"/>
                </a:schemeClr>
              </a:solidFill>
            </a:endParaRPr>
          </a:p>
        </p:txBody>
      </p:sp>
      <p:sp>
        <p:nvSpPr>
          <p:cNvPr id="43" name="Slide Number Placeholder 42"/>
          <p:cNvSpPr>
            <a:spLocks noGrp="1"/>
          </p:cNvSpPr>
          <p:nvPr>
            <p:ph type="sldNum" sz="quarter" idx="12"/>
          </p:nvPr>
        </p:nvSpPr>
        <p:spPr>
          <a:prstGeom prst="rect">
            <a:avLst/>
          </a:prstGeom>
        </p:spPr>
        <p:txBody>
          <a:bodyPr/>
          <a:lstStyle/>
          <a:p>
            <a:fld id="{C136B7D2-B98C-44FD-8D04-7EC62A564975}" type="slidenum">
              <a:rPr lang="en-US" smtClean="0"/>
              <a:pPr/>
              <a:t>9</a:t>
            </a:fld>
            <a:endParaRPr lang="en-US" dirty="0"/>
          </a:p>
        </p:txBody>
      </p:sp>
      <p:sp>
        <p:nvSpPr>
          <p:cNvPr id="85" name="Footer Text"/>
          <p:cNvSpPr txBox="1"/>
          <p:nvPr/>
        </p:nvSpPr>
        <p:spPr>
          <a:xfrm>
            <a:off x="922742" y="5439589"/>
            <a:ext cx="10346519" cy="1077218"/>
          </a:xfrm>
          <a:prstGeom prst="rect">
            <a:avLst/>
          </a:prstGeom>
          <a:noFill/>
        </p:spPr>
        <p:txBody>
          <a:bodyPr wrap="square" lIns="0" tIns="0" rIns="0" bIns="0" rtlCol="0">
            <a:spAutoFit/>
          </a:bodyPr>
          <a:lstStyle/>
          <a:p>
            <a:pPr algn="just"/>
            <a:r>
              <a:rPr lang="ru-RU" sz="1400" dirty="0"/>
              <a:t>У</a:t>
            </a:r>
            <a:r>
              <a:rPr lang="ru-RU" sz="1400" dirty="0" smtClean="0"/>
              <a:t>читывая </a:t>
            </a:r>
            <a:r>
              <a:rPr lang="ru-RU" sz="1400" dirty="0"/>
              <a:t>жесткое государственное регулирование в области формирования тарифов на транспортировку по газораспределительным сетям и специальных надбавок к тарифам, нерентабельность деятельности по реализации сжиженного газа потребителям, применение методов доходного подхода для данного типа компаний, как основного, приведет к некорректности прогнозирования деятельности предприятия и, как следствие, искажению стоимости объекта оценки</a:t>
            </a:r>
            <a:r>
              <a:rPr lang="ru-RU" sz="1400" dirty="0" smtClean="0"/>
              <a:t>. Обосновано применение затратного подхода.</a:t>
            </a:r>
            <a:endParaRPr lang="ru-RU" sz="1400" dirty="0"/>
          </a:p>
        </p:txBody>
      </p:sp>
      <p:cxnSp>
        <p:nvCxnSpPr>
          <p:cNvPr id="86" name="Straight Line buttom"/>
          <p:cNvCxnSpPr/>
          <p:nvPr/>
        </p:nvCxnSpPr>
        <p:spPr>
          <a:xfrm>
            <a:off x="914400" y="5342935"/>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582354" y="2779580"/>
            <a:ext cx="4392366" cy="2061406"/>
            <a:chOff x="5225418" y="1165408"/>
            <a:chExt cx="2633270" cy="1546054"/>
          </a:xfrm>
        </p:grpSpPr>
        <p:sp>
          <p:nvSpPr>
            <p:cNvPr id="50" name="Text Placeholder 3"/>
            <p:cNvSpPr txBox="1">
              <a:spLocks/>
            </p:cNvSpPr>
            <p:nvPr/>
          </p:nvSpPr>
          <p:spPr>
            <a:xfrm>
              <a:off x="5225418" y="1165408"/>
              <a:ext cx="2633270"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4"/>
                  </a:solidFill>
                  <a:latin typeface="+mj-lt"/>
                </a:rPr>
                <a:t>Реализация сжиженного газа </a:t>
              </a:r>
              <a:endParaRPr lang="en-US" sz="1867" b="1" dirty="0">
                <a:solidFill>
                  <a:schemeClr val="accent4"/>
                </a:solidFill>
                <a:latin typeface="+mj-lt"/>
              </a:endParaRPr>
            </a:p>
          </p:txBody>
        </p:sp>
        <p:sp>
          <p:nvSpPr>
            <p:cNvPr id="51" name="Text Placeholder 3"/>
            <p:cNvSpPr txBox="1">
              <a:spLocks/>
            </p:cNvSpPr>
            <p:nvPr/>
          </p:nvSpPr>
          <p:spPr>
            <a:xfrm>
              <a:off x="5225418" y="1418801"/>
              <a:ext cx="2630181" cy="12926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ru-RU" sz="1400" dirty="0" smtClean="0">
                  <a:solidFill>
                    <a:schemeClr val="tx1"/>
                  </a:solidFill>
                </a:rPr>
                <a:t>Является </a:t>
              </a:r>
              <a:r>
                <a:rPr lang="ru-RU" sz="1400" dirty="0">
                  <a:solidFill>
                    <a:schemeClr val="tx1"/>
                  </a:solidFill>
                </a:rPr>
                <a:t>для предприятия чаще всего убыточной (рентабельность </a:t>
              </a:r>
              <a:r>
                <a:rPr lang="ru-RU" sz="1400" dirty="0" smtClean="0">
                  <a:solidFill>
                    <a:schemeClr val="tx1"/>
                  </a:solidFill>
                </a:rPr>
                <a:t>(-)20-40%), однако социально значимой, </a:t>
              </a:r>
              <a:r>
                <a:rPr lang="ru-RU" sz="1400" dirty="0">
                  <a:solidFill>
                    <a:schemeClr val="tx1"/>
                  </a:solidFill>
                </a:rPr>
                <a:t>т.к. ввиду недостаточного уровня газификации некоторых областей природным газом, обеспечивает жизненно важные потребности населения, т.е. предприятия вынуждены осуществлять деятельность, существенно снижающую прибыль.</a:t>
              </a:r>
            </a:p>
          </p:txBody>
        </p:sp>
      </p:grpSp>
      <p:grpSp>
        <p:nvGrpSpPr>
          <p:cNvPr id="32" name="Group 31"/>
          <p:cNvGrpSpPr/>
          <p:nvPr/>
        </p:nvGrpSpPr>
        <p:grpSpPr>
          <a:xfrm>
            <a:off x="1574221" y="1274067"/>
            <a:ext cx="4460818" cy="1199633"/>
            <a:chOff x="1270277" y="2087120"/>
            <a:chExt cx="2610439" cy="899725"/>
          </a:xfrm>
        </p:grpSpPr>
        <p:sp>
          <p:nvSpPr>
            <p:cNvPr id="67" name="Text Placeholder 3"/>
            <p:cNvSpPr txBox="1">
              <a:spLocks/>
            </p:cNvSpPr>
            <p:nvPr/>
          </p:nvSpPr>
          <p:spPr>
            <a:xfrm>
              <a:off x="1270277" y="2087120"/>
              <a:ext cx="1952416"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2"/>
                  </a:solidFill>
                  <a:latin typeface="+mj-lt"/>
                </a:rPr>
                <a:t>Тарификация деятельности</a:t>
              </a:r>
              <a:endParaRPr lang="en-US" sz="1867" b="1" dirty="0">
                <a:solidFill>
                  <a:schemeClr val="accent2"/>
                </a:solidFill>
                <a:latin typeface="+mj-lt"/>
              </a:endParaRPr>
            </a:p>
          </p:txBody>
        </p:sp>
        <p:sp>
          <p:nvSpPr>
            <p:cNvPr id="68" name="Text Placeholder 3"/>
            <p:cNvSpPr txBox="1">
              <a:spLocks/>
            </p:cNvSpPr>
            <p:nvPr/>
          </p:nvSpPr>
          <p:spPr>
            <a:xfrm>
              <a:off x="1270277" y="2340514"/>
              <a:ext cx="2610439"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ru-RU" sz="1400" dirty="0">
                  <a:solidFill>
                    <a:schemeClr val="tx1"/>
                  </a:solidFill>
                </a:rPr>
                <a:t>Существенную часть выручки </a:t>
              </a:r>
              <a:r>
                <a:rPr lang="ru-RU" sz="1400" dirty="0">
                  <a:solidFill>
                    <a:schemeClr val="tx1"/>
                  </a:solidFill>
                </a:rPr>
                <a:t>предприятия формирует тарифицируемая деятельность, регламентируемая ФАС и контролируемая </a:t>
              </a:r>
              <a:r>
                <a:rPr lang="ru-RU" sz="1400" dirty="0" smtClean="0">
                  <a:solidFill>
                    <a:schemeClr val="tx1"/>
                  </a:solidFill>
                </a:rPr>
                <a:t>государством</a:t>
              </a:r>
              <a:endParaRPr lang="en-US" sz="1400" dirty="0">
                <a:solidFill>
                  <a:schemeClr val="tx1"/>
                </a:solidFill>
              </a:endParaRPr>
            </a:p>
          </p:txBody>
        </p:sp>
      </p:grpSp>
      <p:grpSp>
        <p:nvGrpSpPr>
          <p:cNvPr id="35" name="Group 34"/>
          <p:cNvGrpSpPr/>
          <p:nvPr/>
        </p:nvGrpSpPr>
        <p:grpSpPr>
          <a:xfrm>
            <a:off x="6885233" y="3407668"/>
            <a:ext cx="4384028" cy="1845962"/>
            <a:chOff x="5225418" y="2087120"/>
            <a:chExt cx="3288021" cy="1384471"/>
          </a:xfrm>
        </p:grpSpPr>
        <p:sp>
          <p:nvSpPr>
            <p:cNvPr id="71" name="Text Placeholder 3"/>
            <p:cNvSpPr txBox="1">
              <a:spLocks/>
            </p:cNvSpPr>
            <p:nvPr/>
          </p:nvSpPr>
          <p:spPr>
            <a:xfrm>
              <a:off x="5225418" y="2087120"/>
              <a:ext cx="1721914"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5"/>
                  </a:solidFill>
                  <a:latin typeface="+mj-lt"/>
                </a:rPr>
                <a:t>Сеть газопроводов</a:t>
              </a:r>
              <a:endParaRPr lang="en-US" sz="1867" b="1" dirty="0">
                <a:solidFill>
                  <a:schemeClr val="accent5"/>
                </a:solidFill>
                <a:latin typeface="+mj-lt"/>
              </a:endParaRPr>
            </a:p>
          </p:txBody>
        </p:sp>
        <p:sp>
          <p:nvSpPr>
            <p:cNvPr id="72" name="Text Placeholder 3"/>
            <p:cNvSpPr txBox="1">
              <a:spLocks/>
            </p:cNvSpPr>
            <p:nvPr/>
          </p:nvSpPr>
          <p:spPr>
            <a:xfrm>
              <a:off x="5225418" y="2340513"/>
              <a:ext cx="3288021" cy="113107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219170">
                <a:spcBef>
                  <a:spcPct val="20000"/>
                </a:spcBef>
                <a:defRPr/>
              </a:pPr>
              <a:r>
                <a:rPr lang="ru-RU" sz="1400" dirty="0"/>
                <a:t>Г</a:t>
              </a:r>
              <a:r>
                <a:rPr lang="ru-RU" sz="1400" dirty="0" smtClean="0"/>
                <a:t>осударство </a:t>
              </a:r>
              <a:r>
                <a:rPr lang="ru-RU" sz="1400" dirty="0"/>
                <a:t>заинтересовано в сохранении распределительных сетей в целях обеспечения надежности газоснабжения независимо от уровня доходности, поэтому стоимость основных средств рассматривается как основной ценообразующий актив, непосредственно влияющий на стоимость объекта оценки.</a:t>
              </a:r>
              <a:endParaRPr lang="en-US" sz="1333" dirty="0">
                <a:solidFill>
                  <a:schemeClr val="tx1">
                    <a:lumMod val="50000"/>
                    <a:lumOff val="50000"/>
                  </a:schemeClr>
                </a:solidFill>
              </a:endParaRPr>
            </a:p>
          </p:txBody>
        </p:sp>
      </p:grpSp>
      <p:grpSp>
        <p:nvGrpSpPr>
          <p:cNvPr id="33" name="Group 32"/>
          <p:cNvGrpSpPr/>
          <p:nvPr/>
        </p:nvGrpSpPr>
        <p:grpSpPr>
          <a:xfrm>
            <a:off x="6808443" y="1495111"/>
            <a:ext cx="4460818" cy="1415075"/>
            <a:chOff x="1270277" y="3008832"/>
            <a:chExt cx="3345614" cy="1061306"/>
          </a:xfrm>
        </p:grpSpPr>
        <p:sp>
          <p:nvSpPr>
            <p:cNvPr id="75" name="Text Placeholder 3"/>
            <p:cNvSpPr txBox="1">
              <a:spLocks/>
            </p:cNvSpPr>
            <p:nvPr/>
          </p:nvSpPr>
          <p:spPr>
            <a:xfrm>
              <a:off x="1270277" y="3008832"/>
              <a:ext cx="1840649"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ru-RU" sz="1867" b="1" dirty="0" smtClean="0">
                  <a:solidFill>
                    <a:schemeClr val="accent3"/>
                  </a:solidFill>
                  <a:latin typeface="+mj-lt"/>
                </a:rPr>
                <a:t>Надбавка к тарифам</a:t>
              </a:r>
              <a:endParaRPr lang="en-US" sz="1867" b="1" dirty="0">
                <a:solidFill>
                  <a:schemeClr val="accent3"/>
                </a:solidFill>
                <a:latin typeface="+mj-lt"/>
              </a:endParaRPr>
            </a:p>
          </p:txBody>
        </p:sp>
        <p:sp>
          <p:nvSpPr>
            <p:cNvPr id="76" name="Text Placeholder 3"/>
            <p:cNvSpPr txBox="1">
              <a:spLocks/>
            </p:cNvSpPr>
            <p:nvPr/>
          </p:nvSpPr>
          <p:spPr>
            <a:xfrm>
              <a:off x="1270277" y="3262225"/>
              <a:ext cx="3345614" cy="8079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ru-RU" sz="1400" dirty="0"/>
                <a:t>Направляется на финансирование газификации жилищно-коммунального хозяйства,, а также на компенсацию выпадающих доходов ГРО от оказания услуг по технологическому присоединению газоиспользующего оборудования к сетям</a:t>
              </a:r>
              <a:endParaRPr lang="ru-RU" sz="1400" dirty="0"/>
            </a:p>
          </p:txBody>
        </p:sp>
      </p:grpSp>
      <p:sp>
        <p:nvSpPr>
          <p:cNvPr id="39" name="Freeform 45"/>
          <p:cNvSpPr>
            <a:spLocks noEditPoints="1"/>
          </p:cNvSpPr>
          <p:nvPr/>
        </p:nvSpPr>
        <p:spPr bwMode="auto">
          <a:xfrm>
            <a:off x="1056465" y="1611924"/>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45"/>
          <p:cNvSpPr>
            <a:spLocks noEditPoints="1"/>
          </p:cNvSpPr>
          <p:nvPr/>
        </p:nvSpPr>
        <p:spPr bwMode="auto">
          <a:xfrm>
            <a:off x="6290687" y="189646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45"/>
          <p:cNvSpPr>
            <a:spLocks noEditPoints="1"/>
          </p:cNvSpPr>
          <p:nvPr/>
        </p:nvSpPr>
        <p:spPr bwMode="auto">
          <a:xfrm>
            <a:off x="1056465" y="310521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45"/>
          <p:cNvSpPr>
            <a:spLocks noEditPoints="1"/>
          </p:cNvSpPr>
          <p:nvPr/>
        </p:nvSpPr>
        <p:spPr bwMode="auto">
          <a:xfrm>
            <a:off x="6359345" y="3745524"/>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Tree>
    <p:extLst>
      <p:ext uri="{BB962C8B-B14F-4D97-AF65-F5344CB8AC3E}">
        <p14:creationId xmlns:p14="http://schemas.microsoft.com/office/powerpoint/2010/main" val="2424209783"/>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1+#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500" fill="hold"/>
                                        <p:tgtEl>
                                          <p:spTgt spid="40"/>
                                        </p:tgtEl>
                                        <p:attrNameLst>
                                          <p:attrName>ppt_x</p:attrName>
                                        </p:attrNameLst>
                                      </p:cBhvr>
                                      <p:tavLst>
                                        <p:tav tm="0">
                                          <p:val>
                                            <p:strVal val="#ppt_x"/>
                                          </p:val>
                                        </p:tav>
                                        <p:tav tm="100000">
                                          <p:val>
                                            <p:strVal val="#ppt_x"/>
                                          </p:val>
                                        </p:tav>
                                      </p:tavLst>
                                    </p:anim>
                                    <p:anim calcmode="lin" valueType="num">
                                      <p:cBhvr additive="base">
                                        <p:cTn id="17" dur="500" fill="hold"/>
                                        <p:tgtEl>
                                          <p:spTgt spid="40"/>
                                        </p:tgtEl>
                                        <p:attrNameLst>
                                          <p:attrName>ppt_y</p:attrName>
                                        </p:attrNameLst>
                                      </p:cBhvr>
                                      <p:tavLst>
                                        <p:tav tm="0">
                                          <p:val>
                                            <p:strVal val="1+#ppt_h/2"/>
                                          </p:val>
                                        </p:tav>
                                        <p:tav tm="100000">
                                          <p:val>
                                            <p:strVal val="#ppt_y"/>
                                          </p:val>
                                        </p:tav>
                                      </p:tavLst>
                                    </p:anim>
                                  </p:childTnLst>
                                </p:cTn>
                              </p:par>
                              <p:par>
                                <p:cTn id="18" presetID="2" presetClass="entr" presetSubtype="2" accel="50000" decel="50000"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500" fill="hold"/>
                                        <p:tgtEl>
                                          <p:spTgt spid="33"/>
                                        </p:tgtEl>
                                        <p:attrNameLst>
                                          <p:attrName>ppt_x</p:attrName>
                                        </p:attrNameLst>
                                      </p:cBhvr>
                                      <p:tavLst>
                                        <p:tav tm="0">
                                          <p:val>
                                            <p:strVal val="1+#ppt_w/2"/>
                                          </p:val>
                                        </p:tav>
                                        <p:tav tm="100000">
                                          <p:val>
                                            <p:strVal val="#ppt_x"/>
                                          </p:val>
                                        </p:tav>
                                      </p:tavLst>
                                    </p:anim>
                                    <p:anim calcmode="lin" valueType="num">
                                      <p:cBhvr additive="base">
                                        <p:cTn id="21" dur="500" fill="hold"/>
                                        <p:tgtEl>
                                          <p:spTgt spid="33"/>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4" accel="50000" decel="5000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ppt_x"/>
                                          </p:val>
                                        </p:tav>
                                        <p:tav tm="100000">
                                          <p:val>
                                            <p:strVal val="#ppt_x"/>
                                          </p:val>
                                        </p:tav>
                                      </p:tavLst>
                                    </p:anim>
                                    <p:anim calcmode="lin" valueType="num">
                                      <p:cBhvr additive="base">
                                        <p:cTn id="26" dur="500" fill="hold"/>
                                        <p:tgtEl>
                                          <p:spTgt spid="41"/>
                                        </p:tgtEl>
                                        <p:attrNameLst>
                                          <p:attrName>ppt_y</p:attrName>
                                        </p:attrNameLst>
                                      </p:cBhvr>
                                      <p:tavLst>
                                        <p:tav tm="0">
                                          <p:val>
                                            <p:strVal val="1+#ppt_h/2"/>
                                          </p:val>
                                        </p:tav>
                                        <p:tav tm="100000">
                                          <p:val>
                                            <p:strVal val="#ppt_y"/>
                                          </p:val>
                                        </p:tav>
                                      </p:tavLst>
                                    </p:anim>
                                  </p:childTnLst>
                                </p:cTn>
                              </p:par>
                              <p:par>
                                <p:cTn id="27" presetID="2" presetClass="entr" presetSubtype="2" accel="50000" decel="5000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1+#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4" accel="50000" decel="5000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ppt_x"/>
                                          </p:val>
                                        </p:tav>
                                        <p:tav tm="100000">
                                          <p:val>
                                            <p:strVal val="#ppt_x"/>
                                          </p:val>
                                        </p:tav>
                                      </p:tavLst>
                                    </p:anim>
                                    <p:anim calcmode="lin" valueType="num">
                                      <p:cBhvr additive="base">
                                        <p:cTn id="35" dur="500" fill="hold"/>
                                        <p:tgtEl>
                                          <p:spTgt spid="42"/>
                                        </p:tgtEl>
                                        <p:attrNameLst>
                                          <p:attrName>ppt_y</p:attrName>
                                        </p:attrNameLst>
                                      </p:cBhvr>
                                      <p:tavLst>
                                        <p:tav tm="0">
                                          <p:val>
                                            <p:strVal val="1+#ppt_h/2"/>
                                          </p:val>
                                        </p:tav>
                                        <p:tav tm="100000">
                                          <p:val>
                                            <p:strVal val="#ppt_y"/>
                                          </p:val>
                                        </p:tav>
                                      </p:tavLst>
                                    </p:anim>
                                  </p:childTnLst>
                                </p:cTn>
                              </p:par>
                              <p:par>
                                <p:cTn id="36" presetID="2" presetClass="entr" presetSubtype="2" accel="50000" decel="50000" fill="hold" nodeType="with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500" fill="hold"/>
                                        <p:tgtEl>
                                          <p:spTgt spid="35"/>
                                        </p:tgtEl>
                                        <p:attrNameLst>
                                          <p:attrName>ppt_x</p:attrName>
                                        </p:attrNameLst>
                                      </p:cBhvr>
                                      <p:tavLst>
                                        <p:tav tm="0">
                                          <p:val>
                                            <p:strVal val="1+#ppt_w/2"/>
                                          </p:val>
                                        </p:tav>
                                        <p:tav tm="100000">
                                          <p:val>
                                            <p:strVal val="#ppt_x"/>
                                          </p:val>
                                        </p:tav>
                                      </p:tavLst>
                                    </p:anim>
                                    <p:anim calcmode="lin" valueType="num">
                                      <p:cBhvr additive="base">
                                        <p:cTn id="39" dur="500" fill="hold"/>
                                        <p:tgtEl>
                                          <p:spTgt spid="35"/>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13" presetClass="entr" presetSubtype="16" fill="hold" nodeType="afterEffect">
                                  <p:stCondLst>
                                    <p:cond delay="0"/>
                                  </p:stCondLst>
                                  <p:childTnLst>
                                    <p:set>
                                      <p:cBhvr>
                                        <p:cTn id="42" dur="1" fill="hold">
                                          <p:stCondLst>
                                            <p:cond delay="0"/>
                                          </p:stCondLst>
                                        </p:cTn>
                                        <p:tgtEl>
                                          <p:spTgt spid="86"/>
                                        </p:tgtEl>
                                        <p:attrNameLst>
                                          <p:attrName>style.visibility</p:attrName>
                                        </p:attrNameLst>
                                      </p:cBhvr>
                                      <p:to>
                                        <p:strVal val="visible"/>
                                      </p:to>
                                    </p:set>
                                    <p:animEffect transition="in" filter="plus(in)">
                                      <p:cBhvr>
                                        <p:cTn id="43" dur="500"/>
                                        <p:tgtEl>
                                          <p:spTgt spid="8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5"/>
                                        </p:tgtEl>
                                        <p:attrNameLst>
                                          <p:attrName>style.visibility</p:attrName>
                                        </p:attrNameLst>
                                      </p:cBhvr>
                                      <p:to>
                                        <p:strVal val="visible"/>
                                      </p:to>
                                    </p:set>
                                    <p:animEffect transition="in" filter="fade">
                                      <p:cBhvr>
                                        <p:cTn id="46"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39" grpId="0" animBg="1"/>
      <p:bldP spid="40" grpId="0" animBg="1"/>
      <p:bldP spid="41" grpId="0" animBg="1"/>
      <p:bldP spid="42" grpId="0" animBg="1"/>
    </p:bldLst>
  </p:timing>
</p:sld>
</file>

<file path=ppt/theme/theme1.xml><?xml version="1.0" encoding="utf-8"?>
<a:theme xmlns:a="http://schemas.openxmlformats.org/drawingml/2006/main" name="1_Custom Design">
  <a:themeElements>
    <a:clrScheme name="9_Blue_Green Theme">
      <a:dk1>
        <a:sysClr val="windowText" lastClr="000000"/>
      </a:dk1>
      <a:lt1>
        <a:sysClr val="window" lastClr="FFFFFF"/>
      </a:lt1>
      <a:dk2>
        <a:srgbClr val="000000"/>
      </a:dk2>
      <a:lt2>
        <a:srgbClr val="FFFFFF"/>
      </a:lt2>
      <a:accent1>
        <a:srgbClr val="023759"/>
      </a:accent1>
      <a:accent2>
        <a:srgbClr val="0E5A8B"/>
      </a:accent2>
      <a:accent3>
        <a:srgbClr val="198C8F"/>
      </a:accent3>
      <a:accent4>
        <a:srgbClr val="8BB106"/>
      </a:accent4>
      <a:accent5>
        <a:srgbClr val="63A406"/>
      </a:accent5>
      <a:accent6>
        <a:srgbClr val="4A7B04"/>
      </a:accent6>
      <a:hlink>
        <a:srgbClr val="0066CC"/>
      </a:hlink>
      <a:folHlink>
        <a:srgbClr val="29B5E5"/>
      </a:folHlink>
    </a:clrScheme>
    <a:fontScheme name="Arial">
      <a:majorFont>
        <a:latin typeface="Arial"/>
        <a:ea typeface=""/>
        <a:cs typeface="FontAwesome"/>
      </a:majorFont>
      <a:minorFont>
        <a:latin typeface="Arial"/>
        <a:ea typeface=""/>
        <a:cs typeface="FontAwesom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529</TotalTime>
  <Words>900</Words>
  <Application>Microsoft Office PowerPoint</Application>
  <PresentationFormat>Широкоэкранный</PresentationFormat>
  <Paragraphs>144</Paragraphs>
  <Slides>10</Slides>
  <Notes>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FontAwesome</vt:lpstr>
      <vt:lpstr>Times New Roman</vt:lpstr>
      <vt:lpstr>1_Custom Design</vt:lpstr>
      <vt:lpstr>Магистерская диссертация</vt:lpstr>
      <vt:lpstr>Цель, объект и предмет исследования</vt:lpstr>
      <vt:lpstr>Задачи</vt:lpstr>
      <vt:lpstr>Динамика изменения доли нефтегазовых доходов  в доходах бюджета РФ</vt:lpstr>
      <vt:lpstr>Типизация предприятий отрасли</vt:lpstr>
      <vt:lpstr>Классификация по направлениям деятельности</vt:lpstr>
      <vt:lpstr>Разведка (ВИНК и независимые компании)</vt:lpstr>
      <vt:lpstr>Добыча (независимые компании)</vt:lpstr>
      <vt:lpstr>Сбыт</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LitvinovaEP</dc:creator>
  <cp:lastModifiedBy>litvinovpi@outlook.com</cp:lastModifiedBy>
  <cp:revision>44</cp:revision>
  <dcterms:created xsi:type="dcterms:W3CDTF">2018-12-18T09:17:16Z</dcterms:created>
  <dcterms:modified xsi:type="dcterms:W3CDTF">2018-12-20T20:28:51Z</dcterms:modified>
</cp:coreProperties>
</file>