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1" r:id="rId3"/>
    <p:sldId id="264" r:id="rId4"/>
    <p:sldId id="263" r:id="rId5"/>
    <p:sldId id="278" r:id="rId6"/>
    <p:sldId id="267" r:id="rId7"/>
    <p:sldId id="265" r:id="rId8"/>
    <p:sldId id="277" r:id="rId9"/>
    <p:sldId id="275" r:id="rId10"/>
    <p:sldId id="270" r:id="rId11"/>
    <p:sldId id="271" r:id="rId12"/>
    <p:sldId id="27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36" autoAdjust="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94204B-8EAE-4E7F-8ED0-A73F22D11E1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17EC5B-C8E8-41DE-A15F-FCCAC0BE339D}">
      <dgm:prSet phldrT="[Текст]"/>
      <dgm:spPr/>
      <dgm:t>
        <a:bodyPr/>
        <a:lstStyle/>
        <a:p>
          <a:r>
            <a:rPr lang="ru-RU" dirty="0" smtClean="0"/>
            <a:t>АКТУАЛЬНОСТЬ</a:t>
          </a:r>
          <a:endParaRPr lang="ru-RU" dirty="0"/>
        </a:p>
      </dgm:t>
    </dgm:pt>
    <dgm:pt modelId="{E855F520-3DC5-4C9D-878C-8BFC7D6464C0}" type="parTrans" cxnId="{82EA1BA6-58DF-4A4B-AEFA-DCB8E0F66F7A}">
      <dgm:prSet/>
      <dgm:spPr/>
      <dgm:t>
        <a:bodyPr/>
        <a:lstStyle/>
        <a:p>
          <a:endParaRPr lang="ru-RU"/>
        </a:p>
      </dgm:t>
    </dgm:pt>
    <dgm:pt modelId="{98A97878-6936-4DE0-B6E3-3770721975B5}" type="sibTrans" cxnId="{82EA1BA6-58DF-4A4B-AEFA-DCB8E0F66F7A}">
      <dgm:prSet/>
      <dgm:spPr/>
      <dgm:t>
        <a:bodyPr/>
        <a:lstStyle/>
        <a:p>
          <a:endParaRPr lang="ru-RU"/>
        </a:p>
      </dgm:t>
    </dgm:pt>
    <dgm:pt modelId="{6BC56A1B-F4B8-4951-824D-93B8FD9CF6C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Необходимость надежного законодательного и договорного обеспечения прав субъектов лизинга;</a:t>
          </a:r>
          <a:endParaRPr lang="ru-RU" dirty="0"/>
        </a:p>
      </dgm:t>
    </dgm:pt>
    <dgm:pt modelId="{E5F4A7E7-F2AF-41C4-94C1-FA35A87F4C96}" type="parTrans" cxnId="{79A97766-4CE1-401C-B75D-D66888883396}">
      <dgm:prSet/>
      <dgm:spPr/>
      <dgm:t>
        <a:bodyPr/>
        <a:lstStyle/>
        <a:p>
          <a:endParaRPr lang="ru-RU"/>
        </a:p>
      </dgm:t>
    </dgm:pt>
    <dgm:pt modelId="{89DA9B9E-2A0A-4638-B76E-C9C938808B7C}" type="sibTrans" cxnId="{79A97766-4CE1-401C-B75D-D66888883396}">
      <dgm:prSet/>
      <dgm:spPr/>
      <dgm:t>
        <a:bodyPr/>
        <a:lstStyle/>
        <a:p>
          <a:endParaRPr lang="ru-RU"/>
        </a:p>
      </dgm:t>
    </dgm:pt>
    <dgm:pt modelId="{55C8161F-055E-4834-A857-C4FD069F513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Недостаточность научных трудов в данной сфере;</a:t>
          </a:r>
          <a:endParaRPr lang="ru-RU" dirty="0"/>
        </a:p>
      </dgm:t>
    </dgm:pt>
    <dgm:pt modelId="{09338428-5907-4BBC-B4E3-A449F9C54D92}" type="parTrans" cxnId="{5834C3D6-3135-41CA-A435-F904EACADC6D}">
      <dgm:prSet/>
      <dgm:spPr/>
      <dgm:t>
        <a:bodyPr/>
        <a:lstStyle/>
        <a:p>
          <a:endParaRPr lang="ru-RU"/>
        </a:p>
      </dgm:t>
    </dgm:pt>
    <dgm:pt modelId="{37E334F0-B2D7-4ED9-86BF-9DA099067E55}" type="sibTrans" cxnId="{5834C3D6-3135-41CA-A435-F904EACADC6D}">
      <dgm:prSet/>
      <dgm:spPr/>
      <dgm:t>
        <a:bodyPr/>
        <a:lstStyle/>
        <a:p>
          <a:endParaRPr lang="ru-RU"/>
        </a:p>
      </dgm:t>
    </dgm:pt>
    <dgm:pt modelId="{5A63F25C-DFCD-48EA-AAC0-3A32416A9C5B}">
      <dgm:prSet phldrT="[Текст]"/>
      <dgm:spPr/>
      <dgm:t>
        <a:bodyPr/>
        <a:lstStyle/>
        <a:p>
          <a:r>
            <a:rPr lang="ru-RU" dirty="0" smtClean="0"/>
            <a:t>НОВИЗНА</a:t>
          </a:r>
          <a:endParaRPr lang="ru-RU" dirty="0"/>
        </a:p>
      </dgm:t>
    </dgm:pt>
    <dgm:pt modelId="{B4178AFB-5CFE-41F2-B362-07B7CF6407ED}" type="parTrans" cxnId="{A3C69808-C9A0-4C9F-A14E-533B9D7A6F97}">
      <dgm:prSet/>
      <dgm:spPr/>
      <dgm:t>
        <a:bodyPr/>
        <a:lstStyle/>
        <a:p>
          <a:endParaRPr lang="ru-RU"/>
        </a:p>
      </dgm:t>
    </dgm:pt>
    <dgm:pt modelId="{8B003CE9-208B-4A8A-BED9-49607A2A9E37}" type="sibTrans" cxnId="{A3C69808-C9A0-4C9F-A14E-533B9D7A6F97}">
      <dgm:prSet/>
      <dgm:spPr/>
      <dgm:t>
        <a:bodyPr/>
        <a:lstStyle/>
        <a:p>
          <a:endParaRPr lang="ru-RU"/>
        </a:p>
      </dgm:t>
    </dgm:pt>
    <dgm:pt modelId="{5979FBA6-81AE-4519-9CED-73C587C690E5}">
      <dgm:prSet phldrT="[Текст]"/>
      <dgm:spPr/>
      <dgm:t>
        <a:bodyPr/>
        <a:lstStyle/>
        <a:p>
          <a:r>
            <a:rPr lang="ru-RU" b="0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Определены проблемы методологического обоснования определения рыночной стоимости прав субъектов лизинга;</a:t>
          </a:r>
          <a:endParaRPr lang="ru-RU" dirty="0"/>
        </a:p>
      </dgm:t>
    </dgm:pt>
    <dgm:pt modelId="{5C874DAD-A5B3-4ED7-BD16-8081D0309B44}" type="parTrans" cxnId="{4510CFA7-76F5-4997-B885-4F6B1FAC1B7B}">
      <dgm:prSet/>
      <dgm:spPr/>
      <dgm:t>
        <a:bodyPr/>
        <a:lstStyle/>
        <a:p>
          <a:endParaRPr lang="ru-RU"/>
        </a:p>
      </dgm:t>
    </dgm:pt>
    <dgm:pt modelId="{D9B851C1-2544-4241-B8A7-70B37A3184D1}" type="sibTrans" cxnId="{4510CFA7-76F5-4997-B885-4F6B1FAC1B7B}">
      <dgm:prSet/>
      <dgm:spPr/>
      <dgm:t>
        <a:bodyPr/>
        <a:lstStyle/>
        <a:p>
          <a:endParaRPr lang="ru-RU"/>
        </a:p>
      </dgm:t>
    </dgm:pt>
    <dgm:pt modelId="{03A29870-1EEB-4C92-BA75-E48F9FBD60A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Отсутствие четкого понимания о формировании рыночной стоимости объектов оценки – </a:t>
          </a:r>
          <a:r>
            <a:rPr lang="ru-RU" b="1" dirty="0" smtClean="0">
              <a:solidFill>
                <a:schemeClr val="tx1"/>
              </a:solidFill>
            </a:rPr>
            <a:t>прав лизингодателя/ лизингополучателя;</a:t>
          </a:r>
          <a:endParaRPr lang="ru-RU" dirty="0"/>
        </a:p>
      </dgm:t>
    </dgm:pt>
    <dgm:pt modelId="{224A9BFD-9DB4-494A-9F45-1FEA895D87F4}" type="parTrans" cxnId="{C67E19BE-4A9A-407F-9104-FFA4559C2F8D}">
      <dgm:prSet/>
      <dgm:spPr/>
      <dgm:t>
        <a:bodyPr/>
        <a:lstStyle/>
        <a:p>
          <a:endParaRPr lang="ru-RU"/>
        </a:p>
      </dgm:t>
    </dgm:pt>
    <dgm:pt modelId="{F6D70853-94BB-414A-BB11-B80F4403AAFC}" type="sibTrans" cxnId="{C67E19BE-4A9A-407F-9104-FFA4559C2F8D}">
      <dgm:prSet/>
      <dgm:spPr/>
      <dgm:t>
        <a:bodyPr/>
        <a:lstStyle/>
        <a:p>
          <a:endParaRPr lang="ru-RU"/>
        </a:p>
      </dgm:t>
    </dgm:pt>
    <dgm:pt modelId="{68C33FCA-7CB1-4D4B-891F-D6C1E91B17C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Отсутствие методических рекомендаций по оценке стоимости прав лизингодателя.</a:t>
          </a:r>
          <a:endParaRPr lang="ru-RU" dirty="0"/>
        </a:p>
      </dgm:t>
    </dgm:pt>
    <dgm:pt modelId="{417B3C48-369C-4DA9-9C45-380DBC0CE588}" type="parTrans" cxnId="{9B61DF27-5E35-4036-AF9E-E1F634A94A7A}">
      <dgm:prSet/>
      <dgm:spPr/>
      <dgm:t>
        <a:bodyPr/>
        <a:lstStyle/>
        <a:p>
          <a:endParaRPr lang="ru-RU"/>
        </a:p>
      </dgm:t>
    </dgm:pt>
    <dgm:pt modelId="{45B942EA-CD56-488D-A075-D19F8426A5ED}" type="sibTrans" cxnId="{9B61DF27-5E35-4036-AF9E-E1F634A94A7A}">
      <dgm:prSet/>
      <dgm:spPr/>
      <dgm:t>
        <a:bodyPr/>
        <a:lstStyle/>
        <a:p>
          <a:endParaRPr lang="ru-RU"/>
        </a:p>
      </dgm:t>
    </dgm:pt>
    <dgm:pt modelId="{25506897-6D7E-43B5-AB01-8D301C3E6D8A}">
      <dgm:prSet phldrT="[Текст]"/>
      <dgm:spPr/>
      <dgm:t>
        <a:bodyPr/>
        <a:lstStyle/>
        <a:p>
          <a:r>
            <a:rPr lang="ru-RU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Разработаны методические рекомендации по оценке стоимости уступки права по договорам лизинга при смене лизингодателя;</a:t>
          </a:r>
          <a:endParaRPr lang="ru-RU" dirty="0"/>
        </a:p>
      </dgm:t>
    </dgm:pt>
    <dgm:pt modelId="{757D7671-4116-49DD-A649-1851F08B7405}" type="parTrans" cxnId="{19551F89-A067-42DE-BD06-A45C3FB4FD89}">
      <dgm:prSet/>
      <dgm:spPr/>
      <dgm:t>
        <a:bodyPr/>
        <a:lstStyle/>
        <a:p>
          <a:endParaRPr lang="ru-RU"/>
        </a:p>
      </dgm:t>
    </dgm:pt>
    <dgm:pt modelId="{3BDEB783-83D7-4228-BE61-30648E4F2107}" type="sibTrans" cxnId="{19551F89-A067-42DE-BD06-A45C3FB4FD89}">
      <dgm:prSet/>
      <dgm:spPr/>
      <dgm:t>
        <a:bodyPr/>
        <a:lstStyle/>
        <a:p>
          <a:endParaRPr lang="ru-RU"/>
        </a:p>
      </dgm:t>
    </dgm:pt>
    <dgm:pt modelId="{35BAC464-1B7D-42F8-B695-843AC72AA534}">
      <dgm:prSet phldrT="[Текст]"/>
      <dgm:spPr/>
      <dgm:t>
        <a:bodyPr/>
        <a:lstStyle/>
        <a:p>
          <a:r>
            <a:rPr lang="ru-RU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Разработана модель формирования стоимости при переходе прав лизингодателя;</a:t>
          </a:r>
          <a:endParaRPr lang="ru-RU" dirty="0"/>
        </a:p>
      </dgm:t>
    </dgm:pt>
    <dgm:pt modelId="{802C554C-72EA-4EB3-AB0F-FA8DCB4D50DB}" type="parTrans" cxnId="{5694D890-253D-4079-9851-E43406D62A59}">
      <dgm:prSet/>
      <dgm:spPr/>
      <dgm:t>
        <a:bodyPr/>
        <a:lstStyle/>
        <a:p>
          <a:endParaRPr lang="ru-RU"/>
        </a:p>
      </dgm:t>
    </dgm:pt>
    <dgm:pt modelId="{E6483691-C6CC-4913-A2E6-1D23D9AC707C}" type="sibTrans" cxnId="{5694D890-253D-4079-9851-E43406D62A59}">
      <dgm:prSet/>
      <dgm:spPr/>
      <dgm:t>
        <a:bodyPr/>
        <a:lstStyle/>
        <a:p>
          <a:endParaRPr lang="ru-RU"/>
        </a:p>
      </dgm:t>
    </dgm:pt>
    <dgm:pt modelId="{01B9DF42-8CF7-4D1E-86B6-B415C20C3DF5}">
      <dgm:prSet phldrT="[Текст]"/>
      <dgm:spPr/>
      <dgm:t>
        <a:bodyPr/>
        <a:lstStyle/>
        <a:p>
          <a:r>
            <a:rPr lang="ru-RU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Установлена идентификация права при оценке прав субъектов лизинга при уступке, заключающаяся в перечне необходимых документов;</a:t>
          </a:r>
          <a:endParaRPr lang="ru-RU" dirty="0"/>
        </a:p>
      </dgm:t>
    </dgm:pt>
    <dgm:pt modelId="{34040CD5-F69C-4F20-89B3-47A3B069C2C2}" type="parTrans" cxnId="{F5017CE9-1F06-4732-AF0E-CC90DAC254B1}">
      <dgm:prSet/>
      <dgm:spPr/>
      <dgm:t>
        <a:bodyPr/>
        <a:lstStyle/>
        <a:p>
          <a:endParaRPr lang="ru-RU"/>
        </a:p>
      </dgm:t>
    </dgm:pt>
    <dgm:pt modelId="{E8E1A709-57E4-425C-B88B-9BE6474E584B}" type="sibTrans" cxnId="{F5017CE9-1F06-4732-AF0E-CC90DAC254B1}">
      <dgm:prSet/>
      <dgm:spPr/>
      <dgm:t>
        <a:bodyPr/>
        <a:lstStyle/>
        <a:p>
          <a:endParaRPr lang="ru-RU"/>
        </a:p>
      </dgm:t>
    </dgm:pt>
    <dgm:pt modelId="{B8B06BB0-D155-47CE-9A9A-D33A16F670A1}">
      <dgm:prSet phldrT="[Текст]"/>
      <dgm:spPr/>
      <dgm:t>
        <a:bodyPr/>
        <a:lstStyle/>
        <a:p>
          <a:endParaRPr lang="ru-RU" dirty="0"/>
        </a:p>
      </dgm:t>
    </dgm:pt>
    <dgm:pt modelId="{98A266E0-8E65-49F3-9F66-04C62AB9F572}" type="parTrans" cxnId="{24EA016A-CDCC-42B0-958B-0C704CC46476}">
      <dgm:prSet/>
      <dgm:spPr/>
      <dgm:t>
        <a:bodyPr/>
        <a:lstStyle/>
        <a:p>
          <a:endParaRPr lang="ru-RU"/>
        </a:p>
      </dgm:t>
    </dgm:pt>
    <dgm:pt modelId="{DEBD8C6A-00A5-4BD8-B3C7-BEB0D7C9A6E2}" type="sibTrans" cxnId="{24EA016A-CDCC-42B0-958B-0C704CC46476}">
      <dgm:prSet/>
      <dgm:spPr/>
      <dgm:t>
        <a:bodyPr/>
        <a:lstStyle/>
        <a:p>
          <a:endParaRPr lang="ru-RU"/>
        </a:p>
      </dgm:t>
    </dgm:pt>
    <dgm:pt modelId="{A200FBE7-A7B0-4333-9675-EC8F6E2818D8}">
      <dgm:prSet phldrT="[Текст]"/>
      <dgm:spPr/>
      <dgm:t>
        <a:bodyPr/>
        <a:lstStyle/>
        <a:p>
          <a:endParaRPr lang="ru-RU" dirty="0"/>
        </a:p>
      </dgm:t>
    </dgm:pt>
    <dgm:pt modelId="{6AC77021-6DA4-450E-9E86-3A7B026350BF}" type="parTrans" cxnId="{A95CA6E1-6C22-40CB-88A2-415AC1F3EB44}">
      <dgm:prSet/>
      <dgm:spPr/>
      <dgm:t>
        <a:bodyPr/>
        <a:lstStyle/>
        <a:p>
          <a:endParaRPr lang="ru-RU"/>
        </a:p>
      </dgm:t>
    </dgm:pt>
    <dgm:pt modelId="{6021FFB8-7DE1-4495-B17F-F93E0ABC0471}" type="sibTrans" cxnId="{A95CA6E1-6C22-40CB-88A2-415AC1F3EB44}">
      <dgm:prSet/>
      <dgm:spPr/>
      <dgm:t>
        <a:bodyPr/>
        <a:lstStyle/>
        <a:p>
          <a:endParaRPr lang="ru-RU"/>
        </a:p>
      </dgm:t>
    </dgm:pt>
    <dgm:pt modelId="{B65F4381-B384-4886-9EF3-B3945838D2EE}">
      <dgm:prSet phldrT="[Текст]"/>
      <dgm:spPr/>
      <dgm:t>
        <a:bodyPr/>
        <a:lstStyle/>
        <a:p>
          <a:r>
            <a:rPr lang="ru-RU" dirty="0" smtClean="0"/>
            <a:t>разработаны рекомендации по экспертизе отчетов об оценке прав лизингодателя.</a:t>
          </a:r>
          <a:endParaRPr lang="ru-RU" dirty="0"/>
        </a:p>
      </dgm:t>
    </dgm:pt>
    <dgm:pt modelId="{3E11AB5F-9009-4A1F-92C3-ACA01235AB3B}" type="parTrans" cxnId="{F21FD787-6A09-47CE-9B24-E95EE623AC43}">
      <dgm:prSet/>
      <dgm:spPr/>
      <dgm:t>
        <a:bodyPr/>
        <a:lstStyle/>
        <a:p>
          <a:endParaRPr lang="ru-RU"/>
        </a:p>
      </dgm:t>
    </dgm:pt>
    <dgm:pt modelId="{00A005D0-4F99-45AC-A1E1-B5B7AF9CA3ED}" type="sibTrans" cxnId="{F21FD787-6A09-47CE-9B24-E95EE623AC43}">
      <dgm:prSet/>
      <dgm:spPr/>
      <dgm:t>
        <a:bodyPr/>
        <a:lstStyle/>
        <a:p>
          <a:endParaRPr lang="ru-RU"/>
        </a:p>
      </dgm:t>
    </dgm:pt>
    <dgm:pt modelId="{12E51E19-09E0-4D83-A5B1-6D83CC49CBA1}" type="pres">
      <dgm:prSet presAssocID="{2794204B-8EAE-4E7F-8ED0-A73F22D11E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9D9649-489A-4C72-9DD9-E037B9C0770E}" type="pres">
      <dgm:prSet presAssocID="{B417EC5B-C8E8-41DE-A15F-FCCAC0BE339D}" presName="composite" presStyleCnt="0"/>
      <dgm:spPr/>
    </dgm:pt>
    <dgm:pt modelId="{6A9B6CF6-486E-4F89-B13F-7AB5CB1DCD30}" type="pres">
      <dgm:prSet presAssocID="{B417EC5B-C8E8-41DE-A15F-FCCAC0BE339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002BA-15B3-46A0-BE5C-0542591CC569}" type="pres">
      <dgm:prSet presAssocID="{B417EC5B-C8E8-41DE-A15F-FCCAC0BE339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03449-8359-49B5-9419-45F2965B01D8}" type="pres">
      <dgm:prSet presAssocID="{98A97878-6936-4DE0-B6E3-3770721975B5}" presName="space" presStyleCnt="0"/>
      <dgm:spPr/>
    </dgm:pt>
    <dgm:pt modelId="{19E610A2-C32E-4AC1-BDBA-62EBAFB73152}" type="pres">
      <dgm:prSet presAssocID="{5A63F25C-DFCD-48EA-AAC0-3A32416A9C5B}" presName="composite" presStyleCnt="0"/>
      <dgm:spPr/>
    </dgm:pt>
    <dgm:pt modelId="{F466786E-B539-463C-BC66-5C4B495F01B4}" type="pres">
      <dgm:prSet presAssocID="{5A63F25C-DFCD-48EA-AAC0-3A32416A9C5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F574A-B95D-4288-A6A5-CAA7290C66F0}" type="pres">
      <dgm:prSet presAssocID="{5A63F25C-DFCD-48EA-AAC0-3A32416A9C5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551F89-A067-42DE-BD06-A45C3FB4FD89}" srcId="{5A63F25C-DFCD-48EA-AAC0-3A32416A9C5B}" destId="{25506897-6D7E-43B5-AB01-8D301C3E6D8A}" srcOrd="3" destOrd="0" parTransId="{757D7671-4116-49DD-A649-1851F08B7405}" sibTransId="{3BDEB783-83D7-4228-BE61-30648E4F2107}"/>
    <dgm:cxn modelId="{F21FD787-6A09-47CE-9B24-E95EE623AC43}" srcId="{5A63F25C-DFCD-48EA-AAC0-3A32416A9C5B}" destId="{B65F4381-B384-4886-9EF3-B3945838D2EE}" srcOrd="4" destOrd="0" parTransId="{3E11AB5F-9009-4A1F-92C3-ACA01235AB3B}" sibTransId="{00A005D0-4F99-45AC-A1E1-B5B7AF9CA3ED}"/>
    <dgm:cxn modelId="{79A97766-4CE1-401C-B75D-D66888883396}" srcId="{B417EC5B-C8E8-41DE-A15F-FCCAC0BE339D}" destId="{6BC56A1B-F4B8-4951-824D-93B8FD9CF6C6}" srcOrd="0" destOrd="0" parTransId="{E5F4A7E7-F2AF-41C4-94C1-FA35A87F4C96}" sibTransId="{89DA9B9E-2A0A-4638-B76E-C9C938808B7C}"/>
    <dgm:cxn modelId="{6003AE75-586D-4A4B-BEF3-97B13D3F9855}" type="presOf" srcId="{55C8161F-055E-4834-A857-C4FD069F5136}" destId="{1D4002BA-15B3-46A0-BE5C-0542591CC569}" srcOrd="0" destOrd="1" presId="urn:microsoft.com/office/officeart/2005/8/layout/hList1"/>
    <dgm:cxn modelId="{5694D890-253D-4079-9851-E43406D62A59}" srcId="{5A63F25C-DFCD-48EA-AAC0-3A32416A9C5B}" destId="{35BAC464-1B7D-42F8-B695-843AC72AA534}" srcOrd="1" destOrd="0" parTransId="{802C554C-72EA-4EB3-AB0F-FA8DCB4D50DB}" sibTransId="{E6483691-C6CC-4913-A2E6-1D23D9AC707C}"/>
    <dgm:cxn modelId="{C67E19BE-4A9A-407F-9104-FFA4559C2F8D}" srcId="{B417EC5B-C8E8-41DE-A15F-FCCAC0BE339D}" destId="{03A29870-1EEB-4C92-BA75-E48F9FBD60A3}" srcOrd="2" destOrd="0" parTransId="{224A9BFD-9DB4-494A-9F45-1FEA895D87F4}" sibTransId="{F6D70853-94BB-414A-BB11-B80F4403AAFC}"/>
    <dgm:cxn modelId="{F5017CE9-1F06-4732-AF0E-CC90DAC254B1}" srcId="{5A63F25C-DFCD-48EA-AAC0-3A32416A9C5B}" destId="{01B9DF42-8CF7-4D1E-86B6-B415C20C3DF5}" srcOrd="2" destOrd="0" parTransId="{34040CD5-F69C-4F20-89B3-47A3B069C2C2}" sibTransId="{E8E1A709-57E4-425C-B88B-9BE6474E584B}"/>
    <dgm:cxn modelId="{82EA1BA6-58DF-4A4B-AEFA-DCB8E0F66F7A}" srcId="{2794204B-8EAE-4E7F-8ED0-A73F22D11E1C}" destId="{B417EC5B-C8E8-41DE-A15F-FCCAC0BE339D}" srcOrd="0" destOrd="0" parTransId="{E855F520-3DC5-4C9D-878C-8BFC7D6464C0}" sibTransId="{98A97878-6936-4DE0-B6E3-3770721975B5}"/>
    <dgm:cxn modelId="{A3C69808-C9A0-4C9F-A14E-533B9D7A6F97}" srcId="{2794204B-8EAE-4E7F-8ED0-A73F22D11E1C}" destId="{5A63F25C-DFCD-48EA-AAC0-3A32416A9C5B}" srcOrd="1" destOrd="0" parTransId="{B4178AFB-5CFE-41F2-B362-07B7CF6407ED}" sibTransId="{8B003CE9-208B-4A8A-BED9-49607A2A9E37}"/>
    <dgm:cxn modelId="{3CBE7331-D37F-43A0-862E-37CCA7FF56CD}" type="presOf" srcId="{01B9DF42-8CF7-4D1E-86B6-B415C20C3DF5}" destId="{AFDF574A-B95D-4288-A6A5-CAA7290C66F0}" srcOrd="0" destOrd="2" presId="urn:microsoft.com/office/officeart/2005/8/layout/hList1"/>
    <dgm:cxn modelId="{7AA1D655-9DD1-4C30-BCF5-11FA79251194}" type="presOf" srcId="{6BC56A1B-F4B8-4951-824D-93B8FD9CF6C6}" destId="{1D4002BA-15B3-46A0-BE5C-0542591CC569}" srcOrd="0" destOrd="0" presId="urn:microsoft.com/office/officeart/2005/8/layout/hList1"/>
    <dgm:cxn modelId="{5834C3D6-3135-41CA-A435-F904EACADC6D}" srcId="{B417EC5B-C8E8-41DE-A15F-FCCAC0BE339D}" destId="{55C8161F-055E-4834-A857-C4FD069F5136}" srcOrd="1" destOrd="0" parTransId="{09338428-5907-4BBC-B4E3-A449F9C54D92}" sibTransId="{37E334F0-B2D7-4ED9-86BF-9DA099067E55}"/>
    <dgm:cxn modelId="{084EA510-D9BC-464C-88D9-C1C2B40BD9B2}" type="presOf" srcId="{25506897-6D7E-43B5-AB01-8D301C3E6D8A}" destId="{AFDF574A-B95D-4288-A6A5-CAA7290C66F0}" srcOrd="0" destOrd="3" presId="urn:microsoft.com/office/officeart/2005/8/layout/hList1"/>
    <dgm:cxn modelId="{4AFAD2A1-BCB3-450A-85C0-181D0330A688}" type="presOf" srcId="{B417EC5B-C8E8-41DE-A15F-FCCAC0BE339D}" destId="{6A9B6CF6-486E-4F89-B13F-7AB5CB1DCD30}" srcOrd="0" destOrd="0" presId="urn:microsoft.com/office/officeart/2005/8/layout/hList1"/>
    <dgm:cxn modelId="{24EA016A-CDCC-42B0-958B-0C704CC46476}" srcId="{5A63F25C-DFCD-48EA-AAC0-3A32416A9C5B}" destId="{B8B06BB0-D155-47CE-9A9A-D33A16F670A1}" srcOrd="6" destOrd="0" parTransId="{98A266E0-8E65-49F3-9F66-04C62AB9F572}" sibTransId="{DEBD8C6A-00A5-4BD8-B3C7-BEB0D7C9A6E2}"/>
    <dgm:cxn modelId="{9657E885-83A3-40ED-AD9D-F3E19C278F95}" type="presOf" srcId="{35BAC464-1B7D-42F8-B695-843AC72AA534}" destId="{AFDF574A-B95D-4288-A6A5-CAA7290C66F0}" srcOrd="0" destOrd="1" presId="urn:microsoft.com/office/officeart/2005/8/layout/hList1"/>
    <dgm:cxn modelId="{A0FF21DC-768D-4C48-8939-4C3EB58B4169}" type="presOf" srcId="{B8B06BB0-D155-47CE-9A9A-D33A16F670A1}" destId="{AFDF574A-B95D-4288-A6A5-CAA7290C66F0}" srcOrd="0" destOrd="6" presId="urn:microsoft.com/office/officeart/2005/8/layout/hList1"/>
    <dgm:cxn modelId="{AAD6F196-A203-473F-B0F6-D061EC207884}" type="presOf" srcId="{68C33FCA-7CB1-4D4B-891F-D6C1E91B17C4}" destId="{1D4002BA-15B3-46A0-BE5C-0542591CC569}" srcOrd="0" destOrd="3" presId="urn:microsoft.com/office/officeart/2005/8/layout/hList1"/>
    <dgm:cxn modelId="{A95CA6E1-6C22-40CB-88A2-415AC1F3EB44}" srcId="{5A63F25C-DFCD-48EA-AAC0-3A32416A9C5B}" destId="{A200FBE7-A7B0-4333-9675-EC8F6E2818D8}" srcOrd="5" destOrd="0" parTransId="{6AC77021-6DA4-450E-9E86-3A7B026350BF}" sibTransId="{6021FFB8-7DE1-4495-B17F-F93E0ABC0471}"/>
    <dgm:cxn modelId="{408250B7-9769-492C-9990-029043756326}" type="presOf" srcId="{A200FBE7-A7B0-4333-9675-EC8F6E2818D8}" destId="{AFDF574A-B95D-4288-A6A5-CAA7290C66F0}" srcOrd="0" destOrd="5" presId="urn:microsoft.com/office/officeart/2005/8/layout/hList1"/>
    <dgm:cxn modelId="{9B61DF27-5E35-4036-AF9E-E1F634A94A7A}" srcId="{B417EC5B-C8E8-41DE-A15F-FCCAC0BE339D}" destId="{68C33FCA-7CB1-4D4B-891F-D6C1E91B17C4}" srcOrd="3" destOrd="0" parTransId="{417B3C48-369C-4DA9-9C45-380DBC0CE588}" sibTransId="{45B942EA-CD56-488D-A075-D19F8426A5ED}"/>
    <dgm:cxn modelId="{9E1AECF5-4652-47F2-81AD-0D9EE0589A58}" type="presOf" srcId="{5A63F25C-DFCD-48EA-AAC0-3A32416A9C5B}" destId="{F466786E-B539-463C-BC66-5C4B495F01B4}" srcOrd="0" destOrd="0" presId="urn:microsoft.com/office/officeart/2005/8/layout/hList1"/>
    <dgm:cxn modelId="{99DCEAF2-6CCD-412E-BE42-1F7A236D7C09}" type="presOf" srcId="{B65F4381-B384-4886-9EF3-B3945838D2EE}" destId="{AFDF574A-B95D-4288-A6A5-CAA7290C66F0}" srcOrd="0" destOrd="4" presId="urn:microsoft.com/office/officeart/2005/8/layout/hList1"/>
    <dgm:cxn modelId="{42BC2C9A-4B78-49E5-860B-F7BA814C997B}" type="presOf" srcId="{2794204B-8EAE-4E7F-8ED0-A73F22D11E1C}" destId="{12E51E19-09E0-4D83-A5B1-6D83CC49CBA1}" srcOrd="0" destOrd="0" presId="urn:microsoft.com/office/officeart/2005/8/layout/hList1"/>
    <dgm:cxn modelId="{4510CFA7-76F5-4997-B885-4F6B1FAC1B7B}" srcId="{5A63F25C-DFCD-48EA-AAC0-3A32416A9C5B}" destId="{5979FBA6-81AE-4519-9CED-73C587C690E5}" srcOrd="0" destOrd="0" parTransId="{5C874DAD-A5B3-4ED7-BD16-8081D0309B44}" sibTransId="{D9B851C1-2544-4241-B8A7-70B37A3184D1}"/>
    <dgm:cxn modelId="{783A42AB-E98B-4A99-B2DA-1C40E094C4B5}" type="presOf" srcId="{5979FBA6-81AE-4519-9CED-73C587C690E5}" destId="{AFDF574A-B95D-4288-A6A5-CAA7290C66F0}" srcOrd="0" destOrd="0" presId="urn:microsoft.com/office/officeart/2005/8/layout/hList1"/>
    <dgm:cxn modelId="{CB039088-3406-4501-A807-8E434433C38E}" type="presOf" srcId="{03A29870-1EEB-4C92-BA75-E48F9FBD60A3}" destId="{1D4002BA-15B3-46A0-BE5C-0542591CC569}" srcOrd="0" destOrd="2" presId="urn:microsoft.com/office/officeart/2005/8/layout/hList1"/>
    <dgm:cxn modelId="{DCF97BE0-E635-4B97-A9EC-F3EC9180B990}" type="presParOf" srcId="{12E51E19-09E0-4D83-A5B1-6D83CC49CBA1}" destId="{939D9649-489A-4C72-9DD9-E037B9C0770E}" srcOrd="0" destOrd="0" presId="urn:microsoft.com/office/officeart/2005/8/layout/hList1"/>
    <dgm:cxn modelId="{B014B324-7F0E-49AC-8DCB-529A9D1430F0}" type="presParOf" srcId="{939D9649-489A-4C72-9DD9-E037B9C0770E}" destId="{6A9B6CF6-486E-4F89-B13F-7AB5CB1DCD30}" srcOrd="0" destOrd="0" presId="urn:microsoft.com/office/officeart/2005/8/layout/hList1"/>
    <dgm:cxn modelId="{B2BE5F0B-B959-42AF-9B18-30C1931CEE5F}" type="presParOf" srcId="{939D9649-489A-4C72-9DD9-E037B9C0770E}" destId="{1D4002BA-15B3-46A0-BE5C-0542591CC569}" srcOrd="1" destOrd="0" presId="urn:microsoft.com/office/officeart/2005/8/layout/hList1"/>
    <dgm:cxn modelId="{47B90154-6F50-4EF4-994D-15A79C9E45B7}" type="presParOf" srcId="{12E51E19-09E0-4D83-A5B1-6D83CC49CBA1}" destId="{10C03449-8359-49B5-9419-45F2965B01D8}" srcOrd="1" destOrd="0" presId="urn:microsoft.com/office/officeart/2005/8/layout/hList1"/>
    <dgm:cxn modelId="{C377E1DC-5ECE-4494-8343-2C6F71575F16}" type="presParOf" srcId="{12E51E19-09E0-4D83-A5B1-6D83CC49CBA1}" destId="{19E610A2-C32E-4AC1-BDBA-62EBAFB73152}" srcOrd="2" destOrd="0" presId="urn:microsoft.com/office/officeart/2005/8/layout/hList1"/>
    <dgm:cxn modelId="{E075AF35-2C3B-42C6-A06C-17960B67336E}" type="presParOf" srcId="{19E610A2-C32E-4AC1-BDBA-62EBAFB73152}" destId="{F466786E-B539-463C-BC66-5C4B495F01B4}" srcOrd="0" destOrd="0" presId="urn:microsoft.com/office/officeart/2005/8/layout/hList1"/>
    <dgm:cxn modelId="{FE73EEBD-2835-4CC9-BA08-71848A24EEEB}" type="presParOf" srcId="{19E610A2-C32E-4AC1-BDBA-62EBAFB73152}" destId="{AFDF574A-B95D-4288-A6A5-CAA7290C66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0E4A33-259A-45B1-8DB5-6CF291F4B83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312D27-CE6B-4A36-8AA1-C7A7AE8C7BA1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Расчет ставки дисконтирования</a:t>
          </a:r>
          <a:endParaRPr lang="ru-RU" sz="1600" dirty="0"/>
        </a:p>
      </dgm:t>
    </dgm:pt>
    <dgm:pt modelId="{718CDF7A-5446-4726-8C36-5ADBC6713152}" type="parTrans" cxnId="{8B8E5723-724D-4ABD-B5EB-CB267CF32036}">
      <dgm:prSet/>
      <dgm:spPr/>
      <dgm:t>
        <a:bodyPr/>
        <a:lstStyle/>
        <a:p>
          <a:endParaRPr lang="ru-RU"/>
        </a:p>
      </dgm:t>
    </dgm:pt>
    <dgm:pt modelId="{022AF00E-04C2-469C-BAB4-332BD3033E17}" type="sibTrans" cxnId="{8B8E5723-724D-4ABD-B5EB-CB267CF32036}">
      <dgm:prSet/>
      <dgm:spPr/>
      <dgm:t>
        <a:bodyPr/>
        <a:lstStyle/>
        <a:p>
          <a:endParaRPr lang="ru-RU"/>
        </a:p>
      </dgm:t>
    </dgm:pt>
    <dgm:pt modelId="{6C20F61F-0F82-4F90-B405-BD0923C0EAD0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Определение текущей стоимости оставшихся выплат лизингодателю</a:t>
          </a:r>
          <a:endParaRPr lang="ru-RU" sz="1400" dirty="0">
            <a:solidFill>
              <a:schemeClr val="tx1"/>
            </a:solidFill>
          </a:endParaRPr>
        </a:p>
      </dgm:t>
    </dgm:pt>
    <dgm:pt modelId="{757D4BE2-35EA-40C0-BBE6-C2D11F352365}" type="parTrans" cxnId="{759ACA06-E43B-421F-9707-A8EF9B637FC2}">
      <dgm:prSet/>
      <dgm:spPr/>
      <dgm:t>
        <a:bodyPr/>
        <a:lstStyle/>
        <a:p>
          <a:endParaRPr lang="ru-RU"/>
        </a:p>
      </dgm:t>
    </dgm:pt>
    <dgm:pt modelId="{72870E91-73D2-4231-8B59-314F5E3571C6}" type="sibTrans" cxnId="{759ACA06-E43B-421F-9707-A8EF9B637FC2}">
      <dgm:prSet/>
      <dgm:spPr/>
      <dgm:t>
        <a:bodyPr/>
        <a:lstStyle/>
        <a:p>
          <a:endParaRPr lang="ru-RU"/>
        </a:p>
      </dgm:t>
    </dgm:pt>
    <dgm:pt modelId="{369DB916-FEE1-4E24-8A63-D69632C08998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Определение текущей выкупной стоимости предмета лизинга</a:t>
          </a:r>
          <a:endParaRPr lang="ru-RU" sz="1400" dirty="0">
            <a:solidFill>
              <a:schemeClr val="tx1"/>
            </a:solidFill>
          </a:endParaRPr>
        </a:p>
      </dgm:t>
    </dgm:pt>
    <dgm:pt modelId="{22EE8049-2F8A-49FB-87E7-D7C605ACD54F}" type="parTrans" cxnId="{975C815B-C05C-43C3-8AFD-0FA3E1B5EA7A}">
      <dgm:prSet/>
      <dgm:spPr/>
      <dgm:t>
        <a:bodyPr/>
        <a:lstStyle/>
        <a:p>
          <a:endParaRPr lang="ru-RU"/>
        </a:p>
      </dgm:t>
    </dgm:pt>
    <dgm:pt modelId="{85ECFBC4-DB3C-4910-AD34-5FAEA0C36F3B}" type="sibTrans" cxnId="{975C815B-C05C-43C3-8AFD-0FA3E1B5EA7A}">
      <dgm:prSet/>
      <dgm:spPr/>
      <dgm:t>
        <a:bodyPr/>
        <a:lstStyle/>
        <a:p>
          <a:endParaRPr lang="ru-RU"/>
        </a:p>
      </dgm:t>
    </dgm:pt>
    <dgm:pt modelId="{A1A0E8D7-8787-4914-8F07-70943A6E6BEA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Определение стоимости прав лизингодателя</a:t>
          </a:r>
          <a:endParaRPr lang="ru-RU" sz="1400" dirty="0"/>
        </a:p>
      </dgm:t>
    </dgm:pt>
    <dgm:pt modelId="{68BF2385-53CD-4D48-BE73-383BCCB36CC2}" type="parTrans" cxnId="{FB86B068-CCDE-42C7-9930-343DF24923AA}">
      <dgm:prSet/>
      <dgm:spPr/>
      <dgm:t>
        <a:bodyPr/>
        <a:lstStyle/>
        <a:p>
          <a:endParaRPr lang="ru-RU"/>
        </a:p>
      </dgm:t>
    </dgm:pt>
    <dgm:pt modelId="{4931F1A0-3394-4FEB-89AC-D055E37BBFBF}" type="sibTrans" cxnId="{FB86B068-CCDE-42C7-9930-343DF24923AA}">
      <dgm:prSet/>
      <dgm:spPr/>
      <dgm:t>
        <a:bodyPr/>
        <a:lstStyle/>
        <a:p>
          <a:endParaRPr lang="ru-RU"/>
        </a:p>
      </dgm:t>
    </dgm:pt>
    <dgm:pt modelId="{2103BDD9-E738-43D0-A9DB-A8F30D35C3CD}">
      <dgm:prSet custT="1"/>
      <dgm:spPr/>
      <dgm:t>
        <a:bodyPr/>
        <a:lstStyle/>
        <a:p>
          <a:r>
            <a:rPr lang="ru-RU" sz="1400" dirty="0" smtClean="0"/>
            <a:t>1. Определение </a:t>
          </a:r>
          <a:r>
            <a:rPr lang="ru-RU" sz="1400" dirty="0" err="1" smtClean="0"/>
            <a:t>безрисковой</a:t>
          </a:r>
          <a:r>
            <a:rPr lang="ru-RU" sz="1400" dirty="0" smtClean="0"/>
            <a:t> ставки</a:t>
          </a:r>
        </a:p>
        <a:p>
          <a:r>
            <a:rPr lang="ru-RU" sz="1400" dirty="0" smtClean="0"/>
            <a:t>2. Определение поправок на риск</a:t>
          </a:r>
          <a:endParaRPr lang="ru-RU" sz="1400" dirty="0"/>
        </a:p>
      </dgm:t>
    </dgm:pt>
    <dgm:pt modelId="{46DAA8E6-4020-49FB-9936-5C899F79972E}" type="parTrans" cxnId="{32D56C5F-4D4C-4C0F-A11A-33DB79357A9F}">
      <dgm:prSet/>
      <dgm:spPr/>
      <dgm:t>
        <a:bodyPr/>
        <a:lstStyle/>
        <a:p>
          <a:endParaRPr lang="ru-RU"/>
        </a:p>
      </dgm:t>
    </dgm:pt>
    <dgm:pt modelId="{3995A14B-CC48-49BE-87A3-B09AEF306477}" type="sibTrans" cxnId="{32D56C5F-4D4C-4C0F-A11A-33DB79357A9F}">
      <dgm:prSet/>
      <dgm:spPr/>
      <dgm:t>
        <a:bodyPr/>
        <a:lstStyle/>
        <a:p>
          <a:endParaRPr lang="ru-RU"/>
        </a:p>
      </dgm:t>
    </dgm:pt>
    <dgm:pt modelId="{7EA32AC7-9B20-4315-B15E-7DF09602240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/>
            <a:t>Текущая стоимость будущих денежных потоков, дисконтированных в соответствии с установленной ставкой</a:t>
          </a:r>
          <a:endParaRPr lang="ru-RU" sz="1400" dirty="0"/>
        </a:p>
      </dgm:t>
    </dgm:pt>
    <dgm:pt modelId="{7A003D41-9373-4A1C-8951-824C57E1AF16}" type="parTrans" cxnId="{D36178A1-B753-4F00-9D6B-F2E574410ECE}">
      <dgm:prSet/>
      <dgm:spPr/>
      <dgm:t>
        <a:bodyPr/>
        <a:lstStyle/>
        <a:p>
          <a:endParaRPr lang="ru-RU"/>
        </a:p>
      </dgm:t>
    </dgm:pt>
    <dgm:pt modelId="{BB728FB9-E226-4ADD-A49F-EAC4467AAF6A}" type="sibTrans" cxnId="{D36178A1-B753-4F00-9D6B-F2E574410ECE}">
      <dgm:prSet/>
      <dgm:spPr/>
      <dgm:t>
        <a:bodyPr/>
        <a:lstStyle/>
        <a:p>
          <a:endParaRPr lang="ru-RU"/>
        </a:p>
      </dgm:t>
    </dgm:pt>
    <dgm:pt modelId="{A8B4FCB3-7296-46D4-949C-17399095051E}">
      <dgm:prSet custT="1"/>
      <dgm:spPr/>
      <dgm:t>
        <a:bodyPr/>
        <a:lstStyle/>
        <a:p>
          <a:r>
            <a:rPr lang="ru-RU" sz="1400" dirty="0" smtClean="0"/>
            <a:t>Текущая выкупная стоимость, дисконтированная в соответствии с установленной ставкой</a:t>
          </a:r>
          <a:endParaRPr lang="ru-RU" sz="1400" dirty="0"/>
        </a:p>
      </dgm:t>
    </dgm:pt>
    <dgm:pt modelId="{9CBC6306-7554-499C-9DD9-3261508D84C0}" type="parTrans" cxnId="{19BFE902-B66A-4CBD-B7DC-F7EC0B4F47C3}">
      <dgm:prSet/>
      <dgm:spPr/>
      <dgm:t>
        <a:bodyPr/>
        <a:lstStyle/>
        <a:p>
          <a:endParaRPr lang="ru-RU"/>
        </a:p>
      </dgm:t>
    </dgm:pt>
    <dgm:pt modelId="{22A8B95C-97E4-46C8-8257-C9E443BA98A9}" type="sibTrans" cxnId="{19BFE902-B66A-4CBD-B7DC-F7EC0B4F47C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543940C3-FC51-4D36-BAD9-A58548CEBAB0}">
          <dgm:prSet custT="1"/>
          <dgm:spPr/>
          <dgm:t>
            <a:bodyPr/>
            <a:lstStyle/>
            <a:p>
              <a14:m>
                <m:oMath xmlns:m="http://schemas.openxmlformats.org/officeDocument/2006/math">
                  <m:r>
                    <m:rPr>
                      <m:sty m:val="p"/>
                    </m:rPr>
                    <a:rPr lang="en-US" sz="1400" b="0" i="0" smtClean="0">
                      <a:latin typeface="Cambria Math" panose="02040503050406030204" pitchFamily="18" charset="0"/>
                    </a:rPr>
                    <m:t>DRV</m:t>
                  </m:r>
                  <m:r>
                    <a:rPr lang="en-US" sz="1400" smtClean="0"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en-US" sz="140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en-US" sz="1400" smtClean="0"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140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den>
                  </m:f>
                  <m:r>
                    <a:rPr lang="en-US" sz="1400" smtClean="0">
                      <a:latin typeface="Cambria Math" panose="02040503050406030204" pitchFamily="18" charset="0"/>
                    </a:rPr>
                    <m:t>𝑅𝑉</m:t>
                  </m:r>
                </m:oMath>
              </a14:m>
              <a:r>
                <a:rPr lang="ru-RU" sz="1400" dirty="0" smtClean="0"/>
                <a:t>, RV – дисконтированная выкупная стоимость имущества, i – ставка дисконтирования, </a:t>
              </a:r>
              <a:r>
                <a:rPr lang="en-US" sz="1400" dirty="0" smtClean="0"/>
                <a:t>t</a:t>
              </a:r>
              <a:r>
                <a:rPr lang="ru-RU" sz="1400" dirty="0" smtClean="0"/>
                <a:t> – количество периодов с даты оценки до последнего прогнозного периода.</a:t>
              </a:r>
              <a:endParaRPr lang="ru-RU" sz="1400" dirty="0"/>
            </a:p>
          </dgm:t>
        </dgm:pt>
      </mc:Choice>
      <mc:Fallback xmlns="">
        <dgm:pt modelId="{543940C3-FC51-4D36-BAD9-A58548CEBAB0}">
          <dgm:prSet custT="1"/>
          <dgm:spPr/>
          <dgm:t>
            <a:bodyPr/>
            <a:lstStyle/>
            <a:p>
              <a:r>
                <a:rPr lang="en-US" sz="1400" b="0" i="0" smtClean="0">
                  <a:latin typeface="Cambria Math" panose="02040503050406030204" pitchFamily="18" charset="0"/>
                </a:rPr>
                <a:t>DRV</a:t>
              </a:r>
              <a:r>
                <a:rPr lang="en-US" sz="1400" i="0" smtClean="0"/>
                <a:t>=1/</a:t>
              </a:r>
              <a:r>
                <a:rPr lang="en-US" sz="1400" i="0" smtClean="0"/>
                <a:t>〖(1+𝑖)〗^𝑡  𝑅𝑉</a:t>
              </a:r>
              <a:r>
                <a:rPr lang="ru-RU" sz="1400" dirty="0" smtClean="0"/>
                <a:t>, </a:t>
              </a:r>
              <a:r>
                <a:rPr lang="ru-RU" sz="1400" dirty="0" smtClean="0"/>
                <a:t>RV – дисконтированная выкупная стоимость имущества, i – ставка дисконтирования, </a:t>
              </a:r>
              <a:r>
                <a:rPr lang="en-US" sz="1400" dirty="0" smtClean="0"/>
                <a:t>t</a:t>
              </a:r>
              <a:r>
                <a:rPr lang="ru-RU" sz="1400" dirty="0" smtClean="0"/>
                <a:t> – количество периодов с даты оценки до последнего прогнозного периода.</a:t>
              </a:r>
              <a:endParaRPr lang="ru-RU" sz="1400" dirty="0"/>
            </a:p>
          </dgm:t>
        </dgm:pt>
      </mc:Fallback>
    </mc:AlternateContent>
    <dgm:pt modelId="{FDD614ED-DC8D-4761-B6BF-6637CECF405C}" type="parTrans" cxnId="{52F605A3-2E7C-43D3-8DCA-FDC8A42D82DE}">
      <dgm:prSet/>
      <dgm:spPr/>
      <dgm:t>
        <a:bodyPr/>
        <a:lstStyle/>
        <a:p>
          <a:endParaRPr lang="ru-RU"/>
        </a:p>
      </dgm:t>
    </dgm:pt>
    <dgm:pt modelId="{E26C99A9-31D6-4175-92B8-D95A166A00B5}" type="sibTrans" cxnId="{52F605A3-2E7C-43D3-8DCA-FDC8A42D82DE}">
      <dgm:prSet/>
      <dgm:spPr/>
      <dgm:t>
        <a:bodyPr/>
        <a:lstStyle/>
        <a:p>
          <a:endParaRPr lang="ru-RU"/>
        </a:p>
      </dgm:t>
    </dgm:pt>
    <dgm:pt modelId="{9F3C1CC7-F2E4-4438-B564-C35A6CBA845C}">
      <dgm:prSet/>
      <dgm:spPr/>
      <dgm:t>
        <a:bodyPr/>
        <a:lstStyle/>
        <a:p>
          <a:r>
            <a:rPr lang="ru-RU" dirty="0" smtClean="0"/>
            <a:t>Определение стоимости прав лизингодателя осуществляется путем сложения текущей стоимости оставшихся выплат по договору финансовой аренды (лизинга) и текущей выкупной стоимости предмета лизинга.</a:t>
          </a:r>
          <a:endParaRPr lang="ru-RU" dirty="0"/>
        </a:p>
      </dgm:t>
    </dgm:pt>
    <dgm:pt modelId="{EBA26200-6816-4937-8414-01E4B2884551}" type="parTrans" cxnId="{ED63DBF9-6A1C-4F21-9DA3-D79D030EADB7}">
      <dgm:prSet/>
      <dgm:spPr/>
      <dgm:t>
        <a:bodyPr/>
        <a:lstStyle/>
        <a:p>
          <a:endParaRPr lang="ru-RU"/>
        </a:p>
      </dgm:t>
    </dgm:pt>
    <dgm:pt modelId="{65892E2A-72A1-465D-B9E7-01451A68907B}" type="sibTrans" cxnId="{ED63DBF9-6A1C-4F21-9DA3-D79D030EADB7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>
      <mc:Choice xmlns:a14="http://schemas.microsoft.com/office/drawing/2010/main" Requires="a14">
        <dgm:pt modelId="{93BD860A-F671-4044-81F1-31E4A706FF6F}">
          <dgm:prSet custT="1"/>
          <dgm:spPr/>
          <dgm:t>
            <a:bodyPr/>
            <a:lstStyle/>
            <a:p>
              <a:pPr>
                <a:spcAft>
                  <a:spcPts val="0"/>
                </a:spcAft>
              </a:pPr>
              <a14:m>
                <m:oMath xmlns:m="http://schemas.openxmlformats.org/officeDocument/2006/math">
                  <m:sSub>
                    <m:sSubPr>
                      <m:ctrlPr>
                        <a:rPr lang="en-US" sz="14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𝑃𝑉</m:t>
                      </m:r>
                    </m:e>
                    <m: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𝑟𝑝</m:t>
                      </m:r>
                    </m:sub>
                  </m:sSub>
                  <m:r>
                    <a:rPr lang="en-US" sz="1400" i="1" smtClean="0"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en-US" sz="140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num>
                    <m:den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</m:den>
                  </m:f>
                  <m:r>
                    <a:rPr lang="en-US" sz="1400" b="0" i="1" smtClean="0">
                      <a:latin typeface="Cambria Math" panose="02040503050406030204" pitchFamily="18" charset="0"/>
                    </a:rPr>
                    <m:t>𝐶𝐹</m:t>
                  </m:r>
                </m:oMath>
              </a14:m>
              <a:r>
                <a:rPr lang="ru-RU" sz="1400" dirty="0" smtClean="0"/>
                <a:t>, где </a:t>
              </a:r>
              <a:r>
                <a:rPr lang="en-US" sz="1400" i="1" dirty="0" smtClean="0"/>
                <a:t>CF</a:t>
              </a:r>
              <a:r>
                <a:rPr lang="ru-RU" sz="1400" dirty="0" smtClean="0"/>
                <a:t> – размер лизингового платежа; i – ставка дисконтирования; t – количество периодов с даты оценки до окончания договора лизинга.</a:t>
              </a:r>
              <a:endParaRPr lang="ru-RU" sz="1400" dirty="0"/>
            </a:p>
          </dgm:t>
        </dgm:pt>
      </mc:Choice>
      <mc:Fallback>
        <dgm:pt modelId="{93BD860A-F671-4044-81F1-31E4A706FF6F}">
          <dgm:prSet custT="1"/>
          <dgm:spPr/>
          <dgm:t>
            <a:bodyPr/>
            <a:lstStyle/>
            <a:p>
              <a:pPr>
                <a:spcAft>
                  <a:spcPts val="0"/>
                </a:spcAft>
              </a:pPr>
              <a:r>
                <a:rPr lang="en-US" sz="1400" b="0" i="0" smtClean="0">
                  <a:latin typeface="Cambria Math" panose="02040503050406030204" pitchFamily="18" charset="0"/>
                </a:rPr>
                <a:t>〖𝑃𝑉〗_𝑟𝑝</a:t>
              </a:r>
              <a:r>
                <a:rPr lang="en-US" sz="1400" i="0" smtClean="0">
                  <a:latin typeface="Cambria Math" panose="02040503050406030204" pitchFamily="18" charset="0"/>
                </a:rPr>
                <a:t>=(</a:t>
              </a:r>
              <a:r>
                <a:rPr lang="en-US" sz="1400" b="0" i="0" smtClean="0">
                  <a:latin typeface="Cambria Math" panose="02040503050406030204" pitchFamily="18" charset="0"/>
                </a:rPr>
                <a:t>1−〖(1+𝑖)〗^(−𝑛))/𝑖 𝐶𝐹</a:t>
              </a:r>
              <a:r>
                <a:rPr lang="ru-RU" sz="1400" dirty="0" smtClean="0"/>
                <a:t>, где </a:t>
              </a:r>
              <a:r>
                <a:rPr lang="en-US" sz="1400" i="1" dirty="0" smtClean="0"/>
                <a:t>CF</a:t>
              </a:r>
              <a:r>
                <a:rPr lang="ru-RU" sz="1400" dirty="0" smtClean="0"/>
                <a:t> – размер лизингового платежа; i – ставка дисконтирования; t – количество периодов с даты оценки до окончания договора лизинга.</a:t>
              </a:r>
              <a:endParaRPr lang="ru-RU" sz="1400" dirty="0"/>
            </a:p>
          </dgm:t>
        </dgm:pt>
      </mc:Fallback>
    </mc:AlternateContent>
    <dgm:pt modelId="{E3CEE06D-4513-415D-8118-AE3D33EC0C3B}" type="parTrans" cxnId="{417D6B42-49C4-4C45-9135-591440E5F7EF}">
      <dgm:prSet/>
      <dgm:spPr/>
      <dgm:t>
        <a:bodyPr/>
        <a:lstStyle/>
        <a:p>
          <a:endParaRPr lang="ru-RU"/>
        </a:p>
      </dgm:t>
    </dgm:pt>
    <dgm:pt modelId="{00011585-430B-437C-A005-66AF2B677FFA}" type="sibTrans" cxnId="{417D6B42-49C4-4C45-9135-591440E5F7EF}">
      <dgm:prSet/>
      <dgm:spPr/>
      <dgm:t>
        <a:bodyPr/>
        <a:lstStyle/>
        <a:p>
          <a:endParaRPr lang="ru-RU"/>
        </a:p>
      </dgm:t>
    </dgm:pt>
    <dgm:pt modelId="{4247DD73-D65B-4543-A55D-7E81D99575B4}" type="pres">
      <dgm:prSet presAssocID="{DA0E4A33-259A-45B1-8DB5-6CF291F4B83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18396B-E17B-4636-89F5-1D4DB9068FE1}" type="pres">
      <dgm:prSet presAssocID="{88312D27-CE6B-4A36-8AA1-C7A7AE8C7BA1}" presName="linNode" presStyleCnt="0"/>
      <dgm:spPr/>
    </dgm:pt>
    <dgm:pt modelId="{B9D7179E-C741-428E-9DAA-85F6B2BFA10B}" type="pres">
      <dgm:prSet presAssocID="{88312D27-CE6B-4A36-8AA1-C7A7AE8C7BA1}" presName="parentShp" presStyleLbl="node1" presStyleIdx="0" presStyleCnt="4" custScaleX="48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0D5B5-7AA6-4008-8E88-818D08286A98}" type="pres">
      <dgm:prSet presAssocID="{88312D27-CE6B-4A36-8AA1-C7A7AE8C7BA1}" presName="childShp" presStyleLbl="bgAccFollowNode1" presStyleIdx="0" presStyleCnt="4" custScaleX="123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08952-29D7-4572-A1B2-32ECB100ABB0}" type="pres">
      <dgm:prSet presAssocID="{022AF00E-04C2-469C-BAB4-332BD3033E17}" presName="spacing" presStyleCnt="0"/>
      <dgm:spPr/>
    </dgm:pt>
    <dgm:pt modelId="{05B8115D-E420-4D67-9C03-2B751D7CFA28}" type="pres">
      <dgm:prSet presAssocID="{6C20F61F-0F82-4F90-B405-BD0923C0EAD0}" presName="linNode" presStyleCnt="0"/>
      <dgm:spPr/>
    </dgm:pt>
    <dgm:pt modelId="{1267CB3B-8756-4DF2-B7DA-54EF1B6EF56F}" type="pres">
      <dgm:prSet presAssocID="{6C20F61F-0F82-4F90-B405-BD0923C0EAD0}" presName="parentShp" presStyleLbl="node1" presStyleIdx="1" presStyleCnt="4" custScaleX="48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CB379-AED9-4632-B22A-C67468F8A1B0}" type="pres">
      <dgm:prSet presAssocID="{6C20F61F-0F82-4F90-B405-BD0923C0EAD0}" presName="childShp" presStyleLbl="bgAccFollowNode1" presStyleIdx="1" presStyleCnt="4" custScaleX="123553" custScaleY="186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269E6-C14A-4E77-9D3D-40ED358F6E93}" type="pres">
      <dgm:prSet presAssocID="{72870E91-73D2-4231-8B59-314F5E3571C6}" presName="spacing" presStyleCnt="0"/>
      <dgm:spPr/>
    </dgm:pt>
    <dgm:pt modelId="{FCF0D56D-C1E5-4809-9EF5-F74425014123}" type="pres">
      <dgm:prSet presAssocID="{369DB916-FEE1-4E24-8A63-D69632C08998}" presName="linNode" presStyleCnt="0"/>
      <dgm:spPr/>
    </dgm:pt>
    <dgm:pt modelId="{10225737-DCAB-442A-AB76-C21196D318BE}" type="pres">
      <dgm:prSet presAssocID="{369DB916-FEE1-4E24-8A63-D69632C08998}" presName="parentShp" presStyleLbl="node1" presStyleIdx="2" presStyleCnt="4" custScaleX="48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A3608-60F2-4D79-BDFF-F8329C1E2E3A}" type="pres">
      <dgm:prSet presAssocID="{369DB916-FEE1-4E24-8A63-D69632C08998}" presName="childShp" presStyleLbl="bgAccFollowNode1" presStyleIdx="2" presStyleCnt="4" custScaleX="123553" custScaleY="155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748F4-6D60-4078-9AE8-7A51E1FCC676}" type="pres">
      <dgm:prSet presAssocID="{85ECFBC4-DB3C-4910-AD34-5FAEA0C36F3B}" presName="spacing" presStyleCnt="0"/>
      <dgm:spPr/>
    </dgm:pt>
    <dgm:pt modelId="{F0FB896D-3D47-44BF-8440-D892FBB9F9B0}" type="pres">
      <dgm:prSet presAssocID="{A1A0E8D7-8787-4914-8F07-70943A6E6BEA}" presName="linNode" presStyleCnt="0"/>
      <dgm:spPr/>
    </dgm:pt>
    <dgm:pt modelId="{D4EBAF3E-06F9-4A58-ABC7-006758471F01}" type="pres">
      <dgm:prSet presAssocID="{A1A0E8D7-8787-4914-8F07-70943A6E6BEA}" presName="parentShp" presStyleLbl="node1" presStyleIdx="3" presStyleCnt="4" custScaleX="48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4A09C-C769-4095-82D4-F9B75C9E014F}" type="pres">
      <dgm:prSet presAssocID="{A1A0E8D7-8787-4914-8F07-70943A6E6BEA}" presName="childShp" presStyleLbl="bgAccFollowNode1" presStyleIdx="3" presStyleCnt="4" custScaleX="123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86B068-CCDE-42C7-9930-343DF24923AA}" srcId="{DA0E4A33-259A-45B1-8DB5-6CF291F4B837}" destId="{A1A0E8D7-8787-4914-8F07-70943A6E6BEA}" srcOrd="3" destOrd="0" parTransId="{68BF2385-53CD-4D48-BE73-383BCCB36CC2}" sibTransId="{4931F1A0-3394-4FEB-89AC-D055E37BBFBF}"/>
    <dgm:cxn modelId="{5DE3D32D-80F4-4A2B-9C81-75B10C2B6036}" type="presOf" srcId="{A8B4FCB3-7296-46D4-949C-17399095051E}" destId="{C73A3608-60F2-4D79-BDFF-F8329C1E2E3A}" srcOrd="0" destOrd="0" presId="urn:microsoft.com/office/officeart/2005/8/layout/vList6"/>
    <dgm:cxn modelId="{417D6B42-49C4-4C45-9135-591440E5F7EF}" srcId="{6C20F61F-0F82-4F90-B405-BD0923C0EAD0}" destId="{93BD860A-F671-4044-81F1-31E4A706FF6F}" srcOrd="1" destOrd="0" parTransId="{E3CEE06D-4513-415D-8118-AE3D33EC0C3B}" sibTransId="{00011585-430B-437C-A005-66AF2B677FFA}"/>
    <dgm:cxn modelId="{A12315F9-DE2C-4A51-BF5A-7297AF183A04}" type="presOf" srcId="{93BD860A-F671-4044-81F1-31E4A706FF6F}" destId="{AC2CB379-AED9-4632-B22A-C67468F8A1B0}" srcOrd="0" destOrd="1" presId="urn:microsoft.com/office/officeart/2005/8/layout/vList6"/>
    <dgm:cxn modelId="{8B8E5723-724D-4ABD-B5EB-CB267CF32036}" srcId="{DA0E4A33-259A-45B1-8DB5-6CF291F4B837}" destId="{88312D27-CE6B-4A36-8AA1-C7A7AE8C7BA1}" srcOrd="0" destOrd="0" parTransId="{718CDF7A-5446-4726-8C36-5ADBC6713152}" sibTransId="{022AF00E-04C2-469C-BAB4-332BD3033E17}"/>
    <dgm:cxn modelId="{2332F43C-069A-434A-9DB7-6132C347F93D}" type="presOf" srcId="{88312D27-CE6B-4A36-8AA1-C7A7AE8C7BA1}" destId="{B9D7179E-C741-428E-9DAA-85F6B2BFA10B}" srcOrd="0" destOrd="0" presId="urn:microsoft.com/office/officeart/2005/8/layout/vList6"/>
    <dgm:cxn modelId="{52F605A3-2E7C-43D3-8DCA-FDC8A42D82DE}" srcId="{369DB916-FEE1-4E24-8A63-D69632C08998}" destId="{543940C3-FC51-4D36-BAD9-A58548CEBAB0}" srcOrd="1" destOrd="0" parTransId="{FDD614ED-DC8D-4761-B6BF-6637CECF405C}" sibTransId="{E26C99A9-31D6-4175-92B8-D95A166A00B5}"/>
    <dgm:cxn modelId="{759ACA06-E43B-421F-9707-A8EF9B637FC2}" srcId="{DA0E4A33-259A-45B1-8DB5-6CF291F4B837}" destId="{6C20F61F-0F82-4F90-B405-BD0923C0EAD0}" srcOrd="1" destOrd="0" parTransId="{757D4BE2-35EA-40C0-BBE6-C2D11F352365}" sibTransId="{72870E91-73D2-4231-8B59-314F5E3571C6}"/>
    <dgm:cxn modelId="{19BFE902-B66A-4CBD-B7DC-F7EC0B4F47C3}" srcId="{369DB916-FEE1-4E24-8A63-D69632C08998}" destId="{A8B4FCB3-7296-46D4-949C-17399095051E}" srcOrd="0" destOrd="0" parTransId="{9CBC6306-7554-499C-9DD9-3261508D84C0}" sibTransId="{22A8B95C-97E4-46C8-8257-C9E443BA98A9}"/>
    <dgm:cxn modelId="{8CF06883-8DF0-42E4-AFA2-45DE182B69BD}" type="presOf" srcId="{2103BDD9-E738-43D0-A9DB-A8F30D35C3CD}" destId="{B130D5B5-7AA6-4008-8E88-818D08286A98}" srcOrd="0" destOrd="0" presId="urn:microsoft.com/office/officeart/2005/8/layout/vList6"/>
    <dgm:cxn modelId="{9EF25C1C-0BCF-4B4D-8BC1-4D6E8246D743}" type="presOf" srcId="{369DB916-FEE1-4E24-8A63-D69632C08998}" destId="{10225737-DCAB-442A-AB76-C21196D318BE}" srcOrd="0" destOrd="0" presId="urn:microsoft.com/office/officeart/2005/8/layout/vList6"/>
    <dgm:cxn modelId="{0D711693-D388-418E-8138-FD4C56CAA208}" type="presOf" srcId="{7EA32AC7-9B20-4315-B15E-7DF09602240C}" destId="{AC2CB379-AED9-4632-B22A-C67468F8A1B0}" srcOrd="0" destOrd="0" presId="urn:microsoft.com/office/officeart/2005/8/layout/vList6"/>
    <dgm:cxn modelId="{2B49EDCD-8135-4B70-82D2-2C0685B74434}" type="presOf" srcId="{DA0E4A33-259A-45B1-8DB5-6CF291F4B837}" destId="{4247DD73-D65B-4543-A55D-7E81D99575B4}" srcOrd="0" destOrd="0" presId="urn:microsoft.com/office/officeart/2005/8/layout/vList6"/>
    <dgm:cxn modelId="{975C815B-C05C-43C3-8AFD-0FA3E1B5EA7A}" srcId="{DA0E4A33-259A-45B1-8DB5-6CF291F4B837}" destId="{369DB916-FEE1-4E24-8A63-D69632C08998}" srcOrd="2" destOrd="0" parTransId="{22EE8049-2F8A-49FB-87E7-D7C605ACD54F}" sibTransId="{85ECFBC4-DB3C-4910-AD34-5FAEA0C36F3B}"/>
    <dgm:cxn modelId="{0BCBB405-95F8-4F59-AA58-8546CEC00855}" type="presOf" srcId="{6C20F61F-0F82-4F90-B405-BD0923C0EAD0}" destId="{1267CB3B-8756-4DF2-B7DA-54EF1B6EF56F}" srcOrd="0" destOrd="0" presId="urn:microsoft.com/office/officeart/2005/8/layout/vList6"/>
    <dgm:cxn modelId="{37A2C2D1-FD0E-4055-A373-A90FA9C5796A}" type="presOf" srcId="{543940C3-FC51-4D36-BAD9-A58548CEBAB0}" destId="{C73A3608-60F2-4D79-BDFF-F8329C1E2E3A}" srcOrd="0" destOrd="1" presId="urn:microsoft.com/office/officeart/2005/8/layout/vList6"/>
    <dgm:cxn modelId="{ABDCD2CF-E90D-454B-938F-C625FE4FA63F}" type="presOf" srcId="{9F3C1CC7-F2E4-4438-B564-C35A6CBA845C}" destId="{A5E4A09C-C769-4095-82D4-F9B75C9E014F}" srcOrd="0" destOrd="0" presId="urn:microsoft.com/office/officeart/2005/8/layout/vList6"/>
    <dgm:cxn modelId="{32D56C5F-4D4C-4C0F-A11A-33DB79357A9F}" srcId="{88312D27-CE6B-4A36-8AA1-C7A7AE8C7BA1}" destId="{2103BDD9-E738-43D0-A9DB-A8F30D35C3CD}" srcOrd="0" destOrd="0" parTransId="{46DAA8E6-4020-49FB-9936-5C899F79972E}" sibTransId="{3995A14B-CC48-49BE-87A3-B09AEF306477}"/>
    <dgm:cxn modelId="{703F85FD-0E1C-4BD5-A9BE-7F5EC01480BA}" type="presOf" srcId="{A1A0E8D7-8787-4914-8F07-70943A6E6BEA}" destId="{D4EBAF3E-06F9-4A58-ABC7-006758471F01}" srcOrd="0" destOrd="0" presId="urn:microsoft.com/office/officeart/2005/8/layout/vList6"/>
    <dgm:cxn modelId="{ED63DBF9-6A1C-4F21-9DA3-D79D030EADB7}" srcId="{A1A0E8D7-8787-4914-8F07-70943A6E6BEA}" destId="{9F3C1CC7-F2E4-4438-B564-C35A6CBA845C}" srcOrd="0" destOrd="0" parTransId="{EBA26200-6816-4937-8414-01E4B2884551}" sibTransId="{65892E2A-72A1-465D-B9E7-01451A68907B}"/>
    <dgm:cxn modelId="{D36178A1-B753-4F00-9D6B-F2E574410ECE}" srcId="{6C20F61F-0F82-4F90-B405-BD0923C0EAD0}" destId="{7EA32AC7-9B20-4315-B15E-7DF09602240C}" srcOrd="0" destOrd="0" parTransId="{7A003D41-9373-4A1C-8951-824C57E1AF16}" sibTransId="{BB728FB9-E226-4ADD-A49F-EAC4467AAF6A}"/>
    <dgm:cxn modelId="{AECDFFC6-ED9C-4CED-9405-42E627101598}" type="presParOf" srcId="{4247DD73-D65B-4543-A55D-7E81D99575B4}" destId="{8918396B-E17B-4636-89F5-1D4DB9068FE1}" srcOrd="0" destOrd="0" presId="urn:microsoft.com/office/officeart/2005/8/layout/vList6"/>
    <dgm:cxn modelId="{D48D3268-3FDA-4985-98B3-0DDE4D16886D}" type="presParOf" srcId="{8918396B-E17B-4636-89F5-1D4DB9068FE1}" destId="{B9D7179E-C741-428E-9DAA-85F6B2BFA10B}" srcOrd="0" destOrd="0" presId="urn:microsoft.com/office/officeart/2005/8/layout/vList6"/>
    <dgm:cxn modelId="{291B0F8C-660E-464E-99EA-83EF3176646F}" type="presParOf" srcId="{8918396B-E17B-4636-89F5-1D4DB9068FE1}" destId="{B130D5B5-7AA6-4008-8E88-818D08286A98}" srcOrd="1" destOrd="0" presId="urn:microsoft.com/office/officeart/2005/8/layout/vList6"/>
    <dgm:cxn modelId="{C557BAD8-754D-4FE2-9094-E948593751DD}" type="presParOf" srcId="{4247DD73-D65B-4543-A55D-7E81D99575B4}" destId="{46308952-29D7-4572-A1B2-32ECB100ABB0}" srcOrd="1" destOrd="0" presId="urn:microsoft.com/office/officeart/2005/8/layout/vList6"/>
    <dgm:cxn modelId="{3C85B202-4904-4F1C-B84E-DEE6C9EB2268}" type="presParOf" srcId="{4247DD73-D65B-4543-A55D-7E81D99575B4}" destId="{05B8115D-E420-4D67-9C03-2B751D7CFA28}" srcOrd="2" destOrd="0" presId="urn:microsoft.com/office/officeart/2005/8/layout/vList6"/>
    <dgm:cxn modelId="{BCBFCBDA-E7C1-443F-8F37-93757C554102}" type="presParOf" srcId="{05B8115D-E420-4D67-9C03-2B751D7CFA28}" destId="{1267CB3B-8756-4DF2-B7DA-54EF1B6EF56F}" srcOrd="0" destOrd="0" presId="urn:microsoft.com/office/officeart/2005/8/layout/vList6"/>
    <dgm:cxn modelId="{EC001EA2-7710-4865-B9DC-F91D59362B7C}" type="presParOf" srcId="{05B8115D-E420-4D67-9C03-2B751D7CFA28}" destId="{AC2CB379-AED9-4632-B22A-C67468F8A1B0}" srcOrd="1" destOrd="0" presId="urn:microsoft.com/office/officeart/2005/8/layout/vList6"/>
    <dgm:cxn modelId="{AC0ED6F3-0644-45ED-BD6E-EE7A865FE6CE}" type="presParOf" srcId="{4247DD73-D65B-4543-A55D-7E81D99575B4}" destId="{BDE269E6-C14A-4E77-9D3D-40ED358F6E93}" srcOrd="3" destOrd="0" presId="urn:microsoft.com/office/officeart/2005/8/layout/vList6"/>
    <dgm:cxn modelId="{7A772E91-E009-485B-8851-AA8869A3F1F7}" type="presParOf" srcId="{4247DD73-D65B-4543-A55D-7E81D99575B4}" destId="{FCF0D56D-C1E5-4809-9EF5-F74425014123}" srcOrd="4" destOrd="0" presId="urn:microsoft.com/office/officeart/2005/8/layout/vList6"/>
    <dgm:cxn modelId="{21674801-844E-40F4-B439-8DB80F475707}" type="presParOf" srcId="{FCF0D56D-C1E5-4809-9EF5-F74425014123}" destId="{10225737-DCAB-442A-AB76-C21196D318BE}" srcOrd="0" destOrd="0" presId="urn:microsoft.com/office/officeart/2005/8/layout/vList6"/>
    <dgm:cxn modelId="{6383419C-256E-405F-8332-9393705A4C52}" type="presParOf" srcId="{FCF0D56D-C1E5-4809-9EF5-F74425014123}" destId="{C73A3608-60F2-4D79-BDFF-F8329C1E2E3A}" srcOrd="1" destOrd="0" presId="urn:microsoft.com/office/officeart/2005/8/layout/vList6"/>
    <dgm:cxn modelId="{2545AEEF-06B4-4C55-ABC3-4C3FC6EE185F}" type="presParOf" srcId="{4247DD73-D65B-4543-A55D-7E81D99575B4}" destId="{EF8748F4-6D60-4078-9AE8-7A51E1FCC676}" srcOrd="5" destOrd="0" presId="urn:microsoft.com/office/officeart/2005/8/layout/vList6"/>
    <dgm:cxn modelId="{37AEFA3D-C788-4E6A-B783-7B61F79AF89F}" type="presParOf" srcId="{4247DD73-D65B-4543-A55D-7E81D99575B4}" destId="{F0FB896D-3D47-44BF-8440-D892FBB9F9B0}" srcOrd="6" destOrd="0" presId="urn:microsoft.com/office/officeart/2005/8/layout/vList6"/>
    <dgm:cxn modelId="{DF718F46-2A58-485E-B1A4-9DDAD860012A}" type="presParOf" srcId="{F0FB896D-3D47-44BF-8440-D892FBB9F9B0}" destId="{D4EBAF3E-06F9-4A58-ABC7-006758471F01}" srcOrd="0" destOrd="0" presId="urn:microsoft.com/office/officeart/2005/8/layout/vList6"/>
    <dgm:cxn modelId="{59650E64-EAE4-40C6-8FD1-4AD62995E47C}" type="presParOf" srcId="{F0FB896D-3D47-44BF-8440-D892FBB9F9B0}" destId="{A5E4A09C-C769-4095-82D4-F9B75C9E014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0E4A33-259A-45B1-8DB5-6CF291F4B837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312D27-CE6B-4A36-8AA1-C7A7AE8C7BA1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Расчет ставки дисконтирования</a:t>
          </a:r>
          <a:endParaRPr lang="ru-RU" sz="1600" dirty="0"/>
        </a:p>
      </dgm:t>
    </dgm:pt>
    <dgm:pt modelId="{718CDF7A-5446-4726-8C36-5ADBC6713152}" type="parTrans" cxnId="{8B8E5723-724D-4ABD-B5EB-CB267CF32036}">
      <dgm:prSet/>
      <dgm:spPr/>
      <dgm:t>
        <a:bodyPr/>
        <a:lstStyle/>
        <a:p>
          <a:endParaRPr lang="ru-RU"/>
        </a:p>
      </dgm:t>
    </dgm:pt>
    <dgm:pt modelId="{022AF00E-04C2-469C-BAB4-332BD3033E17}" type="sibTrans" cxnId="{8B8E5723-724D-4ABD-B5EB-CB267CF32036}">
      <dgm:prSet/>
      <dgm:spPr/>
      <dgm:t>
        <a:bodyPr/>
        <a:lstStyle/>
        <a:p>
          <a:endParaRPr lang="ru-RU"/>
        </a:p>
      </dgm:t>
    </dgm:pt>
    <dgm:pt modelId="{6C20F61F-0F82-4F90-B405-BD0923C0EAD0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Определение текущей стоимости оставшихся выплат лизингодателю</a:t>
          </a:r>
          <a:endParaRPr lang="ru-RU" sz="1400" dirty="0">
            <a:solidFill>
              <a:schemeClr val="tx1"/>
            </a:solidFill>
          </a:endParaRPr>
        </a:p>
      </dgm:t>
    </dgm:pt>
    <dgm:pt modelId="{757D4BE2-35EA-40C0-BBE6-C2D11F352365}" type="parTrans" cxnId="{759ACA06-E43B-421F-9707-A8EF9B637FC2}">
      <dgm:prSet/>
      <dgm:spPr/>
      <dgm:t>
        <a:bodyPr/>
        <a:lstStyle/>
        <a:p>
          <a:endParaRPr lang="ru-RU"/>
        </a:p>
      </dgm:t>
    </dgm:pt>
    <dgm:pt modelId="{72870E91-73D2-4231-8B59-314F5E3571C6}" type="sibTrans" cxnId="{759ACA06-E43B-421F-9707-A8EF9B637FC2}">
      <dgm:prSet/>
      <dgm:spPr/>
      <dgm:t>
        <a:bodyPr/>
        <a:lstStyle/>
        <a:p>
          <a:endParaRPr lang="ru-RU"/>
        </a:p>
      </dgm:t>
    </dgm:pt>
    <dgm:pt modelId="{369DB916-FEE1-4E24-8A63-D69632C08998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Определение текущей выкупной стоимости предмета лизинга</a:t>
          </a:r>
          <a:endParaRPr lang="ru-RU" sz="1400" dirty="0">
            <a:solidFill>
              <a:schemeClr val="tx1"/>
            </a:solidFill>
          </a:endParaRPr>
        </a:p>
      </dgm:t>
    </dgm:pt>
    <dgm:pt modelId="{22EE8049-2F8A-49FB-87E7-D7C605ACD54F}" type="parTrans" cxnId="{975C815B-C05C-43C3-8AFD-0FA3E1B5EA7A}">
      <dgm:prSet/>
      <dgm:spPr/>
      <dgm:t>
        <a:bodyPr/>
        <a:lstStyle/>
        <a:p>
          <a:endParaRPr lang="ru-RU"/>
        </a:p>
      </dgm:t>
    </dgm:pt>
    <dgm:pt modelId="{85ECFBC4-DB3C-4910-AD34-5FAEA0C36F3B}" type="sibTrans" cxnId="{975C815B-C05C-43C3-8AFD-0FA3E1B5EA7A}">
      <dgm:prSet/>
      <dgm:spPr/>
      <dgm:t>
        <a:bodyPr/>
        <a:lstStyle/>
        <a:p>
          <a:endParaRPr lang="ru-RU"/>
        </a:p>
      </dgm:t>
    </dgm:pt>
    <dgm:pt modelId="{A1A0E8D7-8787-4914-8F07-70943A6E6BEA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</a:rPr>
            <a:t>Определение стоимости прав лизингодателя</a:t>
          </a:r>
          <a:endParaRPr lang="ru-RU" sz="1400" dirty="0"/>
        </a:p>
      </dgm:t>
    </dgm:pt>
    <dgm:pt modelId="{68BF2385-53CD-4D48-BE73-383BCCB36CC2}" type="parTrans" cxnId="{FB86B068-CCDE-42C7-9930-343DF24923AA}">
      <dgm:prSet/>
      <dgm:spPr/>
      <dgm:t>
        <a:bodyPr/>
        <a:lstStyle/>
        <a:p>
          <a:endParaRPr lang="ru-RU"/>
        </a:p>
      </dgm:t>
    </dgm:pt>
    <dgm:pt modelId="{4931F1A0-3394-4FEB-89AC-D055E37BBFBF}" type="sibTrans" cxnId="{FB86B068-CCDE-42C7-9930-343DF24923AA}">
      <dgm:prSet/>
      <dgm:spPr/>
      <dgm:t>
        <a:bodyPr/>
        <a:lstStyle/>
        <a:p>
          <a:endParaRPr lang="ru-RU"/>
        </a:p>
      </dgm:t>
    </dgm:pt>
    <dgm:pt modelId="{2103BDD9-E738-43D0-A9DB-A8F30D35C3CD}">
      <dgm:prSet custT="1"/>
      <dgm:spPr/>
      <dgm:t>
        <a:bodyPr/>
        <a:lstStyle/>
        <a:p>
          <a:r>
            <a:rPr lang="ru-RU" sz="1400" dirty="0" smtClean="0"/>
            <a:t>1. Определение </a:t>
          </a:r>
          <a:r>
            <a:rPr lang="ru-RU" sz="1400" dirty="0" err="1" smtClean="0"/>
            <a:t>безрисковой</a:t>
          </a:r>
          <a:r>
            <a:rPr lang="ru-RU" sz="1400" dirty="0" smtClean="0"/>
            <a:t> ставки</a:t>
          </a:r>
        </a:p>
        <a:p>
          <a:r>
            <a:rPr lang="ru-RU" sz="1400" dirty="0" smtClean="0"/>
            <a:t>2. Определение поправок на риск</a:t>
          </a:r>
          <a:endParaRPr lang="ru-RU" sz="1400" dirty="0"/>
        </a:p>
      </dgm:t>
    </dgm:pt>
    <dgm:pt modelId="{46DAA8E6-4020-49FB-9936-5C899F79972E}" type="parTrans" cxnId="{32D56C5F-4D4C-4C0F-A11A-33DB79357A9F}">
      <dgm:prSet/>
      <dgm:spPr/>
      <dgm:t>
        <a:bodyPr/>
        <a:lstStyle/>
        <a:p>
          <a:endParaRPr lang="ru-RU"/>
        </a:p>
      </dgm:t>
    </dgm:pt>
    <dgm:pt modelId="{3995A14B-CC48-49BE-87A3-B09AEF306477}" type="sibTrans" cxnId="{32D56C5F-4D4C-4C0F-A11A-33DB79357A9F}">
      <dgm:prSet/>
      <dgm:spPr/>
      <dgm:t>
        <a:bodyPr/>
        <a:lstStyle/>
        <a:p>
          <a:endParaRPr lang="ru-RU"/>
        </a:p>
      </dgm:t>
    </dgm:pt>
    <dgm:pt modelId="{7EA32AC7-9B20-4315-B15E-7DF09602240C}">
      <dgm:prSet custT="1"/>
      <dgm:spPr>
        <a:blipFill rotWithShape="0">
          <a:blip xmlns:r="http://schemas.openxmlformats.org/officeDocument/2006/relationships" r:embed="rId1"/>
          <a:stretch>
            <a:fillRect l="-1103"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7A003D41-9373-4A1C-8951-824C57E1AF16}" type="parTrans" cxnId="{D36178A1-B753-4F00-9D6B-F2E574410ECE}">
      <dgm:prSet/>
      <dgm:spPr/>
      <dgm:t>
        <a:bodyPr/>
        <a:lstStyle/>
        <a:p>
          <a:endParaRPr lang="ru-RU"/>
        </a:p>
      </dgm:t>
    </dgm:pt>
    <dgm:pt modelId="{BB728FB9-E226-4ADD-A49F-EAC4467AAF6A}" type="sibTrans" cxnId="{D36178A1-B753-4F00-9D6B-F2E574410ECE}">
      <dgm:prSet/>
      <dgm:spPr/>
      <dgm:t>
        <a:bodyPr/>
        <a:lstStyle/>
        <a:p>
          <a:endParaRPr lang="ru-RU"/>
        </a:p>
      </dgm:t>
    </dgm:pt>
    <dgm:pt modelId="{A8B4FCB3-7296-46D4-949C-17399095051E}">
      <dgm:prSet custT="1"/>
      <dgm:spPr>
        <a:blipFill rotWithShape="0">
          <a:blip xmlns:r="http://schemas.openxmlformats.org/officeDocument/2006/relationships" r:embed="rId2"/>
          <a:stretch>
            <a:fillRect l="-1103"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9CBC6306-7554-499C-9DD9-3261508D84C0}" type="parTrans" cxnId="{19BFE902-B66A-4CBD-B7DC-F7EC0B4F47C3}">
      <dgm:prSet/>
      <dgm:spPr/>
      <dgm:t>
        <a:bodyPr/>
        <a:lstStyle/>
        <a:p>
          <a:endParaRPr lang="ru-RU"/>
        </a:p>
      </dgm:t>
    </dgm:pt>
    <dgm:pt modelId="{22A8B95C-97E4-46C8-8257-C9E443BA98A9}" type="sibTrans" cxnId="{19BFE902-B66A-4CBD-B7DC-F7EC0B4F47C3}">
      <dgm:prSet/>
      <dgm:spPr/>
      <dgm:t>
        <a:bodyPr/>
        <a:lstStyle/>
        <a:p>
          <a:endParaRPr lang="ru-RU"/>
        </a:p>
      </dgm:t>
    </dgm:pt>
    <dgm:pt modelId="{543940C3-FC51-4D36-BAD9-A58548CEBAB0}">
      <dgm:prSet custT="1"/>
      <dgm:spPr/>
      <dgm:t>
        <a:bodyPr/>
        <a:lstStyle/>
        <a:p>
          <a:r>
            <a:rPr lang="ru-RU">
              <a:noFill/>
            </a:rPr>
            <a:t> </a:t>
          </a:r>
        </a:p>
      </dgm:t>
    </dgm:pt>
    <dgm:pt modelId="{FDD614ED-DC8D-4761-B6BF-6637CECF405C}" type="parTrans" cxnId="{52F605A3-2E7C-43D3-8DCA-FDC8A42D82DE}">
      <dgm:prSet/>
      <dgm:spPr/>
      <dgm:t>
        <a:bodyPr/>
        <a:lstStyle/>
        <a:p>
          <a:endParaRPr lang="ru-RU"/>
        </a:p>
      </dgm:t>
    </dgm:pt>
    <dgm:pt modelId="{E26C99A9-31D6-4175-92B8-D95A166A00B5}" type="sibTrans" cxnId="{52F605A3-2E7C-43D3-8DCA-FDC8A42D82DE}">
      <dgm:prSet/>
      <dgm:spPr/>
      <dgm:t>
        <a:bodyPr/>
        <a:lstStyle/>
        <a:p>
          <a:endParaRPr lang="ru-RU"/>
        </a:p>
      </dgm:t>
    </dgm:pt>
    <dgm:pt modelId="{9F3C1CC7-F2E4-4438-B564-C35A6CBA845C}">
      <dgm:prSet/>
      <dgm:spPr/>
      <dgm:t>
        <a:bodyPr/>
        <a:lstStyle/>
        <a:p>
          <a:r>
            <a:rPr lang="ru-RU" dirty="0" smtClean="0"/>
            <a:t>Определение стоимости прав лизингодателя осуществляется путем сложения текущей стоимости оставшихся выплат по договору финансовой аренды (лизинга) и текущей выкупной стоимости предмета лизинга.</a:t>
          </a:r>
          <a:endParaRPr lang="ru-RU" dirty="0"/>
        </a:p>
      </dgm:t>
    </dgm:pt>
    <dgm:pt modelId="{EBA26200-6816-4937-8414-01E4B2884551}" type="parTrans" cxnId="{ED63DBF9-6A1C-4F21-9DA3-D79D030EADB7}">
      <dgm:prSet/>
      <dgm:spPr/>
      <dgm:t>
        <a:bodyPr/>
        <a:lstStyle/>
        <a:p>
          <a:endParaRPr lang="ru-RU"/>
        </a:p>
      </dgm:t>
    </dgm:pt>
    <dgm:pt modelId="{65892E2A-72A1-465D-B9E7-01451A68907B}" type="sibTrans" cxnId="{ED63DBF9-6A1C-4F21-9DA3-D79D030EADB7}">
      <dgm:prSet/>
      <dgm:spPr/>
      <dgm:t>
        <a:bodyPr/>
        <a:lstStyle/>
        <a:p>
          <a:endParaRPr lang="ru-RU"/>
        </a:p>
      </dgm:t>
    </dgm:pt>
    <dgm:pt modelId="{93BD860A-F671-4044-81F1-31E4A706FF6F}">
      <dgm:prSet custT="1"/>
      <dgm:spPr/>
      <dgm:t>
        <a:bodyPr/>
        <a:lstStyle/>
        <a:p>
          <a:r>
            <a:rPr lang="ru-RU">
              <a:noFill/>
            </a:rPr>
            <a:t> </a:t>
          </a:r>
        </a:p>
      </dgm:t>
    </dgm:pt>
    <dgm:pt modelId="{E3CEE06D-4513-415D-8118-AE3D33EC0C3B}" type="parTrans" cxnId="{417D6B42-49C4-4C45-9135-591440E5F7EF}">
      <dgm:prSet/>
      <dgm:spPr/>
      <dgm:t>
        <a:bodyPr/>
        <a:lstStyle/>
        <a:p>
          <a:endParaRPr lang="ru-RU"/>
        </a:p>
      </dgm:t>
    </dgm:pt>
    <dgm:pt modelId="{00011585-430B-437C-A005-66AF2B677FFA}" type="sibTrans" cxnId="{417D6B42-49C4-4C45-9135-591440E5F7EF}">
      <dgm:prSet/>
      <dgm:spPr/>
      <dgm:t>
        <a:bodyPr/>
        <a:lstStyle/>
        <a:p>
          <a:endParaRPr lang="ru-RU"/>
        </a:p>
      </dgm:t>
    </dgm:pt>
    <dgm:pt modelId="{4247DD73-D65B-4543-A55D-7E81D99575B4}" type="pres">
      <dgm:prSet presAssocID="{DA0E4A33-259A-45B1-8DB5-6CF291F4B83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18396B-E17B-4636-89F5-1D4DB9068FE1}" type="pres">
      <dgm:prSet presAssocID="{88312D27-CE6B-4A36-8AA1-C7A7AE8C7BA1}" presName="linNode" presStyleCnt="0"/>
      <dgm:spPr/>
    </dgm:pt>
    <dgm:pt modelId="{B9D7179E-C741-428E-9DAA-85F6B2BFA10B}" type="pres">
      <dgm:prSet presAssocID="{88312D27-CE6B-4A36-8AA1-C7A7AE8C7BA1}" presName="parentShp" presStyleLbl="node1" presStyleIdx="0" presStyleCnt="4" custScaleX="48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0D5B5-7AA6-4008-8E88-818D08286A98}" type="pres">
      <dgm:prSet presAssocID="{88312D27-CE6B-4A36-8AA1-C7A7AE8C7BA1}" presName="childShp" presStyleLbl="bgAccFollowNode1" presStyleIdx="0" presStyleCnt="4" custScaleX="123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08952-29D7-4572-A1B2-32ECB100ABB0}" type="pres">
      <dgm:prSet presAssocID="{022AF00E-04C2-469C-BAB4-332BD3033E17}" presName="spacing" presStyleCnt="0"/>
      <dgm:spPr/>
    </dgm:pt>
    <dgm:pt modelId="{05B8115D-E420-4D67-9C03-2B751D7CFA28}" type="pres">
      <dgm:prSet presAssocID="{6C20F61F-0F82-4F90-B405-BD0923C0EAD0}" presName="linNode" presStyleCnt="0"/>
      <dgm:spPr/>
    </dgm:pt>
    <dgm:pt modelId="{1267CB3B-8756-4DF2-B7DA-54EF1B6EF56F}" type="pres">
      <dgm:prSet presAssocID="{6C20F61F-0F82-4F90-B405-BD0923C0EAD0}" presName="parentShp" presStyleLbl="node1" presStyleIdx="1" presStyleCnt="4" custScaleX="48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CB379-AED9-4632-B22A-C67468F8A1B0}" type="pres">
      <dgm:prSet presAssocID="{6C20F61F-0F82-4F90-B405-BD0923C0EAD0}" presName="childShp" presStyleLbl="bgAccFollowNode1" presStyleIdx="1" presStyleCnt="4" custScaleX="123553" custScaleY="186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269E6-C14A-4E77-9D3D-40ED358F6E93}" type="pres">
      <dgm:prSet presAssocID="{72870E91-73D2-4231-8B59-314F5E3571C6}" presName="spacing" presStyleCnt="0"/>
      <dgm:spPr/>
    </dgm:pt>
    <dgm:pt modelId="{FCF0D56D-C1E5-4809-9EF5-F74425014123}" type="pres">
      <dgm:prSet presAssocID="{369DB916-FEE1-4E24-8A63-D69632C08998}" presName="linNode" presStyleCnt="0"/>
      <dgm:spPr/>
    </dgm:pt>
    <dgm:pt modelId="{10225737-DCAB-442A-AB76-C21196D318BE}" type="pres">
      <dgm:prSet presAssocID="{369DB916-FEE1-4E24-8A63-D69632C08998}" presName="parentShp" presStyleLbl="node1" presStyleIdx="2" presStyleCnt="4" custScaleX="48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A3608-60F2-4D79-BDFF-F8329C1E2E3A}" type="pres">
      <dgm:prSet presAssocID="{369DB916-FEE1-4E24-8A63-D69632C08998}" presName="childShp" presStyleLbl="bgAccFollowNode1" presStyleIdx="2" presStyleCnt="4" custScaleX="123553" custScaleY="155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748F4-6D60-4078-9AE8-7A51E1FCC676}" type="pres">
      <dgm:prSet presAssocID="{85ECFBC4-DB3C-4910-AD34-5FAEA0C36F3B}" presName="spacing" presStyleCnt="0"/>
      <dgm:spPr/>
    </dgm:pt>
    <dgm:pt modelId="{F0FB896D-3D47-44BF-8440-D892FBB9F9B0}" type="pres">
      <dgm:prSet presAssocID="{A1A0E8D7-8787-4914-8F07-70943A6E6BEA}" presName="linNode" presStyleCnt="0"/>
      <dgm:spPr/>
    </dgm:pt>
    <dgm:pt modelId="{D4EBAF3E-06F9-4A58-ABC7-006758471F01}" type="pres">
      <dgm:prSet presAssocID="{A1A0E8D7-8787-4914-8F07-70943A6E6BEA}" presName="parentShp" presStyleLbl="node1" presStyleIdx="3" presStyleCnt="4" custScaleX="48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4A09C-C769-4095-82D4-F9B75C9E014F}" type="pres">
      <dgm:prSet presAssocID="{A1A0E8D7-8787-4914-8F07-70943A6E6BEA}" presName="childShp" presStyleLbl="bgAccFollowNode1" presStyleIdx="3" presStyleCnt="4" custScaleX="123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86B068-CCDE-42C7-9930-343DF24923AA}" srcId="{DA0E4A33-259A-45B1-8DB5-6CF291F4B837}" destId="{A1A0E8D7-8787-4914-8F07-70943A6E6BEA}" srcOrd="3" destOrd="0" parTransId="{68BF2385-53CD-4D48-BE73-383BCCB36CC2}" sibTransId="{4931F1A0-3394-4FEB-89AC-D055E37BBFBF}"/>
    <dgm:cxn modelId="{5DE3D32D-80F4-4A2B-9C81-75B10C2B6036}" type="presOf" srcId="{A8B4FCB3-7296-46D4-949C-17399095051E}" destId="{C73A3608-60F2-4D79-BDFF-F8329C1E2E3A}" srcOrd="0" destOrd="0" presId="urn:microsoft.com/office/officeart/2005/8/layout/vList6"/>
    <dgm:cxn modelId="{417D6B42-49C4-4C45-9135-591440E5F7EF}" srcId="{6C20F61F-0F82-4F90-B405-BD0923C0EAD0}" destId="{93BD860A-F671-4044-81F1-31E4A706FF6F}" srcOrd="1" destOrd="0" parTransId="{E3CEE06D-4513-415D-8118-AE3D33EC0C3B}" sibTransId="{00011585-430B-437C-A005-66AF2B677FFA}"/>
    <dgm:cxn modelId="{A12315F9-DE2C-4A51-BF5A-7297AF183A04}" type="presOf" srcId="{93BD860A-F671-4044-81F1-31E4A706FF6F}" destId="{AC2CB379-AED9-4632-B22A-C67468F8A1B0}" srcOrd="0" destOrd="1" presId="urn:microsoft.com/office/officeart/2005/8/layout/vList6"/>
    <dgm:cxn modelId="{8B8E5723-724D-4ABD-B5EB-CB267CF32036}" srcId="{DA0E4A33-259A-45B1-8DB5-6CF291F4B837}" destId="{88312D27-CE6B-4A36-8AA1-C7A7AE8C7BA1}" srcOrd="0" destOrd="0" parTransId="{718CDF7A-5446-4726-8C36-5ADBC6713152}" sibTransId="{022AF00E-04C2-469C-BAB4-332BD3033E17}"/>
    <dgm:cxn modelId="{2332F43C-069A-434A-9DB7-6132C347F93D}" type="presOf" srcId="{88312D27-CE6B-4A36-8AA1-C7A7AE8C7BA1}" destId="{B9D7179E-C741-428E-9DAA-85F6B2BFA10B}" srcOrd="0" destOrd="0" presId="urn:microsoft.com/office/officeart/2005/8/layout/vList6"/>
    <dgm:cxn modelId="{52F605A3-2E7C-43D3-8DCA-FDC8A42D82DE}" srcId="{369DB916-FEE1-4E24-8A63-D69632C08998}" destId="{543940C3-FC51-4D36-BAD9-A58548CEBAB0}" srcOrd="1" destOrd="0" parTransId="{FDD614ED-DC8D-4761-B6BF-6637CECF405C}" sibTransId="{E26C99A9-31D6-4175-92B8-D95A166A00B5}"/>
    <dgm:cxn modelId="{759ACA06-E43B-421F-9707-A8EF9B637FC2}" srcId="{DA0E4A33-259A-45B1-8DB5-6CF291F4B837}" destId="{6C20F61F-0F82-4F90-B405-BD0923C0EAD0}" srcOrd="1" destOrd="0" parTransId="{757D4BE2-35EA-40C0-BBE6-C2D11F352365}" sibTransId="{72870E91-73D2-4231-8B59-314F5E3571C6}"/>
    <dgm:cxn modelId="{19BFE902-B66A-4CBD-B7DC-F7EC0B4F47C3}" srcId="{369DB916-FEE1-4E24-8A63-D69632C08998}" destId="{A8B4FCB3-7296-46D4-949C-17399095051E}" srcOrd="0" destOrd="0" parTransId="{9CBC6306-7554-499C-9DD9-3261508D84C0}" sibTransId="{22A8B95C-97E4-46C8-8257-C9E443BA98A9}"/>
    <dgm:cxn modelId="{8CF06883-8DF0-42E4-AFA2-45DE182B69BD}" type="presOf" srcId="{2103BDD9-E738-43D0-A9DB-A8F30D35C3CD}" destId="{B130D5B5-7AA6-4008-8E88-818D08286A98}" srcOrd="0" destOrd="0" presId="urn:microsoft.com/office/officeart/2005/8/layout/vList6"/>
    <dgm:cxn modelId="{9EF25C1C-0BCF-4B4D-8BC1-4D6E8246D743}" type="presOf" srcId="{369DB916-FEE1-4E24-8A63-D69632C08998}" destId="{10225737-DCAB-442A-AB76-C21196D318BE}" srcOrd="0" destOrd="0" presId="urn:microsoft.com/office/officeart/2005/8/layout/vList6"/>
    <dgm:cxn modelId="{0D711693-D388-418E-8138-FD4C56CAA208}" type="presOf" srcId="{7EA32AC7-9B20-4315-B15E-7DF09602240C}" destId="{AC2CB379-AED9-4632-B22A-C67468F8A1B0}" srcOrd="0" destOrd="0" presId="urn:microsoft.com/office/officeart/2005/8/layout/vList6"/>
    <dgm:cxn modelId="{2B49EDCD-8135-4B70-82D2-2C0685B74434}" type="presOf" srcId="{DA0E4A33-259A-45B1-8DB5-6CF291F4B837}" destId="{4247DD73-D65B-4543-A55D-7E81D99575B4}" srcOrd="0" destOrd="0" presId="urn:microsoft.com/office/officeart/2005/8/layout/vList6"/>
    <dgm:cxn modelId="{975C815B-C05C-43C3-8AFD-0FA3E1B5EA7A}" srcId="{DA0E4A33-259A-45B1-8DB5-6CF291F4B837}" destId="{369DB916-FEE1-4E24-8A63-D69632C08998}" srcOrd="2" destOrd="0" parTransId="{22EE8049-2F8A-49FB-87E7-D7C605ACD54F}" sibTransId="{85ECFBC4-DB3C-4910-AD34-5FAEA0C36F3B}"/>
    <dgm:cxn modelId="{0BCBB405-95F8-4F59-AA58-8546CEC00855}" type="presOf" srcId="{6C20F61F-0F82-4F90-B405-BD0923C0EAD0}" destId="{1267CB3B-8756-4DF2-B7DA-54EF1B6EF56F}" srcOrd="0" destOrd="0" presId="urn:microsoft.com/office/officeart/2005/8/layout/vList6"/>
    <dgm:cxn modelId="{37A2C2D1-FD0E-4055-A373-A90FA9C5796A}" type="presOf" srcId="{543940C3-FC51-4D36-BAD9-A58548CEBAB0}" destId="{C73A3608-60F2-4D79-BDFF-F8329C1E2E3A}" srcOrd="0" destOrd="1" presId="urn:microsoft.com/office/officeart/2005/8/layout/vList6"/>
    <dgm:cxn modelId="{ABDCD2CF-E90D-454B-938F-C625FE4FA63F}" type="presOf" srcId="{9F3C1CC7-F2E4-4438-B564-C35A6CBA845C}" destId="{A5E4A09C-C769-4095-82D4-F9B75C9E014F}" srcOrd="0" destOrd="0" presId="urn:microsoft.com/office/officeart/2005/8/layout/vList6"/>
    <dgm:cxn modelId="{32D56C5F-4D4C-4C0F-A11A-33DB79357A9F}" srcId="{88312D27-CE6B-4A36-8AA1-C7A7AE8C7BA1}" destId="{2103BDD9-E738-43D0-A9DB-A8F30D35C3CD}" srcOrd="0" destOrd="0" parTransId="{46DAA8E6-4020-49FB-9936-5C899F79972E}" sibTransId="{3995A14B-CC48-49BE-87A3-B09AEF306477}"/>
    <dgm:cxn modelId="{703F85FD-0E1C-4BD5-A9BE-7F5EC01480BA}" type="presOf" srcId="{A1A0E8D7-8787-4914-8F07-70943A6E6BEA}" destId="{D4EBAF3E-06F9-4A58-ABC7-006758471F01}" srcOrd="0" destOrd="0" presId="urn:microsoft.com/office/officeart/2005/8/layout/vList6"/>
    <dgm:cxn modelId="{ED63DBF9-6A1C-4F21-9DA3-D79D030EADB7}" srcId="{A1A0E8D7-8787-4914-8F07-70943A6E6BEA}" destId="{9F3C1CC7-F2E4-4438-B564-C35A6CBA845C}" srcOrd="0" destOrd="0" parTransId="{EBA26200-6816-4937-8414-01E4B2884551}" sibTransId="{65892E2A-72A1-465D-B9E7-01451A68907B}"/>
    <dgm:cxn modelId="{D36178A1-B753-4F00-9D6B-F2E574410ECE}" srcId="{6C20F61F-0F82-4F90-B405-BD0923C0EAD0}" destId="{7EA32AC7-9B20-4315-B15E-7DF09602240C}" srcOrd="0" destOrd="0" parTransId="{7A003D41-9373-4A1C-8951-824C57E1AF16}" sibTransId="{BB728FB9-E226-4ADD-A49F-EAC4467AAF6A}"/>
    <dgm:cxn modelId="{AECDFFC6-ED9C-4CED-9405-42E627101598}" type="presParOf" srcId="{4247DD73-D65B-4543-A55D-7E81D99575B4}" destId="{8918396B-E17B-4636-89F5-1D4DB9068FE1}" srcOrd="0" destOrd="0" presId="urn:microsoft.com/office/officeart/2005/8/layout/vList6"/>
    <dgm:cxn modelId="{D48D3268-3FDA-4985-98B3-0DDE4D16886D}" type="presParOf" srcId="{8918396B-E17B-4636-89F5-1D4DB9068FE1}" destId="{B9D7179E-C741-428E-9DAA-85F6B2BFA10B}" srcOrd="0" destOrd="0" presId="urn:microsoft.com/office/officeart/2005/8/layout/vList6"/>
    <dgm:cxn modelId="{291B0F8C-660E-464E-99EA-83EF3176646F}" type="presParOf" srcId="{8918396B-E17B-4636-89F5-1D4DB9068FE1}" destId="{B130D5B5-7AA6-4008-8E88-818D08286A98}" srcOrd="1" destOrd="0" presId="urn:microsoft.com/office/officeart/2005/8/layout/vList6"/>
    <dgm:cxn modelId="{C557BAD8-754D-4FE2-9094-E948593751DD}" type="presParOf" srcId="{4247DD73-D65B-4543-A55D-7E81D99575B4}" destId="{46308952-29D7-4572-A1B2-32ECB100ABB0}" srcOrd="1" destOrd="0" presId="urn:microsoft.com/office/officeart/2005/8/layout/vList6"/>
    <dgm:cxn modelId="{3C85B202-4904-4F1C-B84E-DEE6C9EB2268}" type="presParOf" srcId="{4247DD73-D65B-4543-A55D-7E81D99575B4}" destId="{05B8115D-E420-4D67-9C03-2B751D7CFA28}" srcOrd="2" destOrd="0" presId="urn:microsoft.com/office/officeart/2005/8/layout/vList6"/>
    <dgm:cxn modelId="{BCBFCBDA-E7C1-443F-8F37-93757C554102}" type="presParOf" srcId="{05B8115D-E420-4D67-9C03-2B751D7CFA28}" destId="{1267CB3B-8756-4DF2-B7DA-54EF1B6EF56F}" srcOrd="0" destOrd="0" presId="urn:microsoft.com/office/officeart/2005/8/layout/vList6"/>
    <dgm:cxn modelId="{EC001EA2-7710-4865-B9DC-F91D59362B7C}" type="presParOf" srcId="{05B8115D-E420-4D67-9C03-2B751D7CFA28}" destId="{AC2CB379-AED9-4632-B22A-C67468F8A1B0}" srcOrd="1" destOrd="0" presId="urn:microsoft.com/office/officeart/2005/8/layout/vList6"/>
    <dgm:cxn modelId="{AC0ED6F3-0644-45ED-BD6E-EE7A865FE6CE}" type="presParOf" srcId="{4247DD73-D65B-4543-A55D-7E81D99575B4}" destId="{BDE269E6-C14A-4E77-9D3D-40ED358F6E93}" srcOrd="3" destOrd="0" presId="urn:microsoft.com/office/officeart/2005/8/layout/vList6"/>
    <dgm:cxn modelId="{7A772E91-E009-485B-8851-AA8869A3F1F7}" type="presParOf" srcId="{4247DD73-D65B-4543-A55D-7E81D99575B4}" destId="{FCF0D56D-C1E5-4809-9EF5-F74425014123}" srcOrd="4" destOrd="0" presId="urn:microsoft.com/office/officeart/2005/8/layout/vList6"/>
    <dgm:cxn modelId="{21674801-844E-40F4-B439-8DB80F475707}" type="presParOf" srcId="{FCF0D56D-C1E5-4809-9EF5-F74425014123}" destId="{10225737-DCAB-442A-AB76-C21196D318BE}" srcOrd="0" destOrd="0" presId="urn:microsoft.com/office/officeart/2005/8/layout/vList6"/>
    <dgm:cxn modelId="{6383419C-256E-405F-8332-9393705A4C52}" type="presParOf" srcId="{FCF0D56D-C1E5-4809-9EF5-F74425014123}" destId="{C73A3608-60F2-4D79-BDFF-F8329C1E2E3A}" srcOrd="1" destOrd="0" presId="urn:microsoft.com/office/officeart/2005/8/layout/vList6"/>
    <dgm:cxn modelId="{2545AEEF-06B4-4C55-ABC3-4C3FC6EE185F}" type="presParOf" srcId="{4247DD73-D65B-4543-A55D-7E81D99575B4}" destId="{EF8748F4-6D60-4078-9AE8-7A51E1FCC676}" srcOrd="5" destOrd="0" presId="urn:microsoft.com/office/officeart/2005/8/layout/vList6"/>
    <dgm:cxn modelId="{37AEFA3D-C788-4E6A-B783-7B61F79AF89F}" type="presParOf" srcId="{4247DD73-D65B-4543-A55D-7E81D99575B4}" destId="{F0FB896D-3D47-44BF-8440-D892FBB9F9B0}" srcOrd="6" destOrd="0" presId="urn:microsoft.com/office/officeart/2005/8/layout/vList6"/>
    <dgm:cxn modelId="{DF718F46-2A58-485E-B1A4-9DDAD860012A}" type="presParOf" srcId="{F0FB896D-3D47-44BF-8440-D892FBB9F9B0}" destId="{D4EBAF3E-06F9-4A58-ABC7-006758471F01}" srcOrd="0" destOrd="0" presId="urn:microsoft.com/office/officeart/2005/8/layout/vList6"/>
    <dgm:cxn modelId="{59650E64-EAE4-40C6-8FD1-4AD62995E47C}" type="presParOf" srcId="{F0FB896D-3D47-44BF-8440-D892FBB9F9B0}" destId="{A5E4A09C-C769-4095-82D4-F9B75C9E014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B6CF6-486E-4F89-B13F-7AB5CB1DCD30}">
      <dsp:nvSpPr>
        <dsp:cNvPr id="0" name=""/>
        <dsp:cNvSpPr/>
      </dsp:nvSpPr>
      <dsp:spPr>
        <a:xfrm>
          <a:off x="49" y="210926"/>
          <a:ext cx="4700289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АКТУАЛЬНОСТЬ</a:t>
          </a:r>
          <a:endParaRPr lang="ru-RU" sz="1500" kern="1200" dirty="0"/>
        </a:p>
      </dsp:txBody>
      <dsp:txXfrm>
        <a:off x="49" y="210926"/>
        <a:ext cx="4700289" cy="432000"/>
      </dsp:txXfrm>
    </dsp:sp>
    <dsp:sp modelId="{1D4002BA-15B3-46A0-BE5C-0542591CC569}">
      <dsp:nvSpPr>
        <dsp:cNvPr id="0" name=""/>
        <dsp:cNvSpPr/>
      </dsp:nvSpPr>
      <dsp:spPr>
        <a:xfrm>
          <a:off x="49" y="642926"/>
          <a:ext cx="4700289" cy="35938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Необходимость надежного законодательного и договорного обеспечения прав субъектов лизинга;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Недостаточность научных трудов в данной сфере;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Отсутствие четкого понимания о формировании рыночной стоимости объектов оценки – </a:t>
          </a:r>
          <a:r>
            <a:rPr lang="ru-RU" sz="1500" b="1" kern="1200" dirty="0" smtClean="0">
              <a:solidFill>
                <a:schemeClr val="tx1"/>
              </a:solidFill>
            </a:rPr>
            <a:t>прав лизингодателя/ лизингополучателя;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Отсутствие методических рекомендаций по оценке стоимости прав лизингодателя.</a:t>
          </a:r>
          <a:endParaRPr lang="ru-RU" sz="1500" kern="1200" dirty="0"/>
        </a:p>
      </dsp:txBody>
      <dsp:txXfrm>
        <a:off x="49" y="642926"/>
        <a:ext cx="4700289" cy="3593805"/>
      </dsp:txXfrm>
    </dsp:sp>
    <dsp:sp modelId="{F466786E-B539-463C-BC66-5C4B495F01B4}">
      <dsp:nvSpPr>
        <dsp:cNvPr id="0" name=""/>
        <dsp:cNvSpPr/>
      </dsp:nvSpPr>
      <dsp:spPr>
        <a:xfrm>
          <a:off x="5358378" y="210926"/>
          <a:ext cx="4700289" cy="432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НОВИЗНА</a:t>
          </a:r>
          <a:endParaRPr lang="ru-RU" sz="1500" kern="1200" dirty="0"/>
        </a:p>
      </dsp:txBody>
      <dsp:txXfrm>
        <a:off x="5358378" y="210926"/>
        <a:ext cx="4700289" cy="432000"/>
      </dsp:txXfrm>
    </dsp:sp>
    <dsp:sp modelId="{AFDF574A-B95D-4288-A6A5-CAA7290C66F0}">
      <dsp:nvSpPr>
        <dsp:cNvPr id="0" name=""/>
        <dsp:cNvSpPr/>
      </dsp:nvSpPr>
      <dsp:spPr>
        <a:xfrm>
          <a:off x="5358378" y="642926"/>
          <a:ext cx="4700289" cy="35938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Определены проблемы методологического обоснования определения рыночной стоимости прав субъектов лизинга;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Разработана модель формирования стоимости при переходе прав лизингодателя;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Установлена идентификация права при оценке прав субъектов лизинга при уступке, заключающаяся в перечне необходимых документов;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Разработаны методические рекомендации по оценке стоимости уступки права по договорам лизинга при смене лизингодателя;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разработаны рекомендации по экспертизе отчетов об оценке прав лизингодателя.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5358378" y="642926"/>
        <a:ext cx="4700289" cy="35938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0D5B5-7AA6-4008-8E88-818D08286A98}">
      <dsp:nvSpPr>
        <dsp:cNvPr id="0" name=""/>
        <dsp:cNvSpPr/>
      </dsp:nvSpPr>
      <dsp:spPr>
        <a:xfrm>
          <a:off x="2698079" y="1307"/>
          <a:ext cx="8820998" cy="9108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1. Определение </a:t>
          </a:r>
          <a:r>
            <a:rPr lang="ru-RU" sz="1400" kern="1200" dirty="0" err="1" smtClean="0"/>
            <a:t>безрисковой</a:t>
          </a:r>
          <a:r>
            <a:rPr lang="ru-RU" sz="1400" kern="1200" dirty="0" smtClean="0"/>
            <a:t> ставки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2. Определение поправок на риск</a:t>
          </a:r>
          <a:endParaRPr lang="ru-RU" sz="1400" kern="1200" dirty="0"/>
        </a:p>
      </dsp:txBody>
      <dsp:txXfrm>
        <a:off x="2698079" y="115168"/>
        <a:ext cx="8479415" cy="683165"/>
      </dsp:txXfrm>
    </dsp:sp>
    <dsp:sp modelId="{B9D7179E-C741-428E-9DAA-85F6B2BFA10B}">
      <dsp:nvSpPr>
        <dsp:cNvPr id="0" name=""/>
        <dsp:cNvSpPr/>
      </dsp:nvSpPr>
      <dsp:spPr>
        <a:xfrm>
          <a:off x="379996" y="1307"/>
          <a:ext cx="2318082" cy="910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Расчет ставки дисконтирования</a:t>
          </a:r>
          <a:endParaRPr lang="ru-RU" sz="1600" kern="1200" dirty="0"/>
        </a:p>
      </dsp:txBody>
      <dsp:txXfrm>
        <a:off x="424462" y="45773"/>
        <a:ext cx="2229150" cy="821955"/>
      </dsp:txXfrm>
    </dsp:sp>
    <dsp:sp modelId="{AC2CB379-AED9-4632-B22A-C67468F8A1B0}">
      <dsp:nvSpPr>
        <dsp:cNvPr id="0" name=""/>
        <dsp:cNvSpPr/>
      </dsp:nvSpPr>
      <dsp:spPr>
        <a:xfrm>
          <a:off x="2701254" y="1003283"/>
          <a:ext cx="8812384" cy="169798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/>
            <a:t>Текущая стоимость будущих денежных потоков, дисконтированных в соответствии с установленной ставкой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14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1400" b="0" i="1" kern="1200" smtClean="0">
                      <a:latin typeface="Cambria Math" panose="02040503050406030204" pitchFamily="18" charset="0"/>
                    </a:rPr>
                    <m:t>𝑃𝑉</m:t>
                  </m:r>
                </m:e>
                <m:sub>
                  <m:r>
                    <a:rPr lang="en-US" sz="1400" b="0" i="1" kern="1200" smtClean="0">
                      <a:latin typeface="Cambria Math" panose="02040503050406030204" pitchFamily="18" charset="0"/>
                    </a:rPr>
                    <m:t>𝑟𝑝</m:t>
                  </m:r>
                </m:sub>
              </m:sSub>
              <m:r>
                <a:rPr lang="en-US" sz="1400" i="1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en-US" sz="140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1400" b="0" i="1" kern="1200" smtClean="0">
                      <a:latin typeface="Cambria Math" panose="02040503050406030204" pitchFamily="18" charset="0"/>
                    </a:rPr>
                    <m:t>1−</m:t>
                  </m:r>
                  <m:sSup>
                    <m:sSupPr>
                      <m:ctrlPr>
                        <a:rPr lang="en-US" sz="1400" b="0" i="1" kern="1200" smtClean="0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en-US" sz="1400" b="0" i="1" kern="1200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n-US" sz="1400" b="0" i="1" kern="120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400" b="0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1400" b="0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kern="1200" smtClean="0">
                          <a:latin typeface="Cambria Math" panose="02040503050406030204" pitchFamily="18" charset="0"/>
                        </a:rPr>
                        <m:t>𝑛</m:t>
                      </m:r>
                    </m:sup>
                  </m:sSup>
                </m:num>
                <m:den>
                  <m:r>
                    <a:rPr lang="en-US" sz="1400" b="0" i="1" kern="1200" smtClean="0">
                      <a:latin typeface="Cambria Math" panose="02040503050406030204" pitchFamily="18" charset="0"/>
                    </a:rPr>
                    <m:t>𝑖</m:t>
                  </m:r>
                </m:den>
              </m:f>
              <m:r>
                <a:rPr lang="en-US" sz="1400" b="0" i="1" kern="1200" smtClean="0">
                  <a:latin typeface="Cambria Math" panose="02040503050406030204" pitchFamily="18" charset="0"/>
                </a:rPr>
                <m:t>𝐶𝐹</m:t>
              </m:r>
            </m:oMath>
          </a14:m>
          <a:r>
            <a:rPr lang="ru-RU" sz="1400" kern="1200" dirty="0" smtClean="0"/>
            <a:t>, где </a:t>
          </a:r>
          <a:r>
            <a:rPr lang="en-US" sz="1400" i="1" kern="1200" dirty="0" smtClean="0"/>
            <a:t>CF</a:t>
          </a:r>
          <a:r>
            <a:rPr lang="ru-RU" sz="1400" kern="1200" dirty="0" smtClean="0"/>
            <a:t> – размер лизингового платежа; i – ставка дисконтирования; t – количество периодов с даты оценки до окончания договора лизинга.</a:t>
          </a:r>
          <a:endParaRPr lang="ru-RU" sz="1400" kern="1200" dirty="0"/>
        </a:p>
      </dsp:txBody>
      <dsp:txXfrm>
        <a:off x="2701254" y="1215531"/>
        <a:ext cx="8175640" cy="1273489"/>
      </dsp:txXfrm>
    </dsp:sp>
    <dsp:sp modelId="{1267CB3B-8756-4DF2-B7DA-54EF1B6EF56F}">
      <dsp:nvSpPr>
        <dsp:cNvPr id="0" name=""/>
        <dsp:cNvSpPr/>
      </dsp:nvSpPr>
      <dsp:spPr>
        <a:xfrm>
          <a:off x="385435" y="1396832"/>
          <a:ext cx="2315818" cy="910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Определение текущей стоимости оставшихся выплат лизингодателю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29901" y="1441298"/>
        <a:ext cx="2226886" cy="821955"/>
      </dsp:txXfrm>
    </dsp:sp>
    <dsp:sp modelId="{C73A3608-60F2-4D79-BDFF-F8329C1E2E3A}">
      <dsp:nvSpPr>
        <dsp:cNvPr id="0" name=""/>
        <dsp:cNvSpPr/>
      </dsp:nvSpPr>
      <dsp:spPr>
        <a:xfrm>
          <a:off x="2701254" y="2792358"/>
          <a:ext cx="8812384" cy="14152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Текущая выкупная стоимость, дисконтированная в соответствии с установленной ставкой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14:m xmlns:a14="http://schemas.microsoft.com/office/drawing/2010/main">
            <m:oMath xmlns:m="http://schemas.openxmlformats.org/officeDocument/2006/math">
              <m:r>
                <m:rPr>
                  <m:sty m:val="p"/>
                </m:rPr>
                <a:rPr lang="en-US" sz="1400" b="0" i="0" kern="1200" smtClean="0">
                  <a:latin typeface="Cambria Math" panose="02040503050406030204" pitchFamily="18" charset="0"/>
                </a:rPr>
                <m:t>DRV</m:t>
              </m:r>
              <m:r>
                <a:rPr lang="en-US" sz="1400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en-US" sz="140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r>
                    <a:rPr lang="en-US" sz="1400" kern="1200" smtClean="0">
                      <a:latin typeface="Cambria Math" panose="02040503050406030204" pitchFamily="18" charset="0"/>
                    </a:rPr>
                    <m:t>1</m:t>
                  </m:r>
                </m:num>
                <m:den>
                  <m:sSup>
                    <m:sSupPr>
                      <m:ctrlPr>
                        <a:rPr lang="en-US" sz="1400" i="1" kern="1200" smtClean="0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en-US" sz="1400" kern="1200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n-US" sz="1400" kern="120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400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en-US" sz="1400" kern="1200" smtClean="0">
                          <a:latin typeface="Cambria Math" panose="02040503050406030204" pitchFamily="18" charset="0"/>
                        </a:rPr>
                        <m:t>𝑡</m:t>
                      </m:r>
                    </m:sup>
                  </m:sSup>
                </m:den>
              </m:f>
              <m:r>
                <a:rPr lang="en-US" sz="1400" kern="1200" smtClean="0">
                  <a:latin typeface="Cambria Math" panose="02040503050406030204" pitchFamily="18" charset="0"/>
                </a:rPr>
                <m:t>𝑅𝑉</m:t>
              </m:r>
            </m:oMath>
          </a14:m>
          <a:r>
            <a:rPr lang="ru-RU" sz="1400" kern="1200" dirty="0" smtClean="0"/>
            <a:t>, RV – дисконтированная выкупная стоимость имущества, i – ставка дисконтирования, </a:t>
          </a:r>
          <a:r>
            <a:rPr lang="en-US" sz="1400" kern="1200" dirty="0" smtClean="0"/>
            <a:t>t</a:t>
          </a:r>
          <a:r>
            <a:rPr lang="ru-RU" sz="1400" kern="1200" dirty="0" smtClean="0"/>
            <a:t> – количество периодов с даты оценки до последнего прогнозного периода.</a:t>
          </a:r>
          <a:endParaRPr lang="ru-RU" sz="1400" kern="1200" dirty="0"/>
        </a:p>
      </dsp:txBody>
      <dsp:txXfrm>
        <a:off x="2701254" y="2969264"/>
        <a:ext cx="8281667" cy="1061434"/>
      </dsp:txXfrm>
    </dsp:sp>
    <dsp:sp modelId="{10225737-DCAB-442A-AB76-C21196D318BE}">
      <dsp:nvSpPr>
        <dsp:cNvPr id="0" name=""/>
        <dsp:cNvSpPr/>
      </dsp:nvSpPr>
      <dsp:spPr>
        <a:xfrm>
          <a:off x="385435" y="3044537"/>
          <a:ext cx="2315818" cy="910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Определение текущей выкупной стоимости предмета лизинга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29901" y="3089003"/>
        <a:ext cx="2226886" cy="821955"/>
      </dsp:txXfrm>
    </dsp:sp>
    <dsp:sp modelId="{A5E4A09C-C769-4095-82D4-F9B75C9E014F}">
      <dsp:nvSpPr>
        <dsp:cNvPr id="0" name=""/>
        <dsp:cNvSpPr/>
      </dsp:nvSpPr>
      <dsp:spPr>
        <a:xfrm>
          <a:off x="2698079" y="4298693"/>
          <a:ext cx="8820998" cy="9108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Определение стоимости прав лизингодателя осуществляется путем сложения текущей стоимости оставшихся выплат по договору финансовой аренды (лизинга) и текущей выкупной стоимости предмета лизинга.</a:t>
          </a:r>
          <a:endParaRPr lang="ru-RU" sz="1500" kern="1200" dirty="0"/>
        </a:p>
      </dsp:txBody>
      <dsp:txXfrm>
        <a:off x="2698079" y="4412554"/>
        <a:ext cx="8479415" cy="683165"/>
      </dsp:txXfrm>
    </dsp:sp>
    <dsp:sp modelId="{D4EBAF3E-06F9-4A58-ABC7-006758471F01}">
      <dsp:nvSpPr>
        <dsp:cNvPr id="0" name=""/>
        <dsp:cNvSpPr/>
      </dsp:nvSpPr>
      <dsp:spPr>
        <a:xfrm>
          <a:off x="379996" y="4298693"/>
          <a:ext cx="2318082" cy="910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Определение стоимости прав лизингодателя</a:t>
          </a:r>
          <a:endParaRPr lang="ru-RU" sz="1400" kern="1200" dirty="0"/>
        </a:p>
      </dsp:txBody>
      <dsp:txXfrm>
        <a:off x="424462" y="4343159"/>
        <a:ext cx="2229150" cy="821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C093-C5E0-4DD8-B3FD-14BA2E7D22F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2A15-C73E-449F-812E-F6D34DEDA28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88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C093-C5E0-4DD8-B3FD-14BA2E7D22F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2A15-C73E-449F-812E-F6D34DED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42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C093-C5E0-4DD8-B3FD-14BA2E7D22F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2A15-C73E-449F-812E-F6D34DED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67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C093-C5E0-4DD8-B3FD-14BA2E7D22F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2A15-C73E-449F-812E-F6D34DED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26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C093-C5E0-4DD8-B3FD-14BA2E7D22F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2A15-C73E-449F-812E-F6D34DEDA28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43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C093-C5E0-4DD8-B3FD-14BA2E7D22F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2A15-C73E-449F-812E-F6D34DED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15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C093-C5E0-4DD8-B3FD-14BA2E7D22F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2A15-C73E-449F-812E-F6D34DED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16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C093-C5E0-4DD8-B3FD-14BA2E7D22F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2A15-C73E-449F-812E-F6D34DED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7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C093-C5E0-4DD8-B3FD-14BA2E7D22F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2A15-C73E-449F-812E-F6D34DED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9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577C093-C5E0-4DD8-B3FD-14BA2E7D22F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1D2A15-C73E-449F-812E-F6D34DED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67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C093-C5E0-4DD8-B3FD-14BA2E7D22F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2A15-C73E-449F-812E-F6D34DEDA2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75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77C093-C5E0-4DD8-B3FD-14BA2E7D22F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1D2A15-C73E-449F-812E-F6D34DEDA28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76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19401"/>
            <a:ext cx="12192000" cy="141612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Методика оценки прав лизингодателя и порядок экспертизы результатов оценки прав лизингодателя и лизингополучателя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612" y="1595651"/>
            <a:ext cx="9144000" cy="1655762"/>
          </a:xfrm>
        </p:spPr>
        <p:txBody>
          <a:bodyPr/>
          <a:lstStyle/>
          <a:p>
            <a:pPr algn="ctr"/>
            <a:r>
              <a:rPr lang="ru-RU" b="1" dirty="0" smtClean="0"/>
              <a:t>Выпускная квалификационная работа на тему:</a:t>
            </a:r>
            <a:endParaRPr lang="ru-RU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83057" y="52022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cap="all" spc="200" dirty="0">
                <a:solidFill>
                  <a:schemeClr val="tx2"/>
                </a:solidFill>
                <a:latin typeface="+mj-lt"/>
              </a:rPr>
              <a:t>Студент: </a:t>
            </a:r>
            <a:r>
              <a:rPr lang="ru-RU" b="1" cap="all" spc="200" dirty="0" err="1">
                <a:solidFill>
                  <a:schemeClr val="tx2"/>
                </a:solidFill>
                <a:latin typeface="+mj-lt"/>
              </a:rPr>
              <a:t>Бобунов</a:t>
            </a:r>
            <a:r>
              <a:rPr lang="ru-RU" b="1" cap="all" spc="200" dirty="0">
                <a:solidFill>
                  <a:schemeClr val="tx2"/>
                </a:solidFill>
                <a:latin typeface="+mj-lt"/>
              </a:rPr>
              <a:t> Э.А.</a:t>
            </a:r>
          </a:p>
          <a:p>
            <a:r>
              <a:rPr lang="ru-RU" b="1" cap="all" spc="200" dirty="0">
                <a:solidFill>
                  <a:schemeClr val="tx2"/>
                </a:solidFill>
                <a:latin typeface="+mj-lt"/>
              </a:rPr>
              <a:t>Научный руководитель: к.э.н. Шибаев С.Р</a:t>
            </a:r>
            <a:r>
              <a:rPr lang="ru-RU" b="1" cap="all" spc="200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endParaRPr lang="ru-RU" b="1" dirty="0" smtClean="0"/>
          </a:p>
          <a:p>
            <a:r>
              <a:rPr lang="ru-RU" b="1" dirty="0" smtClean="0"/>
              <a:t>Москва</a:t>
            </a:r>
            <a:r>
              <a:rPr lang="ru-RU" b="1" dirty="0"/>
              <a:t>, 2018 г.</a:t>
            </a:r>
            <a:endParaRPr lang="ru-RU" b="1" cap="all" spc="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603612" y="17953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/>
              <a:t>ФГБОУ ВО «Российский экономический университет им. Г.В. Плеханова»</a:t>
            </a:r>
            <a:endParaRPr lang="ru-RU" dirty="0"/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216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97143"/>
            <a:ext cx="8384345" cy="78217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Методика определения стоимости перехода прав лизингодателя</a:t>
            </a:r>
            <a:endParaRPr lang="ru-RU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4" name="Объект 1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55935520"/>
                  </p:ext>
                </p:extLst>
              </p:nvPr>
            </p:nvGraphicFramePr>
            <p:xfrm>
              <a:off x="176942" y="1379319"/>
              <a:ext cx="11899075" cy="521088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14" name="Объект 1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55935520"/>
                  </p:ext>
                </p:extLst>
              </p:nvPr>
            </p:nvGraphicFramePr>
            <p:xfrm>
              <a:off x="176942" y="1379319"/>
              <a:ext cx="11899075" cy="521088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11709070" y="6405541"/>
            <a:ext cx="482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670449" y="178990"/>
            <a:ext cx="30386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Алгоритм расчета стоимости </a:t>
            </a:r>
            <a:r>
              <a:rPr lang="ru-RU" sz="2400" dirty="0" smtClean="0"/>
              <a:t>прав лизингодателя</a:t>
            </a:r>
            <a:endParaRPr lang="ru-RU" sz="2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8525022" y="258307"/>
            <a:ext cx="0" cy="10416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78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25630"/>
            <a:ext cx="10058400" cy="668581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Основные инструменты искажения стоимости при оценке прав субъектов финансовой аренды (лизинга)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09070" y="6405541"/>
            <a:ext cx="482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572424"/>
              </p:ext>
            </p:extLst>
          </p:nvPr>
        </p:nvGraphicFramePr>
        <p:xfrm>
          <a:off x="618228" y="894211"/>
          <a:ext cx="11090842" cy="5535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932"/>
                <a:gridCol w="4701890"/>
                <a:gridCol w="4613020"/>
              </a:tblGrid>
              <a:tr h="372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Раздел отчета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Примеры инструментов искажения стоимости прав лизингополучателя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Примеры инструментов искажения стоимости прав лизингодателя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Описание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объекта оценки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Искаженное описание: 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права лизингополучателя описаны не в полном объеме, отсутствует описание ограничений одного из 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прав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Искаженное описание: 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отсутствует 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информация о том, есть ли в договоре лизинга выкупная цена и насколько она 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велика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54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Анализ рынка предмета лизинга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Излишне оптимистический/пессимистический подход к выбору источников информации.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Целенаправленный отбор информации, 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удовлетворяющей 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установленным 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критериям.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Рыночная стоимость лизингового имущества при переходе прав лизингодателя рассматривается только как гарантия возмещения затрат лизингодателя в размере рыночной стоимости предмета лизинга и не учитывается в расчетах.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491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Сравнительный 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подход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Применяется к оценке предмета лизинга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Выбор </a:t>
                      </a:r>
                      <a:r>
                        <a:rPr lang="ru-RU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аналогов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лизинга и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объекты-аналоги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несопоставимы; отбор аналогов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нужной границы рыночного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диапазона;</a:t>
                      </a:r>
                      <a:r>
                        <a:rPr lang="ru-RU" sz="1100" baseline="0" dirty="0"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несуществующих объектов-аналогов</a:t>
                      </a:r>
                      <a:r>
                        <a:rPr lang="ru-RU" sz="10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Описание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объектов-аналогов</a:t>
                      </a: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1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принципа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достаточности; нарушение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принципа достоверности (описание искажено).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Неточности в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расчетах: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математические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ошибки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ошибки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формулах.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Не применяется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0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Затратный 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подход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 применяется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 применяется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69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Доходный подход к оценке прав лизингодателя, лизингополучателя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Излишне оптимистические/пессимистические </a:t>
                      </a:r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прогнозы доходных и расходных составляющих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денежного потока при расчете стоимости предмета лизинга.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Несопоставимость вида денежного потока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а также вида объекта оценки и ставки дисконтирования/коэффициента капитализации при расчете стоимости предмета лизинга.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Излишне оптимистический/пессимистический подход </a:t>
                      </a:r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при определении рисков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в составе ставки дисконтирования 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Нарушена методология </a:t>
                      </a:r>
                      <a:r>
                        <a:rPr lang="ru-RU" sz="12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расчетов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ошибочно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суммированы рыночная стоимость прав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лизингодателя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 рыночная стоимость имущества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Излишне оптимистические/пессимистические </a:t>
                      </a:r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прогнозы доходных и расходных составляющих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денежного потока при расчете стоимости предмета лизинга.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Излишне 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оптимистический/пессимистический подход </a:t>
                      </a:r>
                      <a:r>
                        <a:rPr lang="ru-RU" sz="12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при определении рисков</a:t>
                      </a: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в составе ставки дисконтирования (при оценке прав лизингодателя или лизингополучателя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8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Согласование результатов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Результаты расчета не включают НДС, а рыночная стоимость предмета лизинга - включает.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Результаты расчета не включают НДС, а лизинговые платежи - включают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61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5657" y="793742"/>
            <a:ext cx="10058400" cy="93133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Схема основных нарушений, выявленных по итогам экспертизы отчета об оценке прав лизингодателя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09070" y="6405541"/>
            <a:ext cx="482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16333" y="1959429"/>
            <a:ext cx="6377049" cy="308758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отчете об оценке прав лизингодателя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016333" y="2268186"/>
            <a:ext cx="484632" cy="5937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531418" y="2288749"/>
            <a:ext cx="272005" cy="5937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9266134" y="2288749"/>
            <a:ext cx="116498" cy="5937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39077" y="2861952"/>
            <a:ext cx="2673641" cy="486889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при расчете рыночной стоимости предмета лизинга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61137" y="2882516"/>
            <a:ext cx="2673641" cy="486889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при расчете рыночной стоимости прав лизингодателя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668988" y="2882516"/>
            <a:ext cx="1698441" cy="674356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Арифметические ошибки и противоречия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89385" y="3455717"/>
            <a:ext cx="2223160" cy="486889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при выборе объектов аналогов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89385" y="4138619"/>
            <a:ext cx="2223160" cy="837142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расчетах, которые обнаружились при проверке логики процесса определения стоимости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811618" y="3544854"/>
            <a:ext cx="2223160" cy="486889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упомянута существенная информация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11618" y="4313744"/>
            <a:ext cx="2223160" cy="486889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Нарушена методология расчетов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1651642" y="3655163"/>
            <a:ext cx="705625" cy="526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651643" y="4530861"/>
            <a:ext cx="705625" cy="526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Соединительная линия уступом 21"/>
          <p:cNvCxnSpPr>
            <a:stCxn id="13" idx="1"/>
            <a:endCxn id="21" idx="1"/>
          </p:cNvCxnSpPr>
          <p:nvPr/>
        </p:nvCxnSpPr>
        <p:spPr>
          <a:xfrm rot="10800000" flipV="1">
            <a:off x="1651643" y="3105397"/>
            <a:ext cx="287434" cy="1451792"/>
          </a:xfrm>
          <a:prstGeom prst="bentConnector3">
            <a:avLst>
              <a:gd name="adj1" fmla="val 10516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/>
          <p:nvPr/>
        </p:nvCxnSpPr>
        <p:spPr>
          <a:xfrm rot="10800000" flipV="1">
            <a:off x="5054376" y="3105396"/>
            <a:ext cx="287434" cy="1451792"/>
          </a:xfrm>
          <a:prstGeom prst="bentConnector3">
            <a:avLst>
              <a:gd name="adj1" fmla="val 105164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право 23"/>
          <p:cNvSpPr/>
          <p:nvPr/>
        </p:nvSpPr>
        <p:spPr>
          <a:xfrm>
            <a:off x="5042391" y="3788918"/>
            <a:ext cx="705625" cy="526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042390" y="4513812"/>
            <a:ext cx="705625" cy="526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Актуальность и новизна исследования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15948" y="6405541"/>
            <a:ext cx="376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788581"/>
              </p:ext>
            </p:extLst>
          </p:nvPr>
        </p:nvGraphicFramePr>
        <p:xfrm>
          <a:off x="1096962" y="1846263"/>
          <a:ext cx="10058717" cy="4447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84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Проблема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chemeClr val="tx1"/>
                </a:solidFill>
              </a:rPr>
              <a:t>Чаще всего переход прав лизингодателя или лизингополучателя оспаривается арбитражными управляющими на основании несоответствия таких сделок рыночным условиям.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chemeClr val="tx1"/>
                </a:solidFill>
              </a:rPr>
              <a:t>Четкого </a:t>
            </a:r>
            <a:r>
              <a:rPr lang="ru-RU" sz="2800" dirty="0">
                <a:solidFill>
                  <a:schemeClr val="tx1"/>
                </a:solidFill>
              </a:rPr>
              <a:t>понимания формирования цены сделки при переходе прав лизингодателя/лизингополучателя на текущий момент нет как у арбитражных управляющих и судов, так и у самих субъектов лизинга. </a:t>
            </a:r>
            <a:endParaRPr lang="ru-RU" sz="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15948" y="6405541"/>
            <a:ext cx="376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2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7262" y="467520"/>
            <a:ext cx="11034607" cy="57141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000" b="1" dirty="0">
                <a:solidFill>
                  <a:schemeClr val="tx1"/>
                </a:solidFill>
              </a:rPr>
              <a:t>Существующая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методика оценки прав лизингополучателя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15948" y="6405541"/>
            <a:ext cx="376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17" idx="6"/>
          </p:cNvCxnSpPr>
          <p:nvPr/>
        </p:nvCxnSpPr>
        <p:spPr>
          <a:xfrm flipV="1">
            <a:off x="2223796" y="4088549"/>
            <a:ext cx="8322425" cy="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451754" y="3625859"/>
            <a:ext cx="89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Срок лизинга</a:t>
            </a:r>
            <a:endParaRPr lang="ru-RU" sz="1200" dirty="0"/>
          </a:p>
        </p:txBody>
      </p:sp>
      <p:sp>
        <p:nvSpPr>
          <p:cNvPr id="17" name="Овал 16"/>
          <p:cNvSpPr/>
          <p:nvPr/>
        </p:nvSpPr>
        <p:spPr>
          <a:xfrm>
            <a:off x="2086042" y="4022214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647943" y="4022214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209844" y="4022213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771745" y="4022212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333646" y="4022211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rot="16200000">
            <a:off x="3960741" y="2989198"/>
            <a:ext cx="2007363" cy="15507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915808" y="4087524"/>
            <a:ext cx="107595" cy="1419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433530" y="4087524"/>
            <a:ext cx="107595" cy="1419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985812" y="4089471"/>
            <a:ext cx="107595" cy="1419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504566" y="4087524"/>
            <a:ext cx="107595" cy="1419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7025658" y="4087524"/>
            <a:ext cx="107595" cy="1419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7534454" y="4087524"/>
            <a:ext cx="107595" cy="1419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8059022" y="4087524"/>
            <a:ext cx="107595" cy="1419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8573607" y="4088848"/>
            <a:ext cx="107595" cy="1419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9092361" y="4087524"/>
            <a:ext cx="107595" cy="1419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9629077" y="4087524"/>
            <a:ext cx="107595" cy="1419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10146881" y="4087524"/>
            <a:ext cx="107595" cy="1419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6553132" y="5823916"/>
            <a:ext cx="2150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Лизинговые платежи оставшиеся</a:t>
            </a:r>
            <a:endParaRPr lang="ru-RU" sz="1400" dirty="0"/>
          </a:p>
        </p:txBody>
      </p:sp>
      <p:sp>
        <p:nvSpPr>
          <p:cNvPr id="63" name="Стрелка вправо 62"/>
          <p:cNvSpPr/>
          <p:nvPr/>
        </p:nvSpPr>
        <p:spPr>
          <a:xfrm rot="5400000">
            <a:off x="9888277" y="4323168"/>
            <a:ext cx="606657" cy="177106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авая фигурная скобка 72"/>
          <p:cNvSpPr/>
          <p:nvPr/>
        </p:nvSpPr>
        <p:spPr>
          <a:xfrm rot="5400000">
            <a:off x="7505919" y="3078790"/>
            <a:ext cx="168937" cy="534916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10280387" y="4063169"/>
            <a:ext cx="0" cy="213052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Дуга 83"/>
          <p:cNvSpPr/>
          <p:nvPr/>
        </p:nvSpPr>
        <p:spPr>
          <a:xfrm>
            <a:off x="-440082" y="4700668"/>
            <a:ext cx="10798119" cy="3664631"/>
          </a:xfrm>
          <a:prstGeom prst="arc">
            <a:avLst>
              <a:gd name="adj1" fmla="val 16330588"/>
              <a:gd name="adj2" fmla="val 21385360"/>
            </a:avLst>
          </a:prstGeom>
          <a:noFill/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Дуга 84"/>
          <p:cNvSpPr/>
          <p:nvPr/>
        </p:nvSpPr>
        <p:spPr>
          <a:xfrm>
            <a:off x="-677125" y="4196344"/>
            <a:ext cx="11340935" cy="1575178"/>
          </a:xfrm>
          <a:prstGeom prst="arc">
            <a:avLst>
              <a:gd name="adj1" fmla="val 16317196"/>
              <a:gd name="adj2" fmla="val 21385360"/>
            </a:avLst>
          </a:prstGeom>
          <a:noFill/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Стрелка вправо 86"/>
          <p:cNvSpPr/>
          <p:nvPr/>
        </p:nvSpPr>
        <p:spPr>
          <a:xfrm rot="5400000">
            <a:off x="4694398" y="4200064"/>
            <a:ext cx="550412" cy="42331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 вправо 85"/>
          <p:cNvSpPr/>
          <p:nvPr/>
        </p:nvSpPr>
        <p:spPr>
          <a:xfrm rot="5400000">
            <a:off x="4845497" y="4151643"/>
            <a:ext cx="226963" cy="169228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Выноска 2 (без границы) 87"/>
          <p:cNvSpPr/>
          <p:nvPr/>
        </p:nvSpPr>
        <p:spPr>
          <a:xfrm>
            <a:off x="2997033" y="4220364"/>
            <a:ext cx="1459357" cy="446763"/>
          </a:xfrm>
          <a:prstGeom prst="callout2">
            <a:avLst>
              <a:gd name="adj1" fmla="val 118376"/>
              <a:gd name="adj2" fmla="val 13330"/>
              <a:gd name="adj3" fmla="val 118376"/>
              <a:gd name="adj4" fmla="val 85773"/>
              <a:gd name="adj5" fmla="val -2861"/>
              <a:gd name="adj6" fmla="val 13342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Дисконтированная выкупная стоимость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9" name="Выноска 2 (без границы) 88"/>
          <p:cNvSpPr/>
          <p:nvPr/>
        </p:nvSpPr>
        <p:spPr>
          <a:xfrm>
            <a:off x="2711891" y="5007373"/>
            <a:ext cx="2058221" cy="404803"/>
          </a:xfrm>
          <a:prstGeom prst="callout2">
            <a:avLst>
              <a:gd name="adj1" fmla="val 164227"/>
              <a:gd name="adj2" fmla="val 6420"/>
              <a:gd name="adj3" fmla="val 164227"/>
              <a:gd name="adj4" fmla="val 85662"/>
              <a:gd name="adj5" fmla="val -124971"/>
              <a:gd name="adj6" fmla="val 1094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Дисконтированная стоимость лизинговых платежей и прочих обязательств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1" name="Выноска 2 (без границы) 90"/>
          <p:cNvSpPr/>
          <p:nvPr/>
        </p:nvSpPr>
        <p:spPr>
          <a:xfrm>
            <a:off x="3171348" y="3282083"/>
            <a:ext cx="1476301" cy="612648"/>
          </a:xfrm>
          <a:prstGeom prst="callout2">
            <a:avLst>
              <a:gd name="adj1" fmla="val 80778"/>
              <a:gd name="adj2" fmla="val 16548"/>
              <a:gd name="adj3" fmla="val 80778"/>
              <a:gd name="adj4" fmla="val 86213"/>
              <a:gd name="adj5" fmla="val 129945"/>
              <a:gd name="adj6" fmla="val 11941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Дата оценки</a:t>
            </a:r>
          </a:p>
        </p:txBody>
      </p:sp>
      <p:sp>
        <p:nvSpPr>
          <p:cNvPr id="93" name="Выноска 2 (без границы) 92"/>
          <p:cNvSpPr/>
          <p:nvPr/>
        </p:nvSpPr>
        <p:spPr>
          <a:xfrm>
            <a:off x="8354210" y="3454149"/>
            <a:ext cx="1476301" cy="446763"/>
          </a:xfrm>
          <a:prstGeom prst="callout2">
            <a:avLst>
              <a:gd name="adj1" fmla="val 97111"/>
              <a:gd name="adj2" fmla="val 17353"/>
              <a:gd name="adj3" fmla="val 97111"/>
              <a:gd name="adj4" fmla="val 87821"/>
              <a:gd name="adj5" fmla="val 225734"/>
              <a:gd name="adj6" fmla="val 12343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Выкупная стоимость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6" name="Выноска 2 (без границы) 95"/>
          <p:cNvSpPr/>
          <p:nvPr/>
        </p:nvSpPr>
        <p:spPr>
          <a:xfrm>
            <a:off x="5070835" y="1866887"/>
            <a:ext cx="1476301" cy="612648"/>
          </a:xfrm>
          <a:prstGeom prst="callout2">
            <a:avLst>
              <a:gd name="adj1" fmla="val 115669"/>
              <a:gd name="adj2" fmla="val -3562"/>
              <a:gd name="adj3" fmla="val 90470"/>
              <a:gd name="adj4" fmla="val 17035"/>
              <a:gd name="adj5" fmla="val 91178"/>
              <a:gd name="adj6" fmla="val 816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РС предмета лизинга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033131" y="1185380"/>
            <a:ext cx="103168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Определение </a:t>
            </a:r>
            <a:r>
              <a:rPr lang="ru-RU" sz="1600" dirty="0"/>
              <a:t>стоимости уступки права по договорам финансовой аренды (лизинга) при смене лизингополучателя с правом выкупа имущества в </a:t>
            </a:r>
            <a:r>
              <a:rPr lang="ru-RU" sz="1600" dirty="0" smtClean="0"/>
              <a:t>собственность - </a:t>
            </a:r>
            <a:r>
              <a:rPr lang="ru-RU" sz="1600" b="1" dirty="0"/>
              <a:t>Башкирская </a:t>
            </a:r>
            <a:r>
              <a:rPr lang="ru-RU" sz="1600" b="1" dirty="0" smtClean="0"/>
              <a:t>методика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51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2407" y="658936"/>
            <a:ext cx="10058400" cy="62417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Права и обязанности субъектов лизинга после уступки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934" y="4094161"/>
            <a:ext cx="5660040" cy="263914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b="1" dirty="0" smtClean="0">
                <a:solidFill>
                  <a:schemeClr val="tx1"/>
                </a:solidFill>
              </a:rPr>
              <a:t>Права:</a:t>
            </a:r>
          </a:p>
          <a:p>
            <a:pPr indent="-45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 smtClean="0">
                <a:solidFill>
                  <a:schemeClr val="tx1"/>
                </a:solidFill>
              </a:rPr>
              <a:t>Право на </a:t>
            </a:r>
            <a:r>
              <a:rPr lang="ru-RU" sz="2100" dirty="0" err="1" smtClean="0">
                <a:solidFill>
                  <a:schemeClr val="tx1"/>
                </a:solidFill>
              </a:rPr>
              <a:t>сублизинг</a:t>
            </a:r>
            <a:r>
              <a:rPr lang="ru-RU" sz="2100" dirty="0">
                <a:solidFill>
                  <a:schemeClr val="tx1"/>
                </a:solidFill>
              </a:rPr>
              <a:t>.</a:t>
            </a:r>
            <a:endParaRPr lang="ru-RU" sz="2100" dirty="0" smtClean="0">
              <a:solidFill>
                <a:schemeClr val="tx1"/>
              </a:solidFill>
            </a:endParaRPr>
          </a:p>
          <a:p>
            <a:pPr indent="-45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 smtClean="0">
                <a:solidFill>
                  <a:schemeClr val="tx1"/>
                </a:solidFill>
              </a:rPr>
              <a:t>Право владения и пользования предметом лизинга.</a:t>
            </a:r>
          </a:p>
          <a:p>
            <a:pPr indent="-45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>
                <a:solidFill>
                  <a:schemeClr val="tx1"/>
                </a:solidFill>
              </a:rPr>
              <a:t>Право после прекращения договора лизинга на возмещение стоимости произведенных </a:t>
            </a:r>
            <a:r>
              <a:rPr lang="ru-RU" sz="2100" dirty="0" smtClean="0">
                <a:solidFill>
                  <a:schemeClr val="tx1"/>
                </a:solidFill>
              </a:rPr>
              <a:t>улучшений.</a:t>
            </a:r>
            <a:endParaRPr lang="ru-RU" sz="21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b="1" dirty="0" smtClean="0">
                <a:solidFill>
                  <a:schemeClr val="tx1"/>
                </a:solidFill>
              </a:rPr>
              <a:t>Обязанности:</a:t>
            </a:r>
          </a:p>
          <a:p>
            <a:pPr indent="-45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 smtClean="0">
                <a:solidFill>
                  <a:schemeClr val="tx1"/>
                </a:solidFill>
              </a:rPr>
              <a:t>Принять </a:t>
            </a:r>
            <a:r>
              <a:rPr lang="ru-RU" sz="2100" dirty="0">
                <a:solidFill>
                  <a:schemeClr val="tx1"/>
                </a:solidFill>
              </a:rPr>
              <a:t>предмет </a:t>
            </a:r>
            <a:r>
              <a:rPr lang="ru-RU" sz="2100" dirty="0" smtClean="0">
                <a:solidFill>
                  <a:schemeClr val="tx1"/>
                </a:solidFill>
              </a:rPr>
              <a:t>лизинга.</a:t>
            </a:r>
            <a:endParaRPr lang="ru-RU" sz="2100" dirty="0">
              <a:solidFill>
                <a:schemeClr val="tx1"/>
              </a:solidFill>
            </a:endParaRPr>
          </a:p>
          <a:p>
            <a:pPr indent="-45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 smtClean="0">
                <a:solidFill>
                  <a:schemeClr val="tx1"/>
                </a:solidFill>
              </a:rPr>
              <a:t>Выплатить </a:t>
            </a:r>
            <a:r>
              <a:rPr lang="ru-RU" sz="2100" dirty="0">
                <a:solidFill>
                  <a:schemeClr val="tx1"/>
                </a:solidFill>
              </a:rPr>
              <a:t>лизингодателю лизинговые </a:t>
            </a:r>
            <a:r>
              <a:rPr lang="ru-RU" sz="2100" dirty="0" smtClean="0">
                <a:solidFill>
                  <a:schemeClr val="tx1"/>
                </a:solidFill>
              </a:rPr>
              <a:t>платежи.</a:t>
            </a:r>
            <a:endParaRPr lang="ru-RU" sz="2100" dirty="0">
              <a:solidFill>
                <a:schemeClr val="tx1"/>
              </a:solidFill>
            </a:endParaRPr>
          </a:p>
          <a:p>
            <a:pPr indent="-45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 smtClean="0">
                <a:solidFill>
                  <a:schemeClr val="tx1"/>
                </a:solidFill>
              </a:rPr>
              <a:t>По </a:t>
            </a:r>
            <a:r>
              <a:rPr lang="ru-RU" sz="2100" dirty="0">
                <a:solidFill>
                  <a:schemeClr val="tx1"/>
                </a:solidFill>
              </a:rPr>
              <a:t>окончании срока действия договора лизинга приобрести предмет лизинга в </a:t>
            </a:r>
            <a:r>
              <a:rPr lang="ru-RU" sz="2100" dirty="0" smtClean="0">
                <a:solidFill>
                  <a:schemeClr val="tx1"/>
                </a:solidFill>
              </a:rPr>
              <a:t>собственность.</a:t>
            </a:r>
            <a:endParaRPr lang="ru-RU" sz="2100" dirty="0">
              <a:solidFill>
                <a:schemeClr val="tx1"/>
              </a:solidFill>
            </a:endParaRPr>
          </a:p>
          <a:p>
            <a:pPr indent="-45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100" dirty="0" smtClean="0">
                <a:solidFill>
                  <a:schemeClr val="tx1"/>
                </a:solidFill>
              </a:rPr>
              <a:t>Выполнить </a:t>
            </a:r>
            <a:r>
              <a:rPr lang="ru-RU" sz="2100" dirty="0">
                <a:solidFill>
                  <a:schemeClr val="tx1"/>
                </a:solidFill>
              </a:rPr>
              <a:t>другие обязательства, вытекающие из содержания </a:t>
            </a:r>
            <a:r>
              <a:rPr lang="ru-RU" sz="2100" dirty="0" smtClean="0">
                <a:solidFill>
                  <a:schemeClr val="tx1"/>
                </a:solidFill>
              </a:rPr>
              <a:t>договора. </a:t>
            </a:r>
            <a:endParaRPr lang="ru-RU" sz="2100" dirty="0">
              <a:solidFill>
                <a:schemeClr val="tx1"/>
              </a:solidFill>
            </a:endParaRPr>
          </a:p>
          <a:p>
            <a:pPr indent="-450000">
              <a:buFont typeface="Wingdings" panose="05000000000000000000" pitchFamily="2" charset="2"/>
              <a:buChar char="§"/>
            </a:pPr>
            <a:endParaRPr lang="ru-RU" dirty="0" smtClean="0">
              <a:solidFill>
                <a:schemeClr val="tx1"/>
              </a:solidFill>
            </a:endParaRPr>
          </a:p>
          <a:p>
            <a:pPr indent="-450000"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709070" y="6405541"/>
            <a:ext cx="482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167131" y="4281209"/>
            <a:ext cx="5736114" cy="21243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300" b="1" dirty="0">
                <a:solidFill>
                  <a:schemeClr val="tx1"/>
                </a:solidFill>
              </a:rPr>
              <a:t>Права:</a:t>
            </a:r>
          </a:p>
          <a:p>
            <a:pPr indent="-45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Право на инспекцию.</a:t>
            </a:r>
          </a:p>
          <a:p>
            <a:pPr indent="-45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Право на финансовый контроль.</a:t>
            </a:r>
          </a:p>
          <a:p>
            <a:pPr indent="-45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Право уступки.</a:t>
            </a:r>
          </a:p>
          <a:p>
            <a:pPr indent="-45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Право использовать предмет лизинга в качестве залога.</a:t>
            </a:r>
          </a:p>
          <a:p>
            <a:pPr indent="-45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300" dirty="0" smtClean="0">
                <a:solidFill>
                  <a:schemeClr val="tx1"/>
                </a:solidFill>
              </a:rPr>
              <a:t>Право получения выкупной стоимости.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b="1" dirty="0">
                <a:solidFill>
                  <a:schemeClr val="tx1"/>
                </a:solidFill>
              </a:rPr>
              <a:t>Обязанности: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dirty="0">
                <a:solidFill>
                  <a:schemeClr val="tx1"/>
                </a:solidFill>
              </a:rPr>
              <a:t>Исполнил старый лизингодатель</a:t>
            </a:r>
          </a:p>
        </p:txBody>
      </p:sp>
      <p:cxnSp>
        <p:nvCxnSpPr>
          <p:cNvPr id="10" name="Прямая со стрелкой 9"/>
          <p:cNvCxnSpPr>
            <a:stCxn id="11" idx="6"/>
          </p:cNvCxnSpPr>
          <p:nvPr/>
        </p:nvCxnSpPr>
        <p:spPr>
          <a:xfrm flipV="1">
            <a:off x="619529" y="3104714"/>
            <a:ext cx="4944278" cy="10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81775" y="3039404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043676" y="3039404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605577" y="3039403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167478" y="3039402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729379" y="3039401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6200000">
            <a:off x="2620618" y="2395119"/>
            <a:ext cx="1269118" cy="11273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flipH="1">
            <a:off x="3246046" y="3104714"/>
            <a:ext cx="65496" cy="877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flipH="1">
            <a:off x="3768784" y="3104714"/>
            <a:ext cx="60479" cy="877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flipH="1">
            <a:off x="4321066" y="3106661"/>
            <a:ext cx="60479" cy="877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4839820" y="3104714"/>
            <a:ext cx="60479" cy="877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5368286" y="3104714"/>
            <a:ext cx="53105" cy="877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874260" y="4014939"/>
            <a:ext cx="2969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Лизинговые платежи оставшиеся</a:t>
            </a:r>
            <a:endParaRPr lang="ru-RU" sz="1400" dirty="0"/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5230449" y="3189910"/>
            <a:ext cx="340041" cy="186361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авая фигурная скобка 29"/>
          <p:cNvSpPr/>
          <p:nvPr/>
        </p:nvSpPr>
        <p:spPr>
          <a:xfrm rot="5400000">
            <a:off x="4293161" y="2805076"/>
            <a:ext cx="116287" cy="246188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Выноска 2 (без границы) 30"/>
          <p:cNvSpPr/>
          <p:nvPr/>
        </p:nvSpPr>
        <p:spPr>
          <a:xfrm>
            <a:off x="1556671" y="2169319"/>
            <a:ext cx="1476301" cy="612648"/>
          </a:xfrm>
          <a:prstGeom prst="callout2">
            <a:avLst>
              <a:gd name="adj1" fmla="val 80778"/>
              <a:gd name="adj2" fmla="val 16548"/>
              <a:gd name="adj3" fmla="val 80778"/>
              <a:gd name="adj4" fmla="val 86213"/>
              <a:gd name="adj5" fmla="val 153205"/>
              <a:gd name="adj6" fmla="val 1145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Дата оценки</a:t>
            </a:r>
          </a:p>
        </p:txBody>
      </p:sp>
      <p:sp>
        <p:nvSpPr>
          <p:cNvPr id="32" name="Выноска 2 (без границы) 31"/>
          <p:cNvSpPr/>
          <p:nvPr/>
        </p:nvSpPr>
        <p:spPr>
          <a:xfrm>
            <a:off x="4381545" y="2436917"/>
            <a:ext cx="855642" cy="446763"/>
          </a:xfrm>
          <a:prstGeom prst="callout2">
            <a:avLst>
              <a:gd name="adj1" fmla="val 99769"/>
              <a:gd name="adj2" fmla="val 5054"/>
              <a:gd name="adj3" fmla="val 99769"/>
              <a:gd name="adj4" fmla="val 90993"/>
              <a:gd name="adj5" fmla="val 188521"/>
              <a:gd name="adj6" fmla="val 1178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Выкупная стоимость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5" name="Выноска 2 (без границы) 34"/>
          <p:cNvSpPr/>
          <p:nvPr/>
        </p:nvSpPr>
        <p:spPr>
          <a:xfrm>
            <a:off x="9022556" y="3353430"/>
            <a:ext cx="1476301" cy="612648"/>
          </a:xfrm>
          <a:prstGeom prst="callout2">
            <a:avLst>
              <a:gd name="adj1" fmla="val 115669"/>
              <a:gd name="adj2" fmla="val -9997"/>
              <a:gd name="adj3" fmla="val 90470"/>
              <a:gd name="adj4" fmla="val 17035"/>
              <a:gd name="adj5" fmla="val 91178"/>
              <a:gd name="adj6" fmla="val 816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РС предмета лизинга</a:t>
            </a:r>
          </a:p>
        </p:txBody>
      </p:sp>
      <p:cxnSp>
        <p:nvCxnSpPr>
          <p:cNvPr id="36" name="Прямая со стрелкой 35"/>
          <p:cNvCxnSpPr>
            <a:stCxn id="37" idx="6"/>
          </p:cNvCxnSpPr>
          <p:nvPr/>
        </p:nvCxnSpPr>
        <p:spPr>
          <a:xfrm flipV="1">
            <a:off x="6229361" y="3104714"/>
            <a:ext cx="4944278" cy="10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6091607" y="3039404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6653508" y="3039404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215409" y="3039403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7777310" y="3039402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8339211" y="3039401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5400000">
            <a:off x="8279722" y="3640103"/>
            <a:ext cx="1159299" cy="1014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 flipH="1">
            <a:off x="8844604" y="2223959"/>
            <a:ext cx="65496" cy="877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 flipH="1">
            <a:off x="9367342" y="2223959"/>
            <a:ext cx="60479" cy="877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 flipH="1">
            <a:off x="9919624" y="2225906"/>
            <a:ext cx="60479" cy="877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 flipH="1">
            <a:off x="10438378" y="2223959"/>
            <a:ext cx="60479" cy="877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 flipH="1">
            <a:off x="10966844" y="2223959"/>
            <a:ext cx="53105" cy="877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 rot="16200000">
            <a:off x="10829949" y="2822842"/>
            <a:ext cx="340041" cy="186361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авая фигурная скобка 48"/>
          <p:cNvSpPr/>
          <p:nvPr/>
        </p:nvSpPr>
        <p:spPr>
          <a:xfrm rot="16200000">
            <a:off x="9899810" y="998877"/>
            <a:ext cx="115040" cy="2297369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Выноска 2 (без границы) 49"/>
          <p:cNvSpPr/>
          <p:nvPr/>
        </p:nvSpPr>
        <p:spPr>
          <a:xfrm>
            <a:off x="7166503" y="2169319"/>
            <a:ext cx="1476301" cy="612648"/>
          </a:xfrm>
          <a:prstGeom prst="callout2">
            <a:avLst>
              <a:gd name="adj1" fmla="val 80778"/>
              <a:gd name="adj2" fmla="val 16548"/>
              <a:gd name="adj3" fmla="val 80778"/>
              <a:gd name="adj4" fmla="val 86213"/>
              <a:gd name="adj5" fmla="val 153205"/>
              <a:gd name="adj6" fmla="val 1145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Дата оценки</a:t>
            </a:r>
          </a:p>
        </p:txBody>
      </p:sp>
      <p:sp>
        <p:nvSpPr>
          <p:cNvPr id="52" name="Выноска 2 (без границы) 51"/>
          <p:cNvSpPr/>
          <p:nvPr/>
        </p:nvSpPr>
        <p:spPr>
          <a:xfrm>
            <a:off x="11192078" y="2115042"/>
            <a:ext cx="918635" cy="612648"/>
          </a:xfrm>
          <a:prstGeom prst="callout2">
            <a:avLst>
              <a:gd name="adj1" fmla="val 136991"/>
              <a:gd name="adj2" fmla="val -19075"/>
              <a:gd name="adj3" fmla="val 90470"/>
              <a:gd name="adj4" fmla="val 17035"/>
              <a:gd name="adj5" fmla="val 91178"/>
              <a:gd name="adj6" fmla="val 816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Выкупная стоимость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434994" y="1804550"/>
            <a:ext cx="2969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Лизинговые платежи оставшиеся</a:t>
            </a:r>
            <a:endParaRPr lang="ru-RU" sz="1400" dirty="0"/>
          </a:p>
        </p:txBody>
      </p:sp>
      <p:sp>
        <p:nvSpPr>
          <p:cNvPr id="55" name="Умножение 54"/>
          <p:cNvSpPr/>
          <p:nvPr/>
        </p:nvSpPr>
        <p:spPr>
          <a:xfrm>
            <a:off x="8639113" y="3260675"/>
            <a:ext cx="475198" cy="450193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043676" y="1355479"/>
            <a:ext cx="103168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+mj-lt"/>
                <a:ea typeface="Calibri" panose="020F0502020204030204" pitchFamily="34" charset="0"/>
              </a:rPr>
              <a:t>                               Лизингополучатель                                                                                           Лизингодатель</a:t>
            </a:r>
            <a:endParaRPr lang="ru-RU" sz="1600" b="1" dirty="0">
              <a:latin typeface="+mj-lt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5943785" y="784066"/>
            <a:ext cx="0" cy="548617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47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трелка вправо 47"/>
          <p:cNvSpPr/>
          <p:nvPr/>
        </p:nvSpPr>
        <p:spPr>
          <a:xfrm rot="16200000">
            <a:off x="4417798" y="3329308"/>
            <a:ext cx="1142552" cy="475503"/>
          </a:xfrm>
          <a:prstGeom prst="rightArrow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286603"/>
            <a:ext cx="11252200" cy="697707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Затратный </a:t>
            </a:r>
            <a:r>
              <a:rPr lang="ru-RU" sz="4000" b="1" dirty="0" smtClean="0">
                <a:solidFill>
                  <a:schemeClr val="tx1"/>
                </a:solidFill>
              </a:rPr>
              <a:t>подход с позиции старого лизингодателя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09070" y="6405541"/>
            <a:ext cx="482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112387" y="4147501"/>
            <a:ext cx="8322425" cy="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451754" y="3625859"/>
            <a:ext cx="89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Срок лизинга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111514" y="3436068"/>
            <a:ext cx="96987" cy="6711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64849" y="3436068"/>
            <a:ext cx="105553" cy="661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Выноска 2 (без границы) 33"/>
          <p:cNvSpPr/>
          <p:nvPr/>
        </p:nvSpPr>
        <p:spPr>
          <a:xfrm>
            <a:off x="2255939" y="4206362"/>
            <a:ext cx="1476301" cy="612648"/>
          </a:xfrm>
          <a:prstGeom prst="callout2">
            <a:avLst>
              <a:gd name="adj1" fmla="val 115669"/>
              <a:gd name="adj2" fmla="val -3562"/>
              <a:gd name="adj3" fmla="val 90470"/>
              <a:gd name="adj4" fmla="val 17035"/>
              <a:gd name="adj5" fmla="val 91178"/>
              <a:gd name="adj6" fmla="val 816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РС </a:t>
            </a:r>
            <a:r>
              <a:rPr lang="ru-RU" sz="1200" dirty="0" smtClean="0">
                <a:solidFill>
                  <a:schemeClr val="tx1"/>
                </a:solidFill>
              </a:rPr>
              <a:t>предмета </a:t>
            </a:r>
            <a:r>
              <a:rPr lang="ru-RU" sz="1200" dirty="0">
                <a:solidFill>
                  <a:schemeClr val="tx1"/>
                </a:solidFill>
              </a:rPr>
              <a:t>лизинга</a:t>
            </a:r>
          </a:p>
        </p:txBody>
      </p:sp>
      <p:sp>
        <p:nvSpPr>
          <p:cNvPr id="35" name="Овал 34"/>
          <p:cNvSpPr/>
          <p:nvPr/>
        </p:nvSpPr>
        <p:spPr>
          <a:xfrm>
            <a:off x="5505406" y="4056427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067307" y="4056427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629208" y="4056426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7191109" y="4056425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753010" y="4056424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8275093" y="4056423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8797176" y="4056422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9383613" y="4056421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9971035" y="4056420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44"/>
          <p:cNvSpPr/>
          <p:nvPr/>
        </p:nvSpPr>
        <p:spPr>
          <a:xfrm>
            <a:off x="2102732" y="5275102"/>
            <a:ext cx="5664179" cy="718621"/>
          </a:xfrm>
          <a:prstGeom prst="arc">
            <a:avLst>
              <a:gd name="adj1" fmla="val 10913246"/>
              <a:gd name="adj2" fmla="val 16417581"/>
            </a:avLst>
          </a:prstGeom>
          <a:noFill/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Выноска 2 (без границы) 45"/>
          <p:cNvSpPr/>
          <p:nvPr/>
        </p:nvSpPr>
        <p:spPr>
          <a:xfrm>
            <a:off x="5167564" y="4604244"/>
            <a:ext cx="1677330" cy="612648"/>
          </a:xfrm>
          <a:prstGeom prst="callout2">
            <a:avLst>
              <a:gd name="adj1" fmla="val 7121"/>
              <a:gd name="adj2" fmla="val -11606"/>
              <a:gd name="adj3" fmla="val 90470"/>
              <a:gd name="adj4" fmla="val 17035"/>
              <a:gd name="adj5" fmla="val 91178"/>
              <a:gd name="adj6" fmla="val 816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Наращенная РС предмета </a:t>
            </a:r>
            <a:r>
              <a:rPr lang="ru-RU" sz="1200" dirty="0">
                <a:solidFill>
                  <a:schemeClr val="tx1"/>
                </a:solidFill>
              </a:rPr>
              <a:t>лизинга</a:t>
            </a:r>
          </a:p>
        </p:txBody>
      </p:sp>
      <p:sp>
        <p:nvSpPr>
          <p:cNvPr id="44" name="Выноска 2 (без границы) 43"/>
          <p:cNvSpPr/>
          <p:nvPr/>
        </p:nvSpPr>
        <p:spPr>
          <a:xfrm>
            <a:off x="5194674" y="3384931"/>
            <a:ext cx="1400416" cy="612648"/>
          </a:xfrm>
          <a:prstGeom prst="callout2">
            <a:avLst>
              <a:gd name="adj1" fmla="val 123423"/>
              <a:gd name="adj2" fmla="val -16413"/>
              <a:gd name="adj3" fmla="val 71086"/>
              <a:gd name="adj4" fmla="val 16231"/>
              <a:gd name="adj5" fmla="val 69856"/>
              <a:gd name="adj6" fmla="val 8241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Дата оценки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0" name="Дуга 49"/>
          <p:cNvSpPr/>
          <p:nvPr/>
        </p:nvSpPr>
        <p:spPr>
          <a:xfrm>
            <a:off x="-671892" y="2485682"/>
            <a:ext cx="5672854" cy="940372"/>
          </a:xfrm>
          <a:prstGeom prst="arc">
            <a:avLst>
              <a:gd name="adj1" fmla="val 44074"/>
              <a:gd name="adj2" fmla="val 4918361"/>
            </a:avLst>
          </a:prstGeom>
          <a:ln>
            <a:solidFill>
              <a:srgbClr val="002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Выноска 2 (без границы) 50"/>
          <p:cNvSpPr/>
          <p:nvPr/>
        </p:nvSpPr>
        <p:spPr>
          <a:xfrm>
            <a:off x="5274643" y="2226236"/>
            <a:ext cx="2087154" cy="612648"/>
          </a:xfrm>
          <a:prstGeom prst="callout2">
            <a:avLst>
              <a:gd name="adj1" fmla="val 123423"/>
              <a:gd name="adj2" fmla="val -16413"/>
              <a:gd name="adj3" fmla="val 84654"/>
              <a:gd name="adj4" fmla="val 16231"/>
              <a:gd name="adj5" fmla="val 84590"/>
              <a:gd name="adj6" fmla="val 854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Наращенная стоимость лизинговых платежей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220651" y="3443973"/>
            <a:ext cx="105553" cy="661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790175" y="3436068"/>
            <a:ext cx="105553" cy="661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349196" y="3435656"/>
            <a:ext cx="105553" cy="661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466315" y="2201852"/>
            <a:ext cx="2150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Лизинговые платежи полученные</a:t>
            </a:r>
            <a:endParaRPr lang="ru-RU" sz="1400" dirty="0"/>
          </a:p>
        </p:txBody>
      </p:sp>
      <p:sp>
        <p:nvSpPr>
          <p:cNvPr id="56" name="Правая фигурная скобка 55"/>
          <p:cNvSpPr/>
          <p:nvPr/>
        </p:nvSpPr>
        <p:spPr>
          <a:xfrm rot="16200000">
            <a:off x="3477326" y="1384108"/>
            <a:ext cx="128069" cy="291920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929089" y="3443973"/>
            <a:ext cx="105553" cy="661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7313695" y="5084293"/>
                <a:ext cx="9191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𝑉𝐴𝑅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695" y="5084293"/>
                <a:ext cx="91916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8526925" y="4932619"/>
                <a:ext cx="2107436" cy="644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ru-RU" i="0">
                          <a:latin typeface="Cambria Math" panose="02040503050406030204" pitchFamily="18" charset="0"/>
                        </a:rPr>
                        <m:t>х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𝐶𝐹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6925" y="4932619"/>
                <a:ext cx="2107436" cy="64472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7964250" y="5084293"/>
                <a:ext cx="7594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𝑀𝑉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4250" y="5084293"/>
                <a:ext cx="759439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Прямоугольник 61"/>
          <p:cNvSpPr/>
          <p:nvPr/>
        </p:nvSpPr>
        <p:spPr>
          <a:xfrm>
            <a:off x="25239" y="6341087"/>
            <a:ext cx="11463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spc="-50" dirty="0" smtClean="0">
                <a:latin typeface="+mj-lt"/>
                <a:ea typeface="+mj-ea"/>
                <a:cs typeface="+mj-cs"/>
              </a:rPr>
              <a:t>Где </a:t>
            </a:r>
            <a:r>
              <a:rPr lang="en-US" sz="1400" b="1" spc="-50" dirty="0" smtClean="0">
                <a:latin typeface="+mj-lt"/>
                <a:ea typeface="+mj-ea"/>
                <a:cs typeface="+mj-cs"/>
              </a:rPr>
              <a:t>VAR –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стоимость уступки; </a:t>
            </a:r>
            <a:r>
              <a:rPr lang="en-US" sz="1400" b="1" spc="-50" dirty="0" smtClean="0">
                <a:latin typeface="+mj-lt"/>
                <a:ea typeface="+mj-ea"/>
                <a:cs typeface="+mj-cs"/>
              </a:rPr>
              <a:t>CF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- размер аннуитета (лизингового платежа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); </a:t>
            </a:r>
            <a:r>
              <a:rPr lang="en-US" sz="1400" b="1" spc="-50" dirty="0" smtClean="0">
                <a:latin typeface="+mj-lt"/>
                <a:ea typeface="+mj-ea"/>
                <a:cs typeface="+mj-cs"/>
              </a:rPr>
              <a:t>MV –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 наращенная рыночная стоимость предмета лизинга, i  -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ставка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дисконтирования; t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- количество периодов с даты оценки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до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даты возникновения потока</a:t>
            </a:r>
            <a:r>
              <a:rPr lang="ru-RU" sz="1400" spc="-50" dirty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6612" y="1165960"/>
            <a:ext cx="103168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+mj-lt"/>
                <a:ea typeface="Calibri" panose="020F0502020204030204" pitchFamily="34" charset="0"/>
              </a:rPr>
              <a:t> </a:t>
            </a:r>
            <a:r>
              <a:rPr lang="ru-RU" sz="1600" dirty="0" smtClean="0">
                <a:latin typeface="+mj-lt"/>
                <a:ea typeface="Calibri" panose="020F0502020204030204" pitchFamily="34" charset="0"/>
              </a:rPr>
              <a:t>- учитывает </a:t>
            </a:r>
            <a:r>
              <a:rPr lang="ru-RU" sz="1600" dirty="0">
                <a:latin typeface="+mj-lt"/>
                <a:ea typeface="Calibri" panose="020F0502020204030204" pitchFamily="34" charset="0"/>
              </a:rPr>
              <a:t>затраты лизингодателя на приобретение лизингового имущества, поставку лизингополучателю и </a:t>
            </a:r>
            <a:r>
              <a:rPr lang="ru-RU" sz="1600" dirty="0" smtClean="0">
                <a:latin typeface="+mj-lt"/>
                <a:ea typeface="Calibri" panose="020F0502020204030204" pitchFamily="34" charset="0"/>
              </a:rPr>
              <a:t>другие затраты, возникающие </a:t>
            </a:r>
            <a:r>
              <a:rPr lang="ru-RU" sz="1600" dirty="0">
                <a:latin typeface="+mj-lt"/>
                <a:ea typeface="Calibri" panose="020F0502020204030204" pitchFamily="34" charset="0"/>
              </a:rPr>
              <a:t>с исполнением его </a:t>
            </a:r>
            <a:r>
              <a:rPr lang="ru-RU" sz="1600" dirty="0" smtClean="0">
                <a:latin typeface="+mj-lt"/>
                <a:ea typeface="Calibri" panose="020F0502020204030204" pitchFamily="34" charset="0"/>
              </a:rPr>
              <a:t>обязательств, и  уже </a:t>
            </a:r>
            <a:r>
              <a:rPr lang="ru-RU" sz="1600" dirty="0">
                <a:latin typeface="+mj-lt"/>
                <a:ea typeface="Calibri" panose="020F0502020204030204" pitchFamily="34" charset="0"/>
              </a:rPr>
              <a:t>полученные лизинговые платежи </a:t>
            </a:r>
            <a:endParaRPr lang="ru-RU" sz="1600" dirty="0">
              <a:latin typeface="+mj-lt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1425701" y="4790365"/>
            <a:ext cx="1465609" cy="16396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4360941" y="4673306"/>
            <a:ext cx="1235883" cy="184274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52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6" grpId="0"/>
      <p:bldP spid="13" grpId="0" animBg="1"/>
      <p:bldP spid="14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4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56" grpId="0" animBg="1"/>
      <p:bldP spid="57" grpId="0" animBg="1"/>
      <p:bldP spid="58" grpId="0"/>
      <p:bldP spid="59" grpId="0"/>
      <p:bldP spid="60" grpId="0"/>
      <p:bldP spid="62" grpId="0"/>
      <p:bldP spid="12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2117"/>
            <a:ext cx="12166761" cy="66519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Доходный </a:t>
            </a:r>
            <a:r>
              <a:rPr lang="ru-RU" sz="4000" b="1" dirty="0">
                <a:solidFill>
                  <a:schemeClr val="tx1"/>
                </a:solidFill>
              </a:rPr>
              <a:t>подход с позиции </a:t>
            </a:r>
            <a:r>
              <a:rPr lang="ru-RU" sz="4000" b="1" dirty="0" smtClean="0">
                <a:solidFill>
                  <a:schemeClr val="tx1"/>
                </a:solidFill>
              </a:rPr>
              <a:t>старого </a:t>
            </a:r>
            <a:r>
              <a:rPr lang="ru-RU" sz="4000" b="1" dirty="0" smtClean="0">
                <a:solidFill>
                  <a:schemeClr val="tx1"/>
                </a:solidFill>
              </a:rPr>
              <a:t>лизингодателя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25943" y="6405541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17" idx="6"/>
          </p:cNvCxnSpPr>
          <p:nvPr/>
        </p:nvCxnSpPr>
        <p:spPr>
          <a:xfrm flipV="1">
            <a:off x="299994" y="4398409"/>
            <a:ext cx="8322425" cy="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497" y="3911364"/>
            <a:ext cx="89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Срок лизинга</a:t>
            </a:r>
            <a:endParaRPr lang="ru-RU" sz="1200" dirty="0"/>
          </a:p>
        </p:txBody>
      </p:sp>
      <p:sp>
        <p:nvSpPr>
          <p:cNvPr id="17" name="Овал 16"/>
          <p:cNvSpPr/>
          <p:nvPr/>
        </p:nvSpPr>
        <p:spPr>
          <a:xfrm>
            <a:off x="162240" y="4332074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24141" y="4332074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286042" y="4332073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847943" y="4332072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409844" y="4332071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493026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045308" y="3458415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564062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085154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593950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6118518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633103" y="3457792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151857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688573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8206377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4727203" y="5163200"/>
            <a:ext cx="2150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Лизинговые платежи оставшиеся</a:t>
            </a:r>
            <a:endParaRPr lang="ru-RU" sz="1400" dirty="0"/>
          </a:p>
        </p:txBody>
      </p:sp>
      <p:sp>
        <p:nvSpPr>
          <p:cNvPr id="73" name="Правая фигурная скобка 72"/>
          <p:cNvSpPr/>
          <p:nvPr/>
        </p:nvSpPr>
        <p:spPr>
          <a:xfrm rot="5400000">
            <a:off x="5610466" y="2404148"/>
            <a:ext cx="168937" cy="534916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единительная линия 74"/>
          <p:cNvCxnSpPr>
            <a:stCxn id="84" idx="0"/>
          </p:cNvCxnSpPr>
          <p:nvPr/>
        </p:nvCxnSpPr>
        <p:spPr>
          <a:xfrm>
            <a:off x="8365052" y="2479685"/>
            <a:ext cx="4466" cy="19187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Дуга 83"/>
          <p:cNvSpPr/>
          <p:nvPr/>
        </p:nvSpPr>
        <p:spPr>
          <a:xfrm>
            <a:off x="-1286025" y="1081622"/>
            <a:ext cx="9655543" cy="2680847"/>
          </a:xfrm>
          <a:prstGeom prst="arc">
            <a:avLst>
              <a:gd name="adj1" fmla="val 41080"/>
              <a:gd name="adj2" fmla="val 6613084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Выноска 2 (без границы) 87"/>
          <p:cNvSpPr/>
          <p:nvPr/>
        </p:nvSpPr>
        <p:spPr>
          <a:xfrm>
            <a:off x="1055270" y="3480052"/>
            <a:ext cx="1459357" cy="446763"/>
          </a:xfrm>
          <a:prstGeom prst="callout2">
            <a:avLst>
              <a:gd name="adj1" fmla="val 118376"/>
              <a:gd name="adj2" fmla="val 13330"/>
              <a:gd name="adj3" fmla="val 118376"/>
              <a:gd name="adj4" fmla="val 85773"/>
              <a:gd name="adj5" fmla="val 183205"/>
              <a:gd name="adj6" fmla="val 1350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Дисконтированная выкупная стоимость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9" name="Выноска 2 (без границы) 88"/>
          <p:cNvSpPr/>
          <p:nvPr/>
        </p:nvSpPr>
        <p:spPr>
          <a:xfrm>
            <a:off x="966340" y="2602633"/>
            <a:ext cx="1900960" cy="404803"/>
          </a:xfrm>
          <a:prstGeom prst="callout2">
            <a:avLst>
              <a:gd name="adj1" fmla="val 137825"/>
              <a:gd name="adj2" fmla="val 5795"/>
              <a:gd name="adj3" fmla="val 137825"/>
              <a:gd name="adj4" fmla="val 85662"/>
              <a:gd name="adj5" fmla="val 344406"/>
              <a:gd name="adj6" fmla="val 1044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Дисконтированная стоимость лизинговых платежей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1" name="Выноска 2 (без границы) 90"/>
          <p:cNvSpPr/>
          <p:nvPr/>
        </p:nvSpPr>
        <p:spPr>
          <a:xfrm>
            <a:off x="1079048" y="4624432"/>
            <a:ext cx="1476301" cy="612648"/>
          </a:xfrm>
          <a:prstGeom prst="callout2">
            <a:avLst>
              <a:gd name="adj1" fmla="val 80778"/>
              <a:gd name="adj2" fmla="val 16548"/>
              <a:gd name="adj3" fmla="val 80778"/>
              <a:gd name="adj4" fmla="val 86213"/>
              <a:gd name="adj5" fmla="val -30939"/>
              <a:gd name="adj6" fmla="val 1322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Дата оценки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239" y="6341087"/>
            <a:ext cx="11463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spc="-50" dirty="0" smtClean="0">
                <a:latin typeface="+mj-lt"/>
                <a:ea typeface="+mj-ea"/>
                <a:cs typeface="+mj-cs"/>
              </a:rPr>
              <a:t>Где </a:t>
            </a:r>
            <a:r>
              <a:rPr lang="en-US" sz="1400" b="1" spc="-50" dirty="0" smtClean="0">
                <a:latin typeface="+mj-lt"/>
                <a:ea typeface="+mj-ea"/>
                <a:cs typeface="+mj-cs"/>
              </a:rPr>
              <a:t>VAR –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стоимость уступки; </a:t>
            </a:r>
            <a:r>
              <a:rPr lang="en-US" sz="1400" b="1" spc="-50" dirty="0" smtClean="0">
                <a:latin typeface="+mj-lt"/>
                <a:ea typeface="+mj-ea"/>
                <a:cs typeface="+mj-cs"/>
              </a:rPr>
              <a:t>CF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- размер аннуитета (лизингового платежа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); </a:t>
            </a:r>
            <a:r>
              <a:rPr lang="en-US" sz="1400" b="1" spc="-50" dirty="0" smtClean="0">
                <a:latin typeface="+mj-lt"/>
                <a:ea typeface="+mj-ea"/>
                <a:cs typeface="+mj-cs"/>
              </a:rPr>
              <a:t>P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V -текущая стоимость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аннуитета; </a:t>
            </a:r>
            <a:r>
              <a:rPr lang="en-US" sz="1400" b="1" spc="-50" dirty="0" smtClean="0">
                <a:latin typeface="+mj-lt"/>
                <a:ea typeface="+mj-ea"/>
                <a:cs typeface="+mj-cs"/>
              </a:rPr>
              <a:t>RV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- выкупная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стоимость; i  -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ставка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дисконтирования; t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- количество периодов с даты оценки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до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даты возникновения потока</a:t>
            </a:r>
            <a:r>
              <a:rPr lang="ru-RU" sz="1400" spc="-50" dirty="0">
                <a:latin typeface="+mj-lt"/>
                <a:ea typeface="+mj-ea"/>
                <a:cs typeface="+mj-cs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535470" y="5642982"/>
                <a:ext cx="914353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𝐴𝑅</m:t>
                      </m:r>
                      <m:r>
                        <a:rPr lang="ru-RU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ru-RU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470" y="5642982"/>
                <a:ext cx="914353" cy="5078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202878" y="5361236"/>
                <a:ext cx="2052100" cy="892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(1+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den>
                      </m:f>
                      <m:r>
                        <a:rPr lang="ru-RU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х </m:t>
                      </m:r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𝐶𝐹</m:t>
                      </m:r>
                    </m:oMath>
                  </m:oMathPara>
                </a14:m>
                <a:endParaRPr lang="ru-RU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2878" y="5361236"/>
                <a:ext cx="2052100" cy="8921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0062203" y="5361236"/>
                <a:ext cx="1715341" cy="946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(1+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  <m:r>
                        <a:rPr lang="ru-RU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х </m:t>
                      </m:r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𝑅𝑉</m:t>
                      </m:r>
                    </m:oMath>
                  </m:oMathPara>
                </a14:m>
                <a:endParaRPr lang="ru-RU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2203" y="5361236"/>
                <a:ext cx="1715341" cy="9467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Прямоугольник 39"/>
          <p:cNvSpPr/>
          <p:nvPr/>
        </p:nvSpPr>
        <p:spPr>
          <a:xfrm>
            <a:off x="2959800" y="3456144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право 62"/>
          <p:cNvSpPr/>
          <p:nvPr/>
        </p:nvSpPr>
        <p:spPr>
          <a:xfrm rot="16200000">
            <a:off x="7969835" y="3960365"/>
            <a:ext cx="645558" cy="179770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046612" y="1165960"/>
            <a:ext cx="103168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+mj-lt"/>
                <a:ea typeface="Calibri" panose="020F0502020204030204" pitchFamily="34" charset="0"/>
              </a:rPr>
              <a:t> </a:t>
            </a:r>
            <a:r>
              <a:rPr lang="ru-RU" sz="1600" dirty="0" smtClean="0">
                <a:latin typeface="+mj-lt"/>
                <a:ea typeface="Calibri" panose="020F0502020204030204" pitchFamily="34" charset="0"/>
              </a:rPr>
              <a:t>- </a:t>
            </a:r>
            <a:r>
              <a:rPr lang="ru-RU" sz="1600" dirty="0"/>
              <a:t>оценка текущей стоимости будущих (еще не полученных) денежных потоков, которые будут уступлены новому лизингодателю. </a:t>
            </a:r>
            <a:endParaRPr lang="ru-RU" sz="1600" dirty="0">
              <a:latin typeface="+mj-lt"/>
            </a:endParaRPr>
          </a:p>
        </p:txBody>
      </p:sp>
      <p:sp>
        <p:nvSpPr>
          <p:cNvPr id="87" name="Стрелка вправо 86"/>
          <p:cNvSpPr/>
          <p:nvPr/>
        </p:nvSpPr>
        <p:spPr>
          <a:xfrm rot="16200000">
            <a:off x="2701403" y="3784939"/>
            <a:ext cx="705009" cy="485092"/>
          </a:xfrm>
          <a:prstGeom prst="rightArrow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 вправо 85"/>
          <p:cNvSpPr/>
          <p:nvPr/>
        </p:nvSpPr>
        <p:spPr>
          <a:xfrm rot="16200000">
            <a:off x="2916000" y="4171652"/>
            <a:ext cx="273739" cy="149291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Дуга 84"/>
          <p:cNvSpPr/>
          <p:nvPr/>
        </p:nvSpPr>
        <p:spPr>
          <a:xfrm>
            <a:off x="-1773471" y="3527191"/>
            <a:ext cx="10061418" cy="638430"/>
          </a:xfrm>
          <a:prstGeom prst="arc">
            <a:avLst>
              <a:gd name="adj1" fmla="val 21599392"/>
              <a:gd name="adj2" fmla="val 7110366"/>
            </a:avLst>
          </a:prstGeom>
          <a:noFill/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Выноска 2 (без границы) 92"/>
          <p:cNvSpPr/>
          <p:nvPr/>
        </p:nvSpPr>
        <p:spPr>
          <a:xfrm>
            <a:off x="8542621" y="2789326"/>
            <a:ext cx="1476301" cy="446763"/>
          </a:xfrm>
          <a:prstGeom prst="callout2">
            <a:avLst>
              <a:gd name="adj1" fmla="val 97111"/>
              <a:gd name="adj2" fmla="val 76074"/>
              <a:gd name="adj3" fmla="val 97111"/>
              <a:gd name="adj4" fmla="val 23469"/>
              <a:gd name="adj5" fmla="val 280243"/>
              <a:gd name="adj6" fmla="val -1684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Выкупная стоимость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2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  <p:bldP spid="18" grpId="0" animBg="1"/>
      <p:bldP spid="19" grpId="0" animBg="1"/>
      <p:bldP spid="20" grpId="0" animBg="1"/>
      <p:bldP spid="21" grpId="0" animBg="1"/>
      <p:bldP spid="41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73" grpId="0" animBg="1"/>
      <p:bldP spid="84" grpId="0" animBg="1"/>
      <p:bldP spid="88" grpId="0" animBg="1"/>
      <p:bldP spid="89" grpId="0" animBg="1"/>
      <p:bldP spid="91" grpId="0" animBg="1"/>
      <p:bldP spid="5" grpId="0"/>
      <p:bldP spid="9" grpId="0"/>
      <p:bldP spid="10" grpId="0"/>
      <p:bldP spid="11" grpId="0"/>
      <p:bldP spid="40" grpId="0" animBg="1"/>
      <p:bldP spid="63" grpId="0" animBg="1"/>
      <p:bldP spid="87" grpId="0" animBg="1"/>
      <p:bldP spid="86" grpId="0" animBg="1"/>
      <p:bldP spid="85" grpId="0" animBg="1"/>
      <p:bldP spid="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2117"/>
            <a:ext cx="12166761" cy="66519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Доходный подход с позиции нового лизингодателя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25943" y="6405541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cxnSp>
        <p:nvCxnSpPr>
          <p:cNvPr id="6" name="Прямая со стрелкой 5"/>
          <p:cNvCxnSpPr>
            <a:stCxn id="17" idx="6"/>
          </p:cNvCxnSpPr>
          <p:nvPr/>
        </p:nvCxnSpPr>
        <p:spPr>
          <a:xfrm flipV="1">
            <a:off x="299994" y="4398409"/>
            <a:ext cx="8322425" cy="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497" y="3911364"/>
            <a:ext cx="89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Срок лизинга</a:t>
            </a:r>
            <a:endParaRPr lang="ru-RU" sz="1200" dirty="0"/>
          </a:p>
        </p:txBody>
      </p:sp>
      <p:sp>
        <p:nvSpPr>
          <p:cNvPr id="17" name="Овал 16"/>
          <p:cNvSpPr/>
          <p:nvPr/>
        </p:nvSpPr>
        <p:spPr>
          <a:xfrm>
            <a:off x="162240" y="4332074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24141" y="4332074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286042" y="4332073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847943" y="4332072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409844" y="4332071"/>
            <a:ext cx="137754" cy="13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493026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045308" y="3458415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4564062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085154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593950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6118518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633103" y="3457792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151857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688573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8206377" y="3456468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4727203" y="5163200"/>
            <a:ext cx="2150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Лизинговые платежи оставшиеся</a:t>
            </a:r>
            <a:endParaRPr lang="ru-RU" sz="1400" dirty="0"/>
          </a:p>
        </p:txBody>
      </p:sp>
      <p:sp>
        <p:nvSpPr>
          <p:cNvPr id="73" name="Правая фигурная скобка 72"/>
          <p:cNvSpPr/>
          <p:nvPr/>
        </p:nvSpPr>
        <p:spPr>
          <a:xfrm rot="5400000">
            <a:off x="5610466" y="2404148"/>
            <a:ext cx="168937" cy="534916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единительная линия 74"/>
          <p:cNvCxnSpPr>
            <a:stCxn id="84" idx="0"/>
          </p:cNvCxnSpPr>
          <p:nvPr/>
        </p:nvCxnSpPr>
        <p:spPr>
          <a:xfrm>
            <a:off x="8365052" y="2479685"/>
            <a:ext cx="4466" cy="19187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Дуга 83"/>
          <p:cNvSpPr/>
          <p:nvPr/>
        </p:nvSpPr>
        <p:spPr>
          <a:xfrm>
            <a:off x="-1286025" y="1081622"/>
            <a:ext cx="9655543" cy="2680847"/>
          </a:xfrm>
          <a:prstGeom prst="arc">
            <a:avLst>
              <a:gd name="adj1" fmla="val 41080"/>
              <a:gd name="adj2" fmla="val 6613084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Выноска 2 (без границы) 87"/>
          <p:cNvSpPr/>
          <p:nvPr/>
        </p:nvSpPr>
        <p:spPr>
          <a:xfrm>
            <a:off x="1055270" y="3480052"/>
            <a:ext cx="1459357" cy="446763"/>
          </a:xfrm>
          <a:prstGeom prst="callout2">
            <a:avLst>
              <a:gd name="adj1" fmla="val 118376"/>
              <a:gd name="adj2" fmla="val 13330"/>
              <a:gd name="adj3" fmla="val 118376"/>
              <a:gd name="adj4" fmla="val 85773"/>
              <a:gd name="adj5" fmla="val 183205"/>
              <a:gd name="adj6" fmla="val 1350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Дисконтированная выкупная стоимость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9" name="Выноска 2 (без границы) 88"/>
          <p:cNvSpPr/>
          <p:nvPr/>
        </p:nvSpPr>
        <p:spPr>
          <a:xfrm>
            <a:off x="966340" y="2602633"/>
            <a:ext cx="1900960" cy="404803"/>
          </a:xfrm>
          <a:prstGeom prst="callout2">
            <a:avLst>
              <a:gd name="adj1" fmla="val 137825"/>
              <a:gd name="adj2" fmla="val 5795"/>
              <a:gd name="adj3" fmla="val 137825"/>
              <a:gd name="adj4" fmla="val 85662"/>
              <a:gd name="adj5" fmla="val 344406"/>
              <a:gd name="adj6" fmla="val 1044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Дисконтированная стоимость лизинговых платежей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1" name="Выноска 2 (без границы) 90"/>
          <p:cNvSpPr/>
          <p:nvPr/>
        </p:nvSpPr>
        <p:spPr>
          <a:xfrm>
            <a:off x="1079048" y="4624432"/>
            <a:ext cx="1476301" cy="612648"/>
          </a:xfrm>
          <a:prstGeom prst="callout2">
            <a:avLst>
              <a:gd name="adj1" fmla="val 80778"/>
              <a:gd name="adj2" fmla="val 16548"/>
              <a:gd name="adj3" fmla="val 80778"/>
              <a:gd name="adj4" fmla="val 86213"/>
              <a:gd name="adj5" fmla="val -30939"/>
              <a:gd name="adj6" fmla="val 1322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Дата оценки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239" y="6341087"/>
            <a:ext cx="11463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spc="-50" dirty="0" smtClean="0">
                <a:latin typeface="+mj-lt"/>
                <a:ea typeface="+mj-ea"/>
                <a:cs typeface="+mj-cs"/>
              </a:rPr>
              <a:t>Где </a:t>
            </a:r>
            <a:r>
              <a:rPr lang="en-US" sz="1400" b="1" spc="-50" dirty="0" smtClean="0">
                <a:latin typeface="+mj-lt"/>
                <a:ea typeface="+mj-ea"/>
                <a:cs typeface="+mj-cs"/>
              </a:rPr>
              <a:t>VAR –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стоимость уступки; </a:t>
            </a:r>
            <a:r>
              <a:rPr lang="en-US" sz="1400" b="1" spc="-50" dirty="0" smtClean="0">
                <a:latin typeface="+mj-lt"/>
                <a:ea typeface="+mj-ea"/>
                <a:cs typeface="+mj-cs"/>
              </a:rPr>
              <a:t>CF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- размер аннуитета (лизингового платежа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); </a:t>
            </a:r>
            <a:r>
              <a:rPr lang="en-US" sz="1400" b="1" spc="-50" dirty="0" smtClean="0">
                <a:latin typeface="+mj-lt"/>
                <a:ea typeface="+mj-ea"/>
                <a:cs typeface="+mj-cs"/>
              </a:rPr>
              <a:t>P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V -текущая стоимость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аннуитета; </a:t>
            </a:r>
            <a:r>
              <a:rPr lang="en-US" sz="1400" b="1" spc="-50" dirty="0" smtClean="0">
                <a:latin typeface="+mj-lt"/>
                <a:ea typeface="+mj-ea"/>
                <a:cs typeface="+mj-cs"/>
              </a:rPr>
              <a:t>RV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- выкупная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стоимость; i  -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ставка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дисконтирования; t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- количество периодов с даты оценки </a:t>
            </a:r>
            <a:r>
              <a:rPr lang="ru-RU" sz="1400" b="1" spc="-50" dirty="0" smtClean="0">
                <a:latin typeface="+mj-lt"/>
                <a:ea typeface="+mj-ea"/>
                <a:cs typeface="+mj-cs"/>
              </a:rPr>
              <a:t>до </a:t>
            </a:r>
            <a:r>
              <a:rPr lang="ru-RU" sz="1400" b="1" spc="-50" dirty="0">
                <a:latin typeface="+mj-lt"/>
                <a:ea typeface="+mj-ea"/>
                <a:cs typeface="+mj-cs"/>
              </a:rPr>
              <a:t>даты возникновения потока</a:t>
            </a:r>
            <a:r>
              <a:rPr lang="ru-RU" sz="1400" spc="-50" dirty="0">
                <a:latin typeface="+mj-lt"/>
                <a:ea typeface="+mj-ea"/>
                <a:cs typeface="+mj-cs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535470" y="5642982"/>
                <a:ext cx="914353" cy="507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𝐴𝑅</m:t>
                      </m:r>
                      <m:r>
                        <a:rPr lang="ru-RU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ru-RU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470" y="5642982"/>
                <a:ext cx="914353" cy="5078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8202878" y="5361236"/>
                <a:ext cx="2052100" cy="8921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(1+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den>
                      </m:f>
                      <m:r>
                        <a:rPr lang="ru-RU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х </m:t>
                      </m:r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𝐶𝐹</m:t>
                      </m:r>
                    </m:oMath>
                  </m:oMathPara>
                </a14:m>
                <a:endParaRPr lang="ru-RU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2878" y="5361236"/>
                <a:ext cx="2052100" cy="8921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0062203" y="5361236"/>
                <a:ext cx="1715341" cy="9467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(1+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  <m:r>
                        <a:rPr lang="ru-RU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х </m:t>
                      </m:r>
                      <m:r>
                        <a:rPr lang="ru-RU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𝑅𝑉</m:t>
                      </m:r>
                    </m:oMath>
                  </m:oMathPara>
                </a14:m>
                <a:endParaRPr lang="ru-RU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2203" y="5361236"/>
                <a:ext cx="1715341" cy="94673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Прямоугольник 39"/>
          <p:cNvSpPr/>
          <p:nvPr/>
        </p:nvSpPr>
        <p:spPr>
          <a:xfrm>
            <a:off x="2959800" y="3456144"/>
            <a:ext cx="163141" cy="923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право 62"/>
          <p:cNvSpPr/>
          <p:nvPr/>
        </p:nvSpPr>
        <p:spPr>
          <a:xfrm rot="16200000">
            <a:off x="7969835" y="3960365"/>
            <a:ext cx="645558" cy="179770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046612" y="1165960"/>
            <a:ext cx="103168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+mj-lt"/>
                <a:ea typeface="Calibri" panose="020F0502020204030204" pitchFamily="34" charset="0"/>
              </a:rPr>
              <a:t> </a:t>
            </a:r>
            <a:r>
              <a:rPr lang="ru-RU" sz="1600" dirty="0">
                <a:ea typeface="Calibri" panose="020F0502020204030204" pitchFamily="34" charset="0"/>
              </a:rPr>
              <a:t>- </a:t>
            </a:r>
            <a:r>
              <a:rPr lang="ru-RU" sz="1600" dirty="0"/>
              <a:t>право получения будущих, неполученных лизинговых платежей и выкупной стоимости. </a:t>
            </a:r>
          </a:p>
        </p:txBody>
      </p:sp>
      <p:sp>
        <p:nvSpPr>
          <p:cNvPr id="87" name="Стрелка вправо 86"/>
          <p:cNvSpPr/>
          <p:nvPr/>
        </p:nvSpPr>
        <p:spPr>
          <a:xfrm rot="16200000">
            <a:off x="2701403" y="3784939"/>
            <a:ext cx="705009" cy="485092"/>
          </a:xfrm>
          <a:prstGeom prst="rightArrow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 вправо 85"/>
          <p:cNvSpPr/>
          <p:nvPr/>
        </p:nvSpPr>
        <p:spPr>
          <a:xfrm rot="16200000">
            <a:off x="2916000" y="4171652"/>
            <a:ext cx="273739" cy="149291"/>
          </a:xfrm>
          <a:prstGeom prst="rightArrow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Дуга 84"/>
          <p:cNvSpPr/>
          <p:nvPr/>
        </p:nvSpPr>
        <p:spPr>
          <a:xfrm>
            <a:off x="-1773471" y="3527191"/>
            <a:ext cx="10061418" cy="638430"/>
          </a:xfrm>
          <a:prstGeom prst="arc">
            <a:avLst>
              <a:gd name="adj1" fmla="val 21599392"/>
              <a:gd name="adj2" fmla="val 7110366"/>
            </a:avLst>
          </a:prstGeom>
          <a:noFill/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Выноска 2 (без границы) 92"/>
          <p:cNvSpPr/>
          <p:nvPr/>
        </p:nvSpPr>
        <p:spPr>
          <a:xfrm>
            <a:off x="8542621" y="2789326"/>
            <a:ext cx="1476301" cy="446763"/>
          </a:xfrm>
          <a:prstGeom prst="callout2">
            <a:avLst>
              <a:gd name="adj1" fmla="val 97111"/>
              <a:gd name="adj2" fmla="val 76074"/>
              <a:gd name="adj3" fmla="val 97111"/>
              <a:gd name="adj4" fmla="val 23469"/>
              <a:gd name="adj5" fmla="val 280243"/>
              <a:gd name="adj6" fmla="val -1684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Выкупная стоимость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  <p:bldP spid="18" grpId="0" animBg="1"/>
      <p:bldP spid="19" grpId="0" animBg="1"/>
      <p:bldP spid="20" grpId="0" animBg="1"/>
      <p:bldP spid="21" grpId="0" animBg="1"/>
      <p:bldP spid="41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73" grpId="0" animBg="1"/>
      <p:bldP spid="84" grpId="0" animBg="1"/>
      <p:bldP spid="88" grpId="0" animBg="1"/>
      <p:bldP spid="89" grpId="0" animBg="1"/>
      <p:bldP spid="91" grpId="0" animBg="1"/>
      <p:bldP spid="5" grpId="0"/>
      <p:bldP spid="9" grpId="0"/>
      <p:bldP spid="10" grpId="0"/>
      <p:bldP spid="11" grpId="0"/>
      <p:bldP spid="40" grpId="0" animBg="1"/>
      <p:bldP spid="63" grpId="0" animBg="1"/>
      <p:bldP spid="87" grpId="0" animBg="1"/>
      <p:bldP spid="86" grpId="0" animBg="1"/>
      <p:bldP spid="85" grpId="0" animBg="1"/>
      <p:bldP spid="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8802"/>
            <a:ext cx="12192000" cy="66519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Согласование подходов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25943" y="6405541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432288" y="3834038"/>
            <a:ext cx="3765411" cy="180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09988" y="3621301"/>
            <a:ext cx="89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Дата оценки</a:t>
            </a:r>
            <a:endParaRPr lang="ru-RU" sz="12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2379827" y="2895900"/>
            <a:ext cx="257552" cy="9238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987318" y="2495562"/>
            <a:ext cx="257554" cy="131598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594810" y="2234304"/>
            <a:ext cx="231954" cy="159973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Выноска 2 (без границы) 88"/>
          <p:cNvSpPr/>
          <p:nvPr/>
        </p:nvSpPr>
        <p:spPr>
          <a:xfrm>
            <a:off x="323146" y="2523154"/>
            <a:ext cx="2058221" cy="404803"/>
          </a:xfrm>
          <a:prstGeom prst="callout2">
            <a:avLst>
              <a:gd name="adj1" fmla="val 87953"/>
              <a:gd name="adj2" fmla="val 18536"/>
              <a:gd name="adj3" fmla="val 87953"/>
              <a:gd name="adj4" fmla="val 79892"/>
              <a:gd name="adj5" fmla="val 171324"/>
              <a:gd name="adj6" fmla="val 991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Затратный подход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2" name="Выноска 2 (без границы) 41"/>
          <p:cNvSpPr/>
          <p:nvPr/>
        </p:nvSpPr>
        <p:spPr>
          <a:xfrm>
            <a:off x="876948" y="2142872"/>
            <a:ext cx="1502880" cy="404803"/>
          </a:xfrm>
          <a:prstGeom prst="callout2">
            <a:avLst>
              <a:gd name="adj1" fmla="val 87953"/>
              <a:gd name="adj2" fmla="val 18536"/>
              <a:gd name="adj3" fmla="val 87953"/>
              <a:gd name="adj4" fmla="val 79892"/>
              <a:gd name="adj5" fmla="val 156656"/>
              <a:gd name="adj6" fmla="val 1378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Согласованная стоимость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3" name="Выноска 2 (без границы) 42"/>
          <p:cNvSpPr/>
          <p:nvPr/>
        </p:nvSpPr>
        <p:spPr>
          <a:xfrm>
            <a:off x="1507928" y="1751235"/>
            <a:ext cx="2058221" cy="404803"/>
          </a:xfrm>
          <a:prstGeom prst="callout2">
            <a:avLst>
              <a:gd name="adj1" fmla="val 87953"/>
              <a:gd name="adj2" fmla="val 18536"/>
              <a:gd name="adj3" fmla="val 87953"/>
              <a:gd name="adj4" fmla="val 79892"/>
              <a:gd name="adj5" fmla="val 171324"/>
              <a:gd name="adj6" fmla="val 991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Доходный подход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1432288" y="6079841"/>
            <a:ext cx="3765411" cy="180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09988" y="5867104"/>
            <a:ext cx="89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Дата оценки</a:t>
            </a:r>
            <a:endParaRPr lang="ru-RU" sz="1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379827" y="4605957"/>
            <a:ext cx="257552" cy="14595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987317" y="4869862"/>
            <a:ext cx="257555" cy="118748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594810" y="5173759"/>
            <a:ext cx="231954" cy="90608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Выноска 2 (без границы) 48"/>
          <p:cNvSpPr/>
          <p:nvPr/>
        </p:nvSpPr>
        <p:spPr>
          <a:xfrm>
            <a:off x="297440" y="4768956"/>
            <a:ext cx="2058221" cy="404803"/>
          </a:xfrm>
          <a:prstGeom prst="callout2">
            <a:avLst>
              <a:gd name="adj1" fmla="val 87953"/>
              <a:gd name="adj2" fmla="val 18536"/>
              <a:gd name="adj3" fmla="val 87953"/>
              <a:gd name="adj4" fmla="val 79892"/>
              <a:gd name="adj5" fmla="val 171324"/>
              <a:gd name="adj6" fmla="val 991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Затратный подход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0" name="Выноска 2 (без границы) 49"/>
          <p:cNvSpPr/>
          <p:nvPr/>
        </p:nvSpPr>
        <p:spPr>
          <a:xfrm>
            <a:off x="1057873" y="4079905"/>
            <a:ext cx="2058221" cy="404803"/>
          </a:xfrm>
          <a:prstGeom prst="callout2">
            <a:avLst>
              <a:gd name="adj1" fmla="val 87953"/>
              <a:gd name="adj2" fmla="val 18536"/>
              <a:gd name="adj3" fmla="val 87953"/>
              <a:gd name="adj4" fmla="val 79892"/>
              <a:gd name="adj5" fmla="val 171324"/>
              <a:gd name="adj6" fmla="val 991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Согласованная стоимость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2" name="Выноска 2 (без границы) 51"/>
          <p:cNvSpPr/>
          <p:nvPr/>
        </p:nvSpPr>
        <p:spPr>
          <a:xfrm>
            <a:off x="3931065" y="5355932"/>
            <a:ext cx="2058221" cy="404803"/>
          </a:xfrm>
          <a:prstGeom prst="callout2">
            <a:avLst>
              <a:gd name="adj1" fmla="val 85019"/>
              <a:gd name="adj2" fmla="val 77964"/>
              <a:gd name="adj3" fmla="val 84439"/>
              <a:gd name="adj4" fmla="val 20464"/>
              <a:gd name="adj5" fmla="val 150789"/>
              <a:gd name="adj6" fmla="val -30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Доходный подход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2379827" y="4869862"/>
            <a:ext cx="2580348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3594810" y="5173759"/>
            <a:ext cx="13653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960175" y="4869862"/>
            <a:ext cx="0" cy="3191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 flipV="1">
            <a:off x="2987317" y="2483687"/>
            <a:ext cx="2204812" cy="11875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3826764" y="2234304"/>
            <a:ext cx="13653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192129" y="2204047"/>
            <a:ext cx="0" cy="3191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7052766" y="5188388"/>
            <a:ext cx="3765411" cy="180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0730466" y="4975651"/>
            <a:ext cx="89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Дата оценки</a:t>
            </a:r>
            <a:endParaRPr lang="ru-RU" sz="12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8000305" y="4250250"/>
            <a:ext cx="257552" cy="9238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8607795" y="3588654"/>
            <a:ext cx="278589" cy="157723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9215288" y="3588654"/>
            <a:ext cx="231954" cy="159973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Выноска 2 (без границы) 73"/>
          <p:cNvSpPr/>
          <p:nvPr/>
        </p:nvSpPr>
        <p:spPr>
          <a:xfrm>
            <a:off x="5943624" y="3877504"/>
            <a:ext cx="2058221" cy="404803"/>
          </a:xfrm>
          <a:prstGeom prst="callout2">
            <a:avLst>
              <a:gd name="adj1" fmla="val 87953"/>
              <a:gd name="adj2" fmla="val 18536"/>
              <a:gd name="adj3" fmla="val 87953"/>
              <a:gd name="adj4" fmla="val 79892"/>
              <a:gd name="adj5" fmla="val 171324"/>
              <a:gd name="adj6" fmla="val 9910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Затратный подход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6" name="Выноска 2 (без границы) 75"/>
          <p:cNvSpPr/>
          <p:nvPr/>
        </p:nvSpPr>
        <p:spPr>
          <a:xfrm>
            <a:off x="7244210" y="2505400"/>
            <a:ext cx="1502880" cy="404803"/>
          </a:xfrm>
          <a:prstGeom prst="callout2">
            <a:avLst>
              <a:gd name="adj1" fmla="val 87953"/>
              <a:gd name="adj2" fmla="val 18536"/>
              <a:gd name="adj3" fmla="val 87953"/>
              <a:gd name="adj4" fmla="val 79892"/>
              <a:gd name="adj5" fmla="val 250531"/>
              <a:gd name="adj6" fmla="val 983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Согласованная стоимость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1" name="Выноска 2 (без границы) 80"/>
          <p:cNvSpPr/>
          <p:nvPr/>
        </p:nvSpPr>
        <p:spPr>
          <a:xfrm>
            <a:off x="9492335" y="3321926"/>
            <a:ext cx="2058221" cy="404803"/>
          </a:xfrm>
          <a:prstGeom prst="callout2">
            <a:avLst>
              <a:gd name="adj1" fmla="val 85019"/>
              <a:gd name="adj2" fmla="val 77964"/>
              <a:gd name="adj3" fmla="val 84439"/>
              <a:gd name="adj4" fmla="val 20464"/>
              <a:gd name="adj5" fmla="val 150789"/>
              <a:gd name="adj6" fmla="val -30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Доходный подход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9" name="Умножение 28"/>
          <p:cNvSpPr/>
          <p:nvPr/>
        </p:nvSpPr>
        <p:spPr>
          <a:xfrm>
            <a:off x="7707118" y="4357604"/>
            <a:ext cx="837666" cy="741195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Заголовок 1"/>
          <p:cNvSpPr txBox="1">
            <a:spLocks/>
          </p:cNvSpPr>
          <p:nvPr/>
        </p:nvSpPr>
        <p:spPr>
          <a:xfrm>
            <a:off x="1193800" y="1078308"/>
            <a:ext cx="4902202" cy="6651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 позиции старого лизингодателя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3" name="Заголовок 1"/>
          <p:cNvSpPr txBox="1">
            <a:spLocks/>
          </p:cNvSpPr>
          <p:nvPr/>
        </p:nvSpPr>
        <p:spPr>
          <a:xfrm>
            <a:off x="6096001" y="1067995"/>
            <a:ext cx="5067299" cy="6651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 позиции нового лизингодателя</a:t>
            </a:r>
            <a:endParaRPr lang="ru-RU" sz="3200" dirty="0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6086289" y="783995"/>
            <a:ext cx="0" cy="548617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06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5" grpId="0" animBg="1"/>
      <p:bldP spid="56" grpId="0" animBg="1"/>
      <p:bldP spid="57" grpId="0" animBg="1"/>
      <p:bldP spid="89" grpId="0" animBg="1"/>
      <p:bldP spid="42" grpId="0" animBg="1"/>
      <p:bldP spid="43" grpId="0" animBg="1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69" grpId="0"/>
      <p:bldP spid="70" grpId="0" animBg="1"/>
      <p:bldP spid="71" grpId="0" animBg="1"/>
      <p:bldP spid="72" grpId="0" animBg="1"/>
      <p:bldP spid="74" grpId="0" animBg="1"/>
      <p:bldP spid="76" grpId="0" animBg="1"/>
      <p:bldP spid="81" grpId="0" animBg="1"/>
      <p:bldP spid="29" grpId="0" animBg="1"/>
    </p:bld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528</TotalTime>
  <Words>1138</Words>
  <Application>Microsoft Office PowerPoint</Application>
  <PresentationFormat>Широкоэкранный</PresentationFormat>
  <Paragraphs>173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Ретро</vt:lpstr>
      <vt:lpstr>Методика оценки прав лизингодателя и порядок экспертизы результатов оценки прав лизингодателя и лизингополучателя</vt:lpstr>
      <vt:lpstr>Актуальность и новизна исследования</vt:lpstr>
      <vt:lpstr>Проблема</vt:lpstr>
      <vt:lpstr>Существующая методика оценки прав лизингополучателя</vt:lpstr>
      <vt:lpstr>Права и обязанности субъектов лизинга после уступки</vt:lpstr>
      <vt:lpstr>Затратный подход с позиции старого лизингодателя</vt:lpstr>
      <vt:lpstr>Доходный подход с позиции старого лизингодателя</vt:lpstr>
      <vt:lpstr>Доходный подход с позиции нового лизингодателя</vt:lpstr>
      <vt:lpstr>Согласование подходов</vt:lpstr>
      <vt:lpstr>Методика определения стоимости перехода прав лизингодателя</vt:lpstr>
      <vt:lpstr>Основные инструменты искажения стоимости при оценке прав субъектов финансовой аренды (лизинга) </vt:lpstr>
      <vt:lpstr>Схема основных нарушений, выявленных по итогам экспертизы отчета об оценке прав лизингодателя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оценки прав лизингодателя и порядок экспертизы результатов оценки прав лизингодателя и лизингополучателя</dc:title>
  <dc:creator>Анастасия Сивова</dc:creator>
  <cp:lastModifiedBy>Анастасия Сивова</cp:lastModifiedBy>
  <cp:revision>54</cp:revision>
  <dcterms:created xsi:type="dcterms:W3CDTF">2018-12-16T14:49:49Z</dcterms:created>
  <dcterms:modified xsi:type="dcterms:W3CDTF">2019-01-17T22:52:08Z</dcterms:modified>
</cp:coreProperties>
</file>