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3"/>
  </p:notesMasterIdLst>
  <p:sldIdLst>
    <p:sldId id="256" r:id="rId2"/>
    <p:sldId id="275" r:id="rId3"/>
    <p:sldId id="286" r:id="rId4"/>
    <p:sldId id="276" r:id="rId5"/>
    <p:sldId id="277" r:id="rId6"/>
    <p:sldId id="278" r:id="rId7"/>
    <p:sldId id="289" r:id="rId8"/>
    <p:sldId id="274" r:id="rId9"/>
    <p:sldId id="279" r:id="rId10"/>
    <p:sldId id="258" r:id="rId11"/>
    <p:sldId id="259" r:id="rId12"/>
    <p:sldId id="282" r:id="rId13"/>
    <p:sldId id="280" r:id="rId14"/>
    <p:sldId id="260" r:id="rId15"/>
    <p:sldId id="261" r:id="rId16"/>
    <p:sldId id="262" r:id="rId17"/>
    <p:sldId id="287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85" r:id="rId27"/>
    <p:sldId id="271" r:id="rId28"/>
    <p:sldId id="272" r:id="rId29"/>
    <p:sldId id="288" r:id="rId30"/>
    <p:sldId id="290" r:id="rId31"/>
    <p:sldId id="273" r:id="rId32"/>
  </p:sldIdLst>
  <p:sldSz cx="9144000" cy="5715000" type="screen16x10"/>
  <p:notesSz cx="6858000" cy="9144000"/>
  <p:defaultTextStyle>
    <a:defPPr>
      <a:defRPr lang="ru-RU"/>
    </a:defPPr>
    <a:lvl1pPr marL="0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8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160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74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32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90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48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062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643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9A3"/>
    <a:srgbClr val="97806D"/>
    <a:srgbClr val="EA610C"/>
    <a:srgbClr val="37C7AC"/>
    <a:srgbClr val="FF3737"/>
    <a:srgbClr val="A162D0"/>
    <a:srgbClr val="5EA345"/>
    <a:srgbClr val="A2C094"/>
    <a:srgbClr val="BB9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4" autoAdjust="0"/>
  </p:normalViewPr>
  <p:slideViewPr>
    <p:cSldViewPr snapToGrid="0" snapToObjects="1">
      <p:cViewPr>
        <p:scale>
          <a:sx n="103" d="100"/>
          <a:sy n="103" d="100"/>
        </p:scale>
        <p:origin x="144" y="25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AA414-ABE0-4942-A043-79813C21818F}" type="datetimeFigureOut">
              <a:rPr lang="ru-RU" smtClean="0"/>
              <a:pPr/>
              <a:t>26.11.18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8DAC9-27CF-EA4A-985C-C453ADA9A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46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58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160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74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32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290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48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062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643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04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9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0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75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6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207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1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43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197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9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73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91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13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829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167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61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72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5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881-B2EF-584A-922E-FC9565FA6158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DFD6-DB68-6A4A-B06C-6FA9813EBBEC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7847-DA4E-0E4A-B5FE-E68068B910F0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A900-6B3A-E74E-BF47-243750D79BD5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F2E-FF1E-AB49-B388-92036764470C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9D74-43F8-9B4C-BA0A-6E79BFA39F16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3E7F-E261-D74D-8A47-875DA6CC9721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6D89-6391-FA49-A027-22F33D729EA3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09C-23E8-EA45-BB50-FD18BDD4F39F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EE2-54E2-0E4F-B03C-85DCC9A8E656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FFAA-E188-F549-ACED-C88322280F6A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1F84F-22DD-D54E-964F-8CB06145B93C}" type="datetime1">
              <a:rPr lang="ru-RU" smtClean="0"/>
              <a:pPr/>
              <a:t>26.11.18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3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24.png"/><Relationship Id="rId6" Type="http://schemas.openxmlformats.org/officeDocument/2006/relationships/image" Target="../media/image10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397" y="1109618"/>
            <a:ext cx="63783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Повышение доверия к оценке через объективную ответственность</a:t>
            </a:r>
            <a:endParaRPr lang="ru-RU" sz="40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767" y="4662620"/>
            <a:ext cx="1098913" cy="893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3530600"/>
            <a:ext cx="4762500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  <a:p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7123" y="4477954"/>
            <a:ext cx="227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Михаил Зельдин </a:t>
            </a:r>
            <a:endParaRPr lang="ru-RU" sz="1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5891" y="4862033"/>
            <a:ext cx="2211860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Консалтинговая 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группа «Аверс»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4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0100" y="195944"/>
            <a:ext cx="6891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Подбор ресурсов с учетом спиральной динамики</a:t>
            </a:r>
            <a:endParaRPr lang="ru-RU" sz="20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024360" y="4142880"/>
            <a:ext cx="313509" cy="313509"/>
          </a:xfrm>
          <a:prstGeom prst="ellipse">
            <a:avLst/>
          </a:prstGeom>
          <a:solidFill>
            <a:srgbClr val="BB9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44360" y="1982880"/>
            <a:ext cx="313509" cy="31350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7" idx="7"/>
            <a:endCxn id="6" idx="3"/>
          </p:cNvCxnSpPr>
          <p:nvPr/>
        </p:nvCxnSpPr>
        <p:spPr>
          <a:xfrm flipV="1">
            <a:off x="3291957" y="2250477"/>
            <a:ext cx="498315" cy="19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464360" y="4142880"/>
            <a:ext cx="313509" cy="31350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1"/>
            <a:endCxn id="6" idx="5"/>
          </p:cNvCxnSpPr>
          <p:nvPr/>
        </p:nvCxnSpPr>
        <p:spPr>
          <a:xfrm flipH="1" flipV="1">
            <a:off x="4011957" y="2250477"/>
            <a:ext cx="498315" cy="19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184360" y="1982880"/>
            <a:ext cx="313509" cy="3135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1" idx="7"/>
            <a:endCxn id="19" idx="3"/>
          </p:cNvCxnSpPr>
          <p:nvPr/>
        </p:nvCxnSpPr>
        <p:spPr>
          <a:xfrm flipV="1">
            <a:off x="4731957" y="2250477"/>
            <a:ext cx="498315" cy="19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904360" y="4142880"/>
            <a:ext cx="313509" cy="3135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19" idx="5"/>
            <a:endCxn id="23" idx="1"/>
          </p:cNvCxnSpPr>
          <p:nvPr/>
        </p:nvCxnSpPr>
        <p:spPr>
          <a:xfrm>
            <a:off x="5451957" y="2250477"/>
            <a:ext cx="498315" cy="19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624360" y="1982880"/>
            <a:ext cx="313509" cy="3135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>
            <a:stCxn id="23" idx="7"/>
            <a:endCxn id="27" idx="3"/>
          </p:cNvCxnSpPr>
          <p:nvPr/>
        </p:nvCxnSpPr>
        <p:spPr>
          <a:xfrm flipV="1">
            <a:off x="6171957" y="2250477"/>
            <a:ext cx="498315" cy="19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7344360" y="4142880"/>
            <a:ext cx="313509" cy="3135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stCxn id="27" idx="5"/>
            <a:endCxn id="31" idx="1"/>
          </p:cNvCxnSpPr>
          <p:nvPr/>
        </p:nvCxnSpPr>
        <p:spPr>
          <a:xfrm>
            <a:off x="6891957" y="2250477"/>
            <a:ext cx="498315" cy="19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8064360" y="1982880"/>
            <a:ext cx="313509" cy="3135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>
            <a:stCxn id="31" idx="7"/>
            <a:endCxn id="33" idx="3"/>
          </p:cNvCxnSpPr>
          <p:nvPr/>
        </p:nvCxnSpPr>
        <p:spPr>
          <a:xfrm flipV="1">
            <a:off x="7611957" y="2250477"/>
            <a:ext cx="498315" cy="19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77468" y="1154566"/>
            <a:ext cx="1754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Командность</a:t>
            </a:r>
            <a:endParaRPr lang="ru-RU" sz="16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0263" y="4926939"/>
            <a:ext cx="197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Индивидуализм</a:t>
            </a:r>
            <a:endParaRPr lang="ru-RU" sz="16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16046" y="4502880"/>
            <a:ext cx="153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Выживание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27248" y="1622880"/>
            <a:ext cx="153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Племя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63846" y="4502880"/>
            <a:ext cx="153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Власть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66580" y="1622880"/>
            <a:ext cx="153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Правила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20113" y="4502880"/>
            <a:ext cx="153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Успех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05913" y="1622880"/>
            <a:ext cx="153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Единство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93313" y="4502880"/>
            <a:ext cx="153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Творчество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36780" y="1622880"/>
            <a:ext cx="1532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Гармония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781300" y="3302000"/>
            <a:ext cx="6032500" cy="0"/>
          </a:xfrm>
          <a:prstGeom prst="line">
            <a:avLst/>
          </a:prstGeom>
          <a:ln w="53975" cmpd="dbl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3212757" y="1594021"/>
            <a:ext cx="5659394" cy="840260"/>
          </a:xfrm>
          <a:prstGeom prst="roundRect">
            <a:avLst/>
          </a:prstGeom>
          <a:noFill/>
          <a:ln w="28575">
            <a:solidFill>
              <a:srgbClr val="97806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37254" y="4007707"/>
            <a:ext cx="5659394" cy="840260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03231"/>
              </p:ext>
            </p:extLst>
          </p:nvPr>
        </p:nvGraphicFramePr>
        <p:xfrm>
          <a:off x="2253007" y="51509"/>
          <a:ext cx="6551630" cy="560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727"/>
                <a:gridCol w="2488311"/>
                <a:gridCol w="2073592"/>
              </a:tblGrid>
              <a:tr h="254385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Цвета (условно)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b="0" i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Условия жизни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b="0" i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Поведение человека</a:t>
                      </a:r>
                    </a:p>
                  </a:txBody>
                  <a:tcPr marL="0" marR="0" marT="0" marB="0"/>
                </a:tc>
              </a:tr>
              <a:tr h="402782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Бежевый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Естественная природная среда обитания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Действия, подобные другим животным</a:t>
                      </a:r>
                    </a:p>
                  </a:txBody>
                  <a:tcPr marL="0" marR="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04348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Фиолетовый</a:t>
                      </a:r>
                    </a:p>
                  </a:txBody>
                  <a:tcPr marL="0" marR="0" marT="0" marB="0">
                    <a:solidFill>
                      <a:srgbClr val="A16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Таинственный и страшный мир, наполненный духами и пронизанный волшебством</a:t>
                      </a:r>
                    </a:p>
                  </a:txBody>
                  <a:tcPr marL="0" marR="0" marT="0" marB="0">
                    <a:solidFill>
                      <a:srgbClr val="A16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Задабривание духов и объединение вместе для обеспечения общей безопасности</a:t>
                      </a:r>
                    </a:p>
                  </a:txBody>
                  <a:tcPr marL="0" marR="0" marT="0" marB="0">
                    <a:solidFill>
                      <a:srgbClr val="A162D0"/>
                    </a:solidFill>
                  </a:tcPr>
                </a:tc>
              </a:tr>
              <a:tr h="805565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Красный</a:t>
                      </a:r>
                    </a:p>
                  </a:txBody>
                  <a:tcPr marL="0" marR="0" marT="0" marB="0"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Жестокий и опасный мир, в котором каждый сам за себя</a:t>
                      </a:r>
                    </a:p>
                  </a:txBody>
                  <a:tcPr marL="0" marR="0" marT="0" marB="0">
                    <a:solidFill>
                      <a:srgbClr val="FF37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Бороться за выживание и удовлетворение потребностей, невзирая на желания других</a:t>
                      </a:r>
                    </a:p>
                  </a:txBody>
                  <a:tcPr marL="0" marR="0" marT="0" marB="0">
                    <a:solidFill>
                      <a:srgbClr val="FF3737"/>
                    </a:solidFill>
                  </a:tcPr>
                </a:tc>
              </a:tr>
              <a:tr h="603261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Синий</a:t>
                      </a: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Высшая власть регламентирует всякое поведение</a:t>
                      </a: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Подчиняться высшей власти и сохранить верность Истине</a:t>
                      </a: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03261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Оранжевый</a:t>
                      </a: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Мир полон эффективных альтернатив и возможностей</a:t>
                      </a: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Прагматично оценить преимущества для достижения успеха</a:t>
                      </a: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</a:tr>
              <a:tr h="805565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Зеленый</a:t>
                      </a: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Гуманизм, равноправие, всеобщая коллективная взаимная поддержка и забота</a:t>
                      </a: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Присоединиться к сообществу для того, чтобы разделить развитие вместе с ним</a:t>
                      </a: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603261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Желтый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Мир — это естественный и органичный хаос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Учиться оставаться свободным, сохраняя принципиальность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603261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Бирюзовый</a:t>
                      </a:r>
                    </a:p>
                  </a:txBody>
                  <a:tcPr marL="0" marR="0" marT="0" marB="0">
                    <a:solidFill>
                      <a:srgbClr val="37C7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Мир — это единая живая сущность</a:t>
                      </a:r>
                    </a:p>
                  </a:txBody>
                  <a:tcPr marL="0" marR="0" marT="0" marB="0">
                    <a:solidFill>
                      <a:srgbClr val="37C7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Gilroy Light" charset="0"/>
                          <a:ea typeface="Gilroy Light" charset="0"/>
                          <a:cs typeface="Gilroy Light" charset="0"/>
                        </a:rPr>
                        <a:t>Искать порядок и взаимодействие в кажущемся хаосе</a:t>
                      </a:r>
                    </a:p>
                  </a:txBody>
                  <a:tcPr marL="0" marR="0" marT="0" marB="0">
                    <a:solidFill>
                      <a:srgbClr val="37C7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0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4473" y="61785"/>
            <a:ext cx="8088198" cy="5710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                      - </a:t>
            </a:r>
            <a:r>
              <a:rPr lang="ru-RU" b="1" dirty="0" smtClean="0">
                <a:latin typeface="Gilroy ExtraBold" charset="0"/>
                <a:ea typeface="Gilroy ExtraBold" charset="0"/>
                <a:cs typeface="Gilroy ExtraBold" charset="0"/>
              </a:rPr>
              <a:t>власть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dirty="0" smtClean="0"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В мире имущих и неимущих лучше быть имущим.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Не стыдитесь, защищайте своё имя, сделайте так, чтобы вас уважали.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Незамедлительно следуйте за своими импульсами и ощущениями.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Боритесь за отмену ограничений, без сожалений и чувства вины.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Не беспокойтесь о последствиях, они могут и не случиться.</a:t>
            </a:r>
            <a:br>
              <a:rPr lang="ru-RU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                      - </a:t>
            </a:r>
            <a:r>
              <a:rPr lang="ru-RU" b="1" dirty="0" smtClean="0">
                <a:latin typeface="Gilroy ExtraBold" charset="0"/>
                <a:ea typeface="Gilroy ExtraBold" charset="0"/>
                <a:cs typeface="Gilroy ExtraBold" charset="0"/>
              </a:rPr>
              <a:t>правила    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Привносите порядок и стабильность во всё.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Пожертвуйте собой ради пути и отсроченного вознаграждения.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Контролируйте импульсивность и реагируйте на возникающее чувство вины.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Проводите в жизнь принципы праведной жизни.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                        - </a:t>
            </a:r>
            <a:r>
              <a:rPr lang="ru-RU" b="1" dirty="0" smtClean="0">
                <a:latin typeface="Gilroy ExtraBold" charset="0"/>
                <a:ea typeface="Gilroy ExtraBold" charset="0"/>
                <a:cs typeface="Gilroy ExtraBold" charset="0"/>
              </a:rPr>
              <a:t>успех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Стремление к самостоятельности и независимости.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Поиск «хорошей жизни» и материального изобилия.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Прогресс через нахождение самых лучших решений.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Улучшение жизни многих посредством науки и техники.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Играть на победу и наслаждаться соревнованием.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7595" y="90065"/>
            <a:ext cx="772998" cy="2073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77595" y="2052411"/>
            <a:ext cx="772998" cy="2073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77595" y="3984906"/>
            <a:ext cx="772998" cy="207390"/>
          </a:xfrm>
          <a:prstGeom prst="rect">
            <a:avLst/>
          </a:prstGeom>
          <a:solidFill>
            <a:srgbClr val="EA61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Командная гонка преследования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68" y="1038980"/>
            <a:ext cx="4370832" cy="236462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TextBox 7"/>
          <p:cNvSpPr txBox="1"/>
          <p:nvPr/>
        </p:nvSpPr>
        <p:spPr>
          <a:xfrm>
            <a:off x="3420000" y="3644900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indent="-9525"/>
            <a:r>
              <a:rPr lang="ru-RU" sz="1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Результат команды по     </a:t>
            </a:r>
            <a:r>
              <a:rPr lang="ru-RU" sz="1800" b="1" u="sng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последнему финишировавшему</a:t>
            </a:r>
            <a:endParaRPr lang="ru-RU" sz="1800" b="1" u="sng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0000" y="4424140"/>
            <a:ext cx="472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sz="1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Отношение к ОД =</a:t>
            </a:r>
            <a:r>
              <a:rPr lang="ru-RU" sz="32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ru-RU" sz="3200" b="1" dirty="0" err="1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ƒ</a:t>
            </a:r>
            <a:r>
              <a:rPr lang="ru-RU" sz="1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( худшие отчеты )</a:t>
            </a:r>
            <a:endParaRPr lang="ru-RU" sz="3200" b="1" u="sng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Запредельная оценка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705100" y="2160000"/>
            <a:ext cx="270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6733082" y="1979999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775200" y="2772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85 000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₽</a:t>
            </a:r>
            <a:r>
              <a:rPr lang="en-US" sz="1800" b="1" dirty="0" smtClean="0">
                <a:latin typeface="Gilroy ExtraBold" charset="0"/>
                <a:ea typeface="Gilroy ExtraBold" charset="0"/>
                <a:cs typeface="Gilroy ExtraBold" charset="0"/>
              </a:rPr>
              <a:t>/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baseline="30000" dirty="0" smtClean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73800" y="2376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100 000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₽</a:t>
            </a:r>
            <a:r>
              <a:rPr lang="en-US" sz="1800" b="1" dirty="0" smtClean="0">
                <a:latin typeface="Gilroy ExtraBold" charset="0"/>
                <a:ea typeface="Gilroy ExtraBold" charset="0"/>
                <a:cs typeface="Gilroy ExtraBold" charset="0"/>
              </a:rPr>
              <a:t>/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baseline="30000" dirty="0" smtClean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3200" y="2772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115 000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₽</a:t>
            </a:r>
            <a:r>
              <a:rPr lang="en-US" sz="1800" b="1" dirty="0" smtClean="0">
                <a:latin typeface="Gilroy ExtraBold" charset="0"/>
                <a:ea typeface="Gilroy ExtraBold" charset="0"/>
                <a:cs typeface="Gilroy ExtraBold" charset="0"/>
              </a:rPr>
              <a:t>/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baseline="30000" dirty="0" smtClean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700000" y="1980000"/>
            <a:ext cx="360000" cy="36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60600" y="2376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0 000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₽</a:t>
            </a:r>
            <a:r>
              <a:rPr lang="en-US" sz="1800" b="1" dirty="0" smtClean="0">
                <a:latin typeface="Gilroy ExtraBold" charset="0"/>
                <a:ea typeface="Gilroy ExtraBold" charset="0"/>
                <a:cs typeface="Gilroy ExtraBold" charset="0"/>
              </a:rPr>
              <a:t>/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baseline="30000" dirty="0" smtClean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819900" y="1600200"/>
            <a:ext cx="20320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918200" y="1079500"/>
            <a:ext cx="2070100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Идеальная оценка</a:t>
            </a:r>
          </a:p>
          <a:p>
            <a:pPr algn="ctr"/>
            <a:r>
              <a:rPr lang="ru-RU" dirty="0">
                <a:latin typeface="Gilroy Light" charset="0"/>
                <a:ea typeface="Gilroy Light" charset="0"/>
                <a:cs typeface="Gilroy Light" charset="0"/>
              </a:rPr>
              <a:t>п</a:t>
            </a:r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о 135-ФЗ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2266852">
            <a:off x="3014268" y="1629320"/>
            <a:ext cx="203200" cy="355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540000" y="1117600"/>
            <a:ext cx="2070100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Запредельная</a:t>
            </a:r>
          </a:p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оценка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374197" y="2160000"/>
            <a:ext cx="309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41016" y="4499345"/>
            <a:ext cx="5870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± 10-20 % </a:t>
            </a:r>
            <a:r>
              <a:rPr lang="ru-RU" sz="2000" dirty="0" smtClean="0">
                <a:latin typeface="Gilroy Light" charset="0"/>
                <a:ea typeface="Gilroy Light" charset="0"/>
                <a:cs typeface="Gilroy Light" charset="0"/>
              </a:rPr>
              <a:t>для сложных объектов недвижимости</a:t>
            </a:r>
            <a:endParaRPr lang="ru-RU" sz="20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49800" y="4016385"/>
            <a:ext cx="587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± 5-10 % </a:t>
            </a:r>
            <a:r>
              <a:rPr lang="ru-RU" sz="2000" dirty="0" smtClean="0">
                <a:latin typeface="Gilroy Light" charset="0"/>
                <a:ea typeface="Gilroy Light" charset="0"/>
                <a:cs typeface="Gilroy Light" charset="0"/>
              </a:rPr>
              <a:t>для типовых объектов недвижимости</a:t>
            </a:r>
            <a:endParaRPr lang="ru-RU" sz="20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49800" y="5215600"/>
            <a:ext cx="5870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± 20-40 % </a:t>
            </a:r>
            <a:r>
              <a:rPr lang="ru-RU" sz="2000" dirty="0" smtClean="0">
                <a:latin typeface="Gilroy Light" charset="0"/>
                <a:ea typeface="Gilroy Light" charset="0"/>
                <a:cs typeface="Gilroy Light" charset="0"/>
              </a:rPr>
              <a:t>для оценки бизнеса</a:t>
            </a:r>
            <a:endParaRPr lang="ru-RU" sz="20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097000" y="1980000"/>
            <a:ext cx="360000" cy="36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3657600" y="2376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60 000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₽</a:t>
            </a:r>
            <a:r>
              <a:rPr lang="en-US" sz="1800" b="1" dirty="0" smtClean="0">
                <a:latin typeface="Gilroy ExtraBold" charset="0"/>
                <a:ea typeface="Gilroy ExtraBold" charset="0"/>
                <a:cs typeface="Gilroy ExtraBold" charset="0"/>
              </a:rPr>
              <a:t>/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baseline="30000" dirty="0" smtClean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9460759">
            <a:off x="3933683" y="1629320"/>
            <a:ext cx="203200" cy="355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ашивка 2"/>
          <p:cNvSpPr/>
          <p:nvPr/>
        </p:nvSpPr>
        <p:spPr>
          <a:xfrm rot="16200000">
            <a:off x="5114138" y="2296926"/>
            <a:ext cx="543697" cy="321276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16200000">
            <a:off x="8183002" y="2295319"/>
            <a:ext cx="543697" cy="321276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Закрывающая фигурная скобка 3"/>
          <p:cNvSpPr/>
          <p:nvPr/>
        </p:nvSpPr>
        <p:spPr>
          <a:xfrm rot="5400000">
            <a:off x="6808724" y="1991156"/>
            <a:ext cx="254000" cy="30851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909665" y="3609339"/>
            <a:ext cx="207010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latin typeface="Gilroy Light" charset="0"/>
                <a:ea typeface="Gilroy Light" charset="0"/>
                <a:cs typeface="Gilroy Light" charset="0"/>
              </a:rPr>
              <a:t>Рыночный диапазон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6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3" grpId="0"/>
      <p:bldP spid="24" grpId="0"/>
      <p:bldP spid="25" grpId="0" animBg="1"/>
      <p:bldP spid="26" grpId="0"/>
      <p:bldP spid="21" grpId="0" animBg="1"/>
      <p:bldP spid="22" grpId="0"/>
      <p:bldP spid="29" grpId="0" animBg="1"/>
      <p:bldP spid="30" grpId="0"/>
      <p:bldP spid="27" grpId="0"/>
      <p:bldP spid="33" grpId="0"/>
      <p:bldP spid="34" grpId="0"/>
      <p:bldP spid="37" grpId="0" animBg="1"/>
      <p:bldP spid="38" grpId="0"/>
      <p:bldP spid="39" grpId="0" animBg="1"/>
      <p:bldP spid="3" grpId="0" animBg="1"/>
      <p:bldP spid="28" grpId="0" animBg="1"/>
      <p:bldP spid="4" grpId="0" animBg="1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Ответственность оценщика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3" y="1285463"/>
            <a:ext cx="922683" cy="922683"/>
          </a:xfrm>
          <a:prstGeom prst="rect">
            <a:avLst/>
          </a:prstGeom>
        </p:spPr>
      </p:pic>
      <p:sp>
        <p:nvSpPr>
          <p:cNvPr id="4" name="Открывающая фигурная скобка 3"/>
          <p:cNvSpPr/>
          <p:nvPr/>
        </p:nvSpPr>
        <p:spPr>
          <a:xfrm rot="5400000">
            <a:off x="5327376" y="251793"/>
            <a:ext cx="516834" cy="50225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47089" y="3100211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689131" y="292941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133193" y="2908396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419600" y="2966204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690241" y="2937301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882055" y="3136996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81297" y="291890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612524" y="2976714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875283" y="3097583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106511" y="3163272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298324" y="3110721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308588" y="2964949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926070" y="2959694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236125" y="3080562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22532" y="3193549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903532" y="2888749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29353" y="3119976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539408" y="3177784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810049" y="291239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151635" y="2946555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335567" y="2854591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669270" y="2920280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087516" y="2947544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373923" y="3005352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644564" y="2976449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36378" y="3176144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880393" y="2998842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190448" y="3119710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476855" y="323269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857855" y="292789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306637" y="3161692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80000" y="3529358"/>
            <a:ext cx="238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Gilroy Light" charset="0"/>
                <a:ea typeface="Gilroy Light" charset="0"/>
                <a:cs typeface="Gilroy Light" charset="0"/>
              </a:rPr>
              <a:t>&gt; </a:t>
            </a:r>
            <a:r>
              <a:rPr lang="ru-RU" sz="1800" dirty="0">
                <a:latin typeface="Gilroy Light" charset="0"/>
                <a:ea typeface="Gilroy Light" charset="0"/>
                <a:cs typeface="Gilroy Light" charset="0"/>
              </a:rPr>
              <a:t>5</a:t>
            </a:r>
            <a:r>
              <a:rPr lang="ru-RU" sz="1800" dirty="0" smtClean="0">
                <a:latin typeface="Gilroy Light" charset="0"/>
                <a:ea typeface="Gilroy Light" charset="0"/>
                <a:cs typeface="Gilroy Light" charset="0"/>
              </a:rPr>
              <a:t> 000 </a:t>
            </a:r>
          </a:p>
          <a:p>
            <a:pPr algn="ctr"/>
            <a:r>
              <a:rPr lang="ru-RU" sz="1800" dirty="0">
                <a:latin typeface="Gilroy Light" charset="0"/>
                <a:ea typeface="Gilroy Light" charset="0"/>
                <a:cs typeface="Gilroy Light" charset="0"/>
              </a:rPr>
              <a:t>ф</a:t>
            </a:r>
            <a:r>
              <a:rPr lang="ru-RU" sz="1800" dirty="0" smtClean="0">
                <a:latin typeface="Gilroy Light" charset="0"/>
                <a:ea typeface="Gilroy Light" charset="0"/>
                <a:cs typeface="Gilroy Light" charset="0"/>
              </a:rPr>
              <a:t>ирм и ИП</a:t>
            </a:r>
            <a:endParaRPr lang="ru-RU" sz="18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60000" y="3529358"/>
            <a:ext cx="238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Gilroy Light" charset="0"/>
                <a:ea typeface="Gilroy Light" charset="0"/>
                <a:cs typeface="Gilroy Light" charset="0"/>
              </a:rPr>
              <a:t>&gt; </a:t>
            </a:r>
            <a:r>
              <a:rPr lang="ru-RU" sz="1800" dirty="0">
                <a:latin typeface="Gilroy Light" charset="0"/>
                <a:ea typeface="Gilroy Light" charset="0"/>
                <a:cs typeface="Gilroy Light" charset="0"/>
              </a:rPr>
              <a:t>5</a:t>
            </a:r>
            <a:r>
              <a:rPr lang="ru-RU" sz="1800" dirty="0" smtClean="0">
                <a:latin typeface="Gilroy Light" charset="0"/>
                <a:ea typeface="Gilroy Light" charset="0"/>
                <a:cs typeface="Gilroy Light" charset="0"/>
              </a:rPr>
              <a:t>00 000 </a:t>
            </a:r>
          </a:p>
          <a:p>
            <a:pPr algn="ctr"/>
            <a:r>
              <a:rPr lang="ru-RU" sz="1800" dirty="0">
                <a:latin typeface="Gilroy Light" charset="0"/>
                <a:ea typeface="Gilroy Light" charset="0"/>
                <a:cs typeface="Gilroy Light" charset="0"/>
              </a:rPr>
              <a:t>о</a:t>
            </a:r>
            <a:r>
              <a:rPr lang="ru-RU" sz="1800" dirty="0" smtClean="0">
                <a:latin typeface="Gilroy Light" charset="0"/>
                <a:ea typeface="Gilroy Light" charset="0"/>
                <a:cs typeface="Gilroy Light" charset="0"/>
              </a:rPr>
              <a:t>тчетов в год</a:t>
            </a:r>
            <a:endParaRPr lang="ru-RU" sz="18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0000" y="1484246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ДО 2006 года</a:t>
            </a:r>
            <a:endParaRPr lang="ru-RU" sz="18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96" y="4595531"/>
            <a:ext cx="661504" cy="6479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87757" y="4691269"/>
            <a:ext cx="559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ilroy Light" charset="0"/>
                <a:ea typeface="Gilroy Light" charset="0"/>
                <a:cs typeface="Gilroy Light" charset="0"/>
              </a:rPr>
              <a:t>Сложно контролировать</a:t>
            </a:r>
            <a:endParaRPr lang="ru-RU" sz="28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5166" y="2173358"/>
            <a:ext cx="315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ЛИЦЕНЗИРОВАНИЕ</a:t>
            </a:r>
            <a:endParaRPr lang="ru-RU" sz="16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6400" y="901700"/>
            <a:ext cx="2159000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ilroy ExtraBold" charset="0"/>
                <a:ea typeface="Gilroy ExtraBold" charset="0"/>
                <a:cs typeface="Gilroy ExtraBold" charset="0"/>
              </a:rPr>
              <a:t>Ответственность </a:t>
            </a:r>
            <a:r>
              <a:rPr lang="mr-IN" b="1" dirty="0" smtClean="0">
                <a:latin typeface="Gilroy ExtraBold" charset="0"/>
                <a:ea typeface="Gilroy ExtraBold" charset="0"/>
                <a:cs typeface="Gilroy ExtraBold" charset="0"/>
              </a:rPr>
              <a:t>–</a:t>
            </a:r>
            <a:r>
              <a:rPr lang="ru-RU" b="1" dirty="0" smtClean="0">
                <a:latin typeface="Gilroy ExtraBold" charset="0"/>
                <a:ea typeface="Gilroy ExtraBold" charset="0"/>
                <a:cs typeface="Gilroy ExtraBold" charset="0"/>
              </a:rPr>
              <a:t> это та цена, которую мы платим за власть</a:t>
            </a:r>
          </a:p>
          <a:p>
            <a:pPr algn="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Уинстон Черчилль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8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8" grpId="0"/>
      <p:bldP spid="6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Ответственность оценщика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13" y="1285463"/>
            <a:ext cx="922683" cy="92268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858961" y="3829269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01003" y="3658475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170258" y="3651811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456665" y="3709619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27306" y="3680716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999285" y="4039291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451636" y="3922803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612524" y="3898548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875283" y="401941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079157" y="4104645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095127" y="3901929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706184" y="3715028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011818" y="3772835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273190" y="382397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399382" y="406591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67655" y="3849660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29353" y="4041810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539408" y="4099618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810049" y="3834231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948439" y="3759534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132371" y="3667570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696255" y="404140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138316" y="3701347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323123" y="3731801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425733" y="3886560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605824" y="3969024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579131" y="3768276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198263" y="3873514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7343994" y="4017762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611670" y="3740315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165599" y="4027385"/>
            <a:ext cx="79513" cy="795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612836" y="1484246"/>
            <a:ext cx="222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ПОСЛЕ 2006 года</a:t>
            </a:r>
            <a:endParaRPr lang="ru-RU" sz="18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14" y="4311931"/>
            <a:ext cx="416299" cy="4077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8795" y="4347385"/>
            <a:ext cx="5592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Страхование ответственности оценщика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5166" y="2173358"/>
            <a:ext cx="315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ОБРАЗОВАНИЕ СРО</a:t>
            </a:r>
            <a:endParaRPr lang="ru-RU" sz="16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39" y="2570922"/>
            <a:ext cx="718930" cy="7189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6677" y="3204000"/>
            <a:ext cx="12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СРО 1</a:t>
            </a:r>
          </a:p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300 членов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62" y="2570400"/>
            <a:ext cx="718930" cy="71893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023944" y="320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СРО 2</a:t>
            </a:r>
          </a:p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3000 членов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37" y="2570400"/>
            <a:ext cx="718930" cy="71893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763403" y="320925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СРО 10</a:t>
            </a:r>
          </a:p>
          <a:p>
            <a:pPr algn="ctr"/>
            <a:r>
              <a:rPr lang="ru-RU" sz="1200" dirty="0">
                <a:latin typeface="Gilroy Light" charset="0"/>
                <a:ea typeface="Gilroy Light" charset="0"/>
                <a:cs typeface="Gilroy Light" charset="0"/>
              </a:rPr>
              <a:t>1</a:t>
            </a:r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000 членов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14" y="4779125"/>
            <a:ext cx="416299" cy="407745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081295" y="4814579"/>
            <a:ext cx="5592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Выплаты из компенсационных фондов СРО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72255" y="5281939"/>
            <a:ext cx="5592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Имущественная и дисциплинарная ответственность оценщика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14" y="5246485"/>
            <a:ext cx="416299" cy="4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11" grpId="0"/>
      <p:bldP spid="12" grpId="0"/>
      <p:bldP spid="13" grpId="0"/>
      <p:bldP spid="66" grpId="0"/>
      <p:bldP spid="69" grpId="0"/>
      <p:bldP spid="71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825500"/>
            <a:ext cx="635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Ответственность оценщика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985400" y="2287000"/>
            <a:ext cx="3238500" cy="1663700"/>
            <a:chOff x="4254500" y="1663700"/>
            <a:chExt cx="3238500" cy="1663700"/>
          </a:xfrm>
          <a:solidFill>
            <a:schemeClr val="accent1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4254500" y="1663700"/>
              <a:ext cx="3238500" cy="952500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254500" y="2616200"/>
              <a:ext cx="1587500" cy="711200"/>
            </a:xfrm>
            <a:prstGeom prst="rect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Стрелка вниз 14"/>
          <p:cNvSpPr/>
          <p:nvPr/>
        </p:nvSpPr>
        <p:spPr>
          <a:xfrm>
            <a:off x="3985400" y="1567000"/>
            <a:ext cx="419100" cy="69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низ 63"/>
          <p:cNvSpPr/>
          <p:nvPr/>
        </p:nvSpPr>
        <p:spPr>
          <a:xfrm>
            <a:off x="6757400" y="1567000"/>
            <a:ext cx="419100" cy="69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00" y="4087000"/>
            <a:ext cx="787400" cy="7874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4087000"/>
            <a:ext cx="736600" cy="73660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4" idx="0"/>
          </p:cNvCxnSpPr>
          <p:nvPr/>
        </p:nvCxnSpPr>
        <p:spPr>
          <a:xfrm flipH="1" flipV="1">
            <a:off x="5600700" y="1409700"/>
            <a:ext cx="0" cy="900000"/>
          </a:xfrm>
          <a:prstGeom prst="line">
            <a:avLst/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44900" y="1016000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«ПРЕСС» ответственности</a:t>
            </a:r>
            <a:endParaRPr lang="ru-RU" sz="18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6400" y="498700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mtClean="0">
                <a:latin typeface="Gilroy Light" charset="0"/>
                <a:ea typeface="Gilroy Light" charset="0"/>
                <a:cs typeface="Gilroy Light" charset="0"/>
              </a:rPr>
              <a:t>ФЛ</a:t>
            </a:r>
            <a:endParaRPr lang="ru-RU" sz="320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19800" y="498700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ilroy Light" charset="0"/>
                <a:ea typeface="Gilroy Light" charset="0"/>
                <a:cs typeface="Gilroy Light" charset="0"/>
              </a:rPr>
              <a:t>Ю</a:t>
            </a:r>
            <a:r>
              <a:rPr lang="ru-RU" sz="3200" dirty="0" smtClean="0">
                <a:latin typeface="Gilroy Light" charset="0"/>
                <a:ea typeface="Gilroy Light" charset="0"/>
                <a:cs typeface="Gilroy Light" charset="0"/>
              </a:rPr>
              <a:t>Л</a:t>
            </a:r>
            <a:endParaRPr lang="ru-RU" sz="3200" dirty="0">
              <a:latin typeface="Gilroy Light" charset="0"/>
              <a:ea typeface="Gilroy Light" charset="0"/>
              <a:cs typeface="Gilro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0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4" grpId="0" animBg="1"/>
      <p:bldP spid="64" grpId="1" animBg="1"/>
      <p:bldP spid="21" grpId="0"/>
      <p:bldP spid="21" grpId="1"/>
      <p:bldP spid="22" grpId="0"/>
      <p:bldP spid="22" grpId="1"/>
      <p:bldP spid="68" grpId="0"/>
      <p:bldP spid="6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Последствия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35600" y="4136800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1 оценщик за всю фирму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4200" y="4676800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1 оценщик за весь город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4200" y="5216800"/>
            <a:ext cx="285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1 оценщик за всю страну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5600" y="4136800"/>
            <a:ext cx="120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СЕГОДНЯ</a:t>
            </a:r>
            <a:endParaRPr lang="ru-RU" sz="14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85600" y="4676800"/>
            <a:ext cx="120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ЗАВТРА?</a:t>
            </a:r>
            <a:endParaRPr lang="ru-RU" sz="14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5600" y="5216800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ПОСЛЕЗАВТРА?</a:t>
            </a:r>
            <a:endParaRPr lang="ru-RU" sz="14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559300" y="4194000"/>
            <a:ext cx="3810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4559300" y="4727400"/>
            <a:ext cx="3810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4876800" y="5273500"/>
            <a:ext cx="3810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59100" y="3619500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Подписание отчетов об оценке</a:t>
            </a:r>
            <a:endParaRPr lang="ru-RU" sz="18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1506" name="Picture 2" descr="Картинки по запрос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4619" y="1068354"/>
            <a:ext cx="2243181" cy="2243182"/>
          </a:xfrm>
          <a:prstGeom prst="rect">
            <a:avLst/>
          </a:prstGeom>
          <a:noFill/>
        </p:spPr>
      </p:pic>
      <p:pic>
        <p:nvPicPr>
          <p:cNvPr id="21512" name="Picture 8" descr="Картинки по запрос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896" y="1112363"/>
            <a:ext cx="2835813" cy="2199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7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20" grpId="0"/>
      <p:bldP spid="7" grpId="0"/>
      <p:bldP spid="24" grpId="0"/>
      <p:bldP spid="25" grpId="0"/>
      <p:bldP spid="9" grpId="0" animBg="1"/>
      <p:bldP spid="26" grpId="0" animBg="1"/>
      <p:bldP spid="2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9" name="Picture 2" descr="Картинки по запрос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0623" y="221907"/>
            <a:ext cx="5976594" cy="5251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Поиск эталона оценки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8995" y="1606378"/>
            <a:ext cx="64378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Метр</a:t>
            </a:r>
            <a:r>
              <a:rPr lang="ru-RU" sz="2000" smtClean="0">
                <a:latin typeface="Gilroy Light" charset="0"/>
                <a:ea typeface="Gilroy Light" charset="0"/>
                <a:cs typeface="Gilroy Light" charset="0"/>
              </a:rPr>
              <a:t> есть длина пути, проходимого светом в вакууме за интервал времени 1/299 792 458 секунды</a:t>
            </a:r>
            <a:endParaRPr lang="ru-RU" sz="20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63115" y="3859425"/>
            <a:ext cx="310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Эталон </a:t>
            </a:r>
            <a:r>
              <a:rPr lang="ru-RU" sz="2800" b="1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в оценке</a:t>
            </a:r>
            <a:endParaRPr lang="ru-RU" sz="20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78" y="3690818"/>
            <a:ext cx="915086" cy="8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Поиск эталона оценки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1988" y="1124466"/>
            <a:ext cx="521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Опрос в </a:t>
            </a:r>
            <a:r>
              <a:rPr lang="en-US" sz="20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Facebook</a:t>
            </a:r>
            <a:endParaRPr lang="ru-RU" sz="20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000" y="1800000"/>
            <a:ext cx="516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Как идентифицировать проблемные оценки?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0000" y="2550069"/>
            <a:ext cx="516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«А судьи кто?»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0000" y="3275419"/>
            <a:ext cx="5165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Что, в «идеале», может являться подтверждением «запредельности»?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0000" y="4217841"/>
            <a:ext cx="516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Чьему решению можно было бы доверять?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1692000"/>
            <a:ext cx="541740" cy="541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474599"/>
            <a:ext cx="541740" cy="5417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306620"/>
            <a:ext cx="541740" cy="5417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4138642"/>
            <a:ext cx="541740" cy="54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Поиск эталона оценки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1988" y="1124466"/>
            <a:ext cx="521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Результаты опроса в </a:t>
            </a:r>
            <a:r>
              <a:rPr lang="en-US" sz="20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Facebook</a:t>
            </a:r>
            <a:endParaRPr lang="ru-RU" sz="20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0912" y="1495167"/>
            <a:ext cx="4893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Как идентифицировать запредельные оценки?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1368" y="4229617"/>
            <a:ext cx="412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Судебные решения, основанные на мнении судебного эксперта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7847" y="4913193"/>
            <a:ext cx="4127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Решение контролирующего госоргана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0000" y="3043883"/>
            <a:ext cx="412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Выход за границы опубликованных приемлемых диапазонов стоимости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0000" y="2084175"/>
            <a:ext cx="4127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Решения третейских судов</a:t>
            </a:r>
            <a:r>
              <a:rPr lang="en-US" sz="1400" dirty="0" smtClean="0">
                <a:latin typeface="Gilroy Light" charset="0"/>
                <a:ea typeface="Gilroy Light" charset="0"/>
                <a:cs typeface="Gilroy Light" charset="0"/>
              </a:rPr>
              <a:t>/</a:t>
            </a:r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комиссий, состоящих из оценщиков(и, возможно, из представителей государства, при максимальной публичности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0000" y="3675852"/>
            <a:ext cx="4127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Экспертиза СРО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409563" y="3064477"/>
            <a:ext cx="5869460" cy="0"/>
          </a:xfrm>
          <a:prstGeom prst="line">
            <a:avLst/>
          </a:prstGeom>
          <a:ln w="4445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409563" y="3567103"/>
            <a:ext cx="5869460" cy="0"/>
          </a:xfrm>
          <a:prstGeom prst="line">
            <a:avLst/>
          </a:prstGeom>
          <a:ln w="4445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413680" y="4075962"/>
            <a:ext cx="5869460" cy="0"/>
          </a:xfrm>
          <a:prstGeom prst="line">
            <a:avLst/>
          </a:prstGeom>
          <a:ln w="4445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401323" y="4752837"/>
            <a:ext cx="5869460" cy="0"/>
          </a:xfrm>
          <a:prstGeom prst="line">
            <a:avLst/>
          </a:prstGeom>
          <a:ln w="4445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413680" y="2042980"/>
            <a:ext cx="5869460" cy="0"/>
          </a:xfrm>
          <a:prstGeom prst="line">
            <a:avLst/>
          </a:prstGeom>
          <a:ln w="4445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401323" y="5401559"/>
            <a:ext cx="5869460" cy="0"/>
          </a:xfrm>
          <a:prstGeom prst="line">
            <a:avLst/>
          </a:prstGeom>
          <a:ln w="4445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72647" y="2360141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Gilroy ExtraBold" charset="0"/>
                <a:ea typeface="Gilroy ExtraBold" charset="0"/>
                <a:cs typeface="Gilroy ExtraBold" charset="0"/>
              </a:rPr>
              <a:t>43 респондента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6763" y="3130381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EA345"/>
                </a:solidFill>
                <a:latin typeface="Gilroy ExtraBold" charset="0"/>
                <a:ea typeface="Gilroy ExtraBold" charset="0"/>
                <a:cs typeface="Gilroy ExtraBold" charset="0"/>
              </a:rPr>
              <a:t>23 респондента</a:t>
            </a:r>
            <a:endParaRPr lang="ru-RU" sz="2000" b="1" dirty="0">
              <a:solidFill>
                <a:srgbClr val="5EA345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8525" y="3675852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2C094"/>
                </a:solidFill>
                <a:latin typeface="Gilroy ExtraBold" charset="0"/>
                <a:ea typeface="Gilroy ExtraBold" charset="0"/>
                <a:cs typeface="Gilroy ExtraBold" charset="0"/>
              </a:rPr>
              <a:t>1 респондент</a:t>
            </a:r>
            <a:endParaRPr lang="ru-RU" sz="2000" b="1" dirty="0">
              <a:solidFill>
                <a:srgbClr val="A2C094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5004" y="4291172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Gilroy ExtraBold" charset="0"/>
                <a:ea typeface="Gilroy ExtraBold" charset="0"/>
                <a:cs typeface="Gilroy ExtraBold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Gilroy ExtraBold" charset="0"/>
                <a:ea typeface="Gilroy ExtraBold" charset="0"/>
                <a:cs typeface="Gilroy ExtraBold" charset="0"/>
              </a:rPr>
              <a:t> респондентов</a:t>
            </a:r>
            <a:endParaRPr lang="ru-RU" sz="2000" b="1" dirty="0">
              <a:solidFill>
                <a:srgbClr val="FF0000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5004" y="4867027"/>
            <a:ext cx="2323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Gilroy ExtraBold" charset="0"/>
                <a:ea typeface="Gilroy ExtraBold" charset="0"/>
                <a:cs typeface="Gilroy ExtraBold" charset="0"/>
              </a:rPr>
              <a:t>0</a:t>
            </a:r>
            <a:r>
              <a:rPr lang="ru-RU" sz="2000" b="1" dirty="0" smtClean="0">
                <a:solidFill>
                  <a:srgbClr val="FF0000"/>
                </a:solidFill>
                <a:latin typeface="Gilroy ExtraBold" charset="0"/>
                <a:ea typeface="Gilroy ExtraBold" charset="0"/>
                <a:cs typeface="Gilroy ExtraBold" charset="0"/>
              </a:rPr>
              <a:t> респондентов</a:t>
            </a:r>
            <a:endParaRPr lang="ru-RU" sz="2000" b="1" dirty="0">
              <a:solidFill>
                <a:srgbClr val="FF0000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7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Поиск эталона оценки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1988" y="1000896"/>
            <a:ext cx="521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Возможные эталоны</a:t>
            </a:r>
            <a:endParaRPr lang="ru-RU" sz="20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800000"/>
            <a:ext cx="752115" cy="752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3240000"/>
            <a:ext cx="752115" cy="752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4531145"/>
            <a:ext cx="752115" cy="752115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60000" y="1688758"/>
            <a:ext cx="4127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Авторитетный третейский</a:t>
            </a:r>
            <a:r>
              <a:rPr lang="en-US" sz="1400" dirty="0" smtClean="0">
                <a:latin typeface="Gilroy Light" charset="0"/>
                <a:ea typeface="Gilroy Light" charset="0"/>
                <a:cs typeface="Gilroy Light" charset="0"/>
              </a:rPr>
              <a:t>/</a:t>
            </a:r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экспертный орган, действующий максимально прозрачно и публично, состав которого пользуется доверием как оценщиков, так и государства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0000" y="3328091"/>
            <a:ext cx="412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Опубликованные приемлемые диапазоны стоимостей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0000" y="4542602"/>
            <a:ext cx="4127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ilroy Light" charset="0"/>
                <a:ea typeface="Gilroy Light" charset="0"/>
                <a:cs typeface="Gilroy Light" charset="0"/>
              </a:rPr>
              <a:t>Подробное описание модели стоимости и данных для расчета для определения всех параметров в заданных рамках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6065" y="1495168"/>
            <a:ext cx="5733535" cy="4065373"/>
          </a:xfrm>
          <a:prstGeom prst="roundRect">
            <a:avLst/>
          </a:prstGeom>
          <a:noFill/>
          <a:ln w="508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16195" y="1010160"/>
            <a:ext cx="5115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Совместное и индивидуальное применение</a:t>
            </a:r>
            <a:endParaRPr lang="ru-RU" sz="16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5503" y="1684633"/>
            <a:ext cx="553998" cy="36411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Инструменты</a:t>
            </a:r>
            <a:endParaRPr lang="ru-RU" sz="24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Запредельная ответственность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16433" y="301164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Gilroy ExtraBold" charset="0"/>
                <a:ea typeface="Gilroy ExtraBold" charset="0"/>
                <a:cs typeface="Gilroy ExtraBold" charset="0"/>
              </a:rPr>
              <a:t>&lt;</a:t>
            </a:r>
            <a:r>
              <a:rPr lang="ru-RU" sz="1800" dirty="0" smtClean="0"/>
              <a:t> 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350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лн. ₽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3268" y="236364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500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лн. ₽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5161" y="301164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Gilroy ExtraBold" charset="0"/>
                <a:ea typeface="Gilroy ExtraBold" charset="0"/>
                <a:cs typeface="Gilroy ExtraBold" charset="0"/>
              </a:rPr>
              <a:t>&gt;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 650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лн. ₽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539368" y="1587843"/>
            <a:ext cx="20320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39664" y="3150944"/>
            <a:ext cx="207010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Разумный диапазон</a:t>
            </a:r>
            <a:endParaRPr lang="ru-RU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2895" y="1276266"/>
            <a:ext cx="616836" cy="1887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Запредельная</a:t>
            </a:r>
          </a:p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оценка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cxnSp>
        <p:nvCxnSpPr>
          <p:cNvPr id="31" name="Прямая соединительная линия 30"/>
          <p:cNvCxnSpPr>
            <a:stCxn id="8" idx="3"/>
            <a:endCxn id="42" idx="1"/>
          </p:cNvCxnSpPr>
          <p:nvPr/>
        </p:nvCxnSpPr>
        <p:spPr>
          <a:xfrm>
            <a:off x="3653459" y="2138388"/>
            <a:ext cx="40890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460641" y="2003643"/>
            <a:ext cx="288000" cy="28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5979382" y="232777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550</a:t>
            </a:r>
          </a:p>
          <a:p>
            <a:pPr algn="ctr"/>
            <a:r>
              <a:rPr lang="ru-RU" sz="1600" b="1" dirty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лн. ₽</a:t>
            </a:r>
            <a:endParaRPr lang="ru-RU" sz="16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2441" y="1248753"/>
            <a:ext cx="521018" cy="177927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742541" y="1248753"/>
            <a:ext cx="521018" cy="177927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52550" y="196764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701510" y="3470688"/>
            <a:ext cx="3994825" cy="648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186981" y="1206244"/>
            <a:ext cx="616836" cy="1887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Запредельная</a:t>
            </a:r>
          </a:p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оценка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41869" y="1243668"/>
            <a:ext cx="98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Gilroy Light" charset="0"/>
                <a:ea typeface="Gilroy Light" charset="0"/>
                <a:cs typeface="Gilroy Light" charset="0"/>
              </a:rPr>
              <a:t>Результат </a:t>
            </a:r>
          </a:p>
          <a:p>
            <a:pPr algn="ctr"/>
            <a:r>
              <a:rPr lang="ru-RU" sz="1000" dirty="0" smtClean="0">
                <a:latin typeface="Gilroy Light" charset="0"/>
                <a:ea typeface="Gilroy Light" charset="0"/>
                <a:cs typeface="Gilroy Light" charset="0"/>
              </a:rPr>
              <a:t>оценки</a:t>
            </a:r>
            <a:endParaRPr lang="ru-RU" sz="10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596553" y="2005893"/>
            <a:ext cx="288000" cy="288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7115293" y="232600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Gilroy ExtraBold" charset="0"/>
                <a:ea typeface="Gilroy ExtraBold" charset="0"/>
                <a:cs typeface="Gilroy ExtraBold" charset="0"/>
              </a:rPr>
              <a:t>6</a:t>
            </a:r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50</a:t>
            </a:r>
          </a:p>
          <a:p>
            <a:pPr algn="ctr"/>
            <a:r>
              <a:rPr lang="ru-RU" sz="1600" b="1" dirty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лн. ₽</a:t>
            </a:r>
            <a:endParaRPr lang="ru-RU" sz="16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16" name="Закрывающая фигурная скобка 15"/>
          <p:cNvSpPr/>
          <p:nvPr/>
        </p:nvSpPr>
        <p:spPr>
          <a:xfrm rot="16200000">
            <a:off x="6493521" y="716836"/>
            <a:ext cx="391886" cy="210781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608323" y="1060822"/>
            <a:ext cx="1135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Gilroy Light" charset="0"/>
                <a:ea typeface="Gilroy Light" charset="0"/>
                <a:cs typeface="Gilroy Light" charset="0"/>
              </a:rPr>
              <a:t>Штраф</a:t>
            </a:r>
          </a:p>
          <a:p>
            <a:pPr algn="ctr"/>
            <a:r>
              <a:rPr lang="ru-RU" sz="1100" b="1" dirty="0" smtClean="0">
                <a:latin typeface="Gilroy ExtraBold" charset="0"/>
                <a:ea typeface="Gilroy ExtraBold" charset="0"/>
                <a:cs typeface="Gilroy ExtraBold" charset="0"/>
              </a:rPr>
              <a:t>150 млн.</a:t>
            </a:r>
            <a:r>
              <a:rPr lang="ru-RU" sz="1100" b="1" dirty="0">
                <a:latin typeface="Gilroy ExtraBold" charset="0"/>
                <a:ea typeface="Gilroy ExtraBold" charset="0"/>
                <a:cs typeface="Gilroy ExtraBold" charset="0"/>
              </a:rPr>
              <a:t> ₽</a:t>
            </a:r>
            <a:r>
              <a:rPr lang="ru-RU" sz="1100" dirty="0" smtClean="0">
                <a:latin typeface="Gilroy Light" charset="0"/>
                <a:ea typeface="Gilroy Light" charset="0"/>
                <a:cs typeface="Gilroy Light" charset="0"/>
              </a:rPr>
              <a:t> </a:t>
            </a:r>
            <a:endParaRPr lang="ru-RU" sz="11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91189" y="1060822"/>
            <a:ext cx="1194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Gilroy Light" charset="0"/>
                <a:ea typeface="Gilroy Light" charset="0"/>
                <a:cs typeface="Gilroy Light" charset="0"/>
              </a:rPr>
              <a:t>Штраф</a:t>
            </a:r>
          </a:p>
          <a:p>
            <a:pPr algn="ctr"/>
            <a:r>
              <a:rPr lang="ru-RU" sz="1100" b="1" dirty="0" smtClean="0">
                <a:latin typeface="Gilroy ExtraBold" charset="0"/>
                <a:ea typeface="Gilroy ExtraBold" charset="0"/>
                <a:cs typeface="Gilroy ExtraBold" charset="0"/>
              </a:rPr>
              <a:t>50 млн.</a:t>
            </a:r>
            <a:r>
              <a:rPr lang="ru-RU" sz="1100" b="1" dirty="0">
                <a:latin typeface="Gilroy ExtraBold" charset="0"/>
                <a:ea typeface="Gilroy ExtraBold" charset="0"/>
                <a:cs typeface="Gilroy ExtraBold" charset="0"/>
              </a:rPr>
              <a:t> ₽</a:t>
            </a:r>
            <a:r>
              <a:rPr lang="ru-RU" sz="1100" dirty="0" smtClean="0">
                <a:latin typeface="Gilroy Light" charset="0"/>
                <a:ea typeface="Gilroy Light" charset="0"/>
                <a:cs typeface="Gilroy Light" charset="0"/>
              </a:rPr>
              <a:t> </a:t>
            </a:r>
            <a:endParaRPr lang="ru-RU" sz="11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9" name="Закрывающая фигурная скобка 48"/>
          <p:cNvSpPr/>
          <p:nvPr/>
        </p:nvSpPr>
        <p:spPr>
          <a:xfrm rot="16200000">
            <a:off x="5924377" y="1285985"/>
            <a:ext cx="391886" cy="97600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461901" y="2004903"/>
            <a:ext cx="288000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980642" y="2329038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550</a:t>
            </a:r>
          </a:p>
          <a:p>
            <a:pPr algn="ctr"/>
            <a:r>
              <a:rPr lang="ru-RU" sz="1600" b="1" dirty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лн. ₽</a:t>
            </a:r>
            <a:endParaRPr lang="ru-RU" sz="16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2876" y="3796496"/>
            <a:ext cx="4074289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Вопросы, которые нужно ставить перед Экспертом</a:t>
            </a:r>
            <a:endParaRPr lang="ru-RU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2648" y="4328932"/>
            <a:ext cx="5474825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Соответствует ли величина стоимости, указанная в отчете, рыночной стоимости этого объекта?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4573" y="4863300"/>
            <a:ext cx="5474825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Попадает ли стоимость, указанная в отчете,  в рыночный диапазон цен?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69" y="4340507"/>
            <a:ext cx="513530" cy="51353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96" y="4903328"/>
            <a:ext cx="513530" cy="5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1" grpId="0" animBg="1"/>
      <p:bldP spid="21" grpId="1" animBg="1"/>
      <p:bldP spid="22" grpId="0"/>
      <p:bldP spid="30" grpId="0"/>
      <p:bldP spid="37" grpId="0" animBg="1"/>
      <p:bldP spid="37" grpId="1" animBg="1"/>
      <p:bldP spid="36" grpId="0"/>
      <p:bldP spid="36" grpId="1"/>
      <p:bldP spid="8" grpId="0" animBg="1"/>
      <p:bldP spid="42" grpId="0" animBg="1"/>
      <p:bldP spid="17" grpId="0" animBg="1"/>
      <p:bldP spid="43" grpId="0"/>
      <p:bldP spid="44" grpId="0"/>
      <p:bldP spid="44" grpId="1"/>
      <p:bldP spid="45" grpId="0" animBg="1"/>
      <p:bldP spid="45" grpId="1" animBg="1"/>
      <p:bldP spid="46" grpId="0"/>
      <p:bldP spid="46" grpId="1"/>
      <p:bldP spid="16" grpId="0" animBg="1"/>
      <p:bldP spid="16" grpId="1" animBg="1"/>
      <p:bldP spid="47" grpId="0"/>
      <p:bldP spid="47" grpId="1"/>
      <p:bldP spid="48" grpId="0"/>
      <p:bldP spid="48" grpId="1"/>
      <p:bldP spid="49" grpId="0" animBg="1"/>
      <p:bldP spid="49" grpId="1" animBg="1"/>
      <p:bldP spid="54" grpId="2" animBg="1"/>
      <p:bldP spid="55" grpId="2"/>
      <p:bldP spid="18" grpId="0"/>
      <p:bldP spid="20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Точка или диапазон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16433" y="301164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Gilroy ExtraBold" charset="0"/>
                <a:ea typeface="Gilroy ExtraBold" charset="0"/>
                <a:cs typeface="Gilroy ExtraBold" charset="0"/>
              </a:rPr>
              <a:t>&lt;</a:t>
            </a:r>
            <a:r>
              <a:rPr lang="ru-RU" sz="1800" dirty="0" smtClean="0"/>
              <a:t> 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350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лн. ₽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3268" y="236364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500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лн. ₽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5161" y="301164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Gilroy ExtraBold" charset="0"/>
                <a:ea typeface="Gilroy ExtraBold" charset="0"/>
                <a:cs typeface="Gilroy ExtraBold" charset="0"/>
              </a:rPr>
              <a:t>&gt;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 650</a:t>
            </a:r>
          </a:p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м</a:t>
            </a:r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лн. ₽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5539368" y="1587843"/>
            <a:ext cx="20320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39664" y="3150944"/>
            <a:ext cx="207010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Разумный диапазон</a:t>
            </a:r>
            <a:endParaRPr lang="ru-RU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72895" y="1276266"/>
            <a:ext cx="616836" cy="1887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Запредельная</a:t>
            </a:r>
          </a:p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оценка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cxnSp>
        <p:nvCxnSpPr>
          <p:cNvPr id="31" name="Прямая соединительная линия 30"/>
          <p:cNvCxnSpPr>
            <a:stCxn id="8" idx="3"/>
            <a:endCxn id="42" idx="1"/>
          </p:cNvCxnSpPr>
          <p:nvPr/>
        </p:nvCxnSpPr>
        <p:spPr>
          <a:xfrm>
            <a:off x="3653459" y="2138388"/>
            <a:ext cx="40890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132441" y="1248753"/>
            <a:ext cx="521018" cy="177927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742541" y="1248753"/>
            <a:ext cx="521018" cy="1779270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ru-RU" dirty="0">
              <a:solidFill>
                <a:schemeClr val="tx1"/>
              </a:solidFill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52550" y="196764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701510" y="3470688"/>
            <a:ext cx="3994825" cy="6485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186981" y="1206244"/>
            <a:ext cx="616836" cy="1887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Запредельная</a:t>
            </a:r>
          </a:p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оценка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85889" y="1055101"/>
            <a:ext cx="2070100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Результат </a:t>
            </a:r>
          </a:p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оценки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2441" y="4126707"/>
            <a:ext cx="565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При написании отчета </a:t>
            </a:r>
            <a:r>
              <a:rPr lang="mr-IN" sz="1600" dirty="0" smtClean="0">
                <a:latin typeface="Gilroy Light" charset="0"/>
                <a:ea typeface="Gilroy Light" charset="0"/>
                <a:cs typeface="Gilroy Light" charset="0"/>
              </a:rPr>
              <a:t>–</a:t>
            </a:r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 конкретное значение стоимости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40306" y="4122785"/>
            <a:ext cx="566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При определении ответственности</a:t>
            </a:r>
            <a:r>
              <a:rPr lang="ru-RU" sz="1600" dirty="0">
                <a:latin typeface="Gilroy Light" charset="0"/>
                <a:ea typeface="Gilroy Light" charset="0"/>
                <a:cs typeface="Gilroy Light" charset="0"/>
              </a:rPr>
              <a:t> </a:t>
            </a:r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возникает понятие диапазона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0" y="3960000"/>
            <a:ext cx="834493" cy="834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0" y="3960000"/>
            <a:ext cx="834493" cy="83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3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30"/>
                            </p:stCondLst>
                            <p:childTnLst>
                              <p:par>
                                <p:cTn id="8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1" grpId="0" animBg="1"/>
      <p:bldP spid="21" grpId="1" animBg="1"/>
      <p:bldP spid="22" grpId="0"/>
      <p:bldP spid="30" grpId="0"/>
      <p:bldP spid="8" grpId="0" animBg="1"/>
      <p:bldP spid="42" grpId="0" animBg="1"/>
      <p:bldP spid="17" grpId="0" animBg="1"/>
      <p:bldP spid="43" grpId="0"/>
      <p:bldP spid="44" grpId="0"/>
      <p:bldP spid="44" grpId="1"/>
      <p:bldP spid="4" grpId="0"/>
      <p:bldP spid="4" grpId="1"/>
      <p:bldP spid="3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06" y="920764"/>
            <a:ext cx="922683" cy="922683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4141078" y="3770573"/>
            <a:ext cx="2396201" cy="1086116"/>
            <a:chOff x="3677053" y="2570400"/>
            <a:chExt cx="3786934" cy="1613758"/>
          </a:xfrm>
        </p:grpSpPr>
        <p:sp>
          <p:nvSpPr>
            <p:cNvPr id="27" name="Овал 26"/>
            <p:cNvSpPr/>
            <p:nvPr/>
          </p:nvSpPr>
          <p:spPr>
            <a:xfrm>
              <a:off x="4309337" y="3829269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351379" y="3658475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170258" y="3651811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456665" y="3709619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727306" y="3680716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999285" y="4039291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5451636" y="3922803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612524" y="3898548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875283" y="4019417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6079157" y="4104645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6095127" y="3901929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4156560" y="3715028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4462194" y="3772835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273190" y="3823977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5399382" y="4065917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067655" y="3849660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229353" y="4041810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5539408" y="4099618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810049" y="3834231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948439" y="3759534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6132371" y="3667570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5696255" y="4041407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6619700" y="3701347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6804507" y="3731801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6907117" y="3886560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087208" y="3969024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5579131" y="3768276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679647" y="3873514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6825378" y="4017762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7093054" y="3740315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6646983" y="4027385"/>
              <a:ext cx="79513" cy="795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415" y="2570922"/>
              <a:ext cx="718930" cy="71893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3677053" y="3204000"/>
              <a:ext cx="1261239" cy="37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 smtClean="0">
                  <a:latin typeface="Gilroy Light" charset="0"/>
                  <a:ea typeface="Gilroy Light" charset="0"/>
                  <a:cs typeface="Gilroy Light" charset="0"/>
                </a:rPr>
                <a:t>СРО 1</a:t>
              </a:r>
              <a:endParaRPr lang="ru-RU" sz="1050" dirty="0">
                <a:latin typeface="Gilroy Light" charset="0"/>
                <a:ea typeface="Gilroy Light" charset="0"/>
                <a:cs typeface="Gilroy Light" charset="0"/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362" y="2570400"/>
              <a:ext cx="718930" cy="71893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5023943" y="3204000"/>
              <a:ext cx="1219201" cy="377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 smtClean="0">
                  <a:latin typeface="Gilroy Light" charset="0"/>
                  <a:ea typeface="Gilroy Light" charset="0"/>
                  <a:cs typeface="Gilroy Light" charset="0"/>
                </a:rPr>
                <a:t>СРО 2</a:t>
              </a:r>
              <a:endParaRPr lang="ru-RU" sz="1050" dirty="0">
                <a:latin typeface="Gilroy Light" charset="0"/>
                <a:ea typeface="Gilroy Light" charset="0"/>
                <a:cs typeface="Gilroy Light" charset="0"/>
              </a:endParaRPr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921" y="2570400"/>
              <a:ext cx="718930" cy="71893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6244786" y="3209260"/>
              <a:ext cx="1219201" cy="61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 smtClean="0">
                  <a:latin typeface="Gilroy Light" charset="0"/>
                  <a:ea typeface="Gilroy Light" charset="0"/>
                  <a:cs typeface="Gilroy Light" charset="0"/>
                </a:rPr>
                <a:t>СРО 10</a:t>
              </a:r>
              <a:endParaRPr lang="ru-RU" sz="1050" dirty="0">
                <a:latin typeface="Gilroy Light" charset="0"/>
                <a:ea typeface="Gilroy Light" charset="0"/>
                <a:cs typeface="Gilroy Light" charset="0"/>
              </a:endParaRPr>
            </a:p>
          </p:txBody>
        </p:sp>
      </p:grpSp>
      <p:sp>
        <p:nvSpPr>
          <p:cNvPr id="70" name="Двойная стрелка влево/вправо 69"/>
          <p:cNvSpPr/>
          <p:nvPr/>
        </p:nvSpPr>
        <p:spPr>
          <a:xfrm>
            <a:off x="3548420" y="2678749"/>
            <a:ext cx="3600000" cy="180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0"/>
          <p:cNvSpPr/>
          <p:nvPr/>
        </p:nvSpPr>
        <p:spPr>
          <a:xfrm>
            <a:off x="5240741" y="1887182"/>
            <a:ext cx="191069" cy="180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947914" y="2514978"/>
            <a:ext cx="540000" cy="540000"/>
          </a:xfrm>
          <a:prstGeom prst="ellipse">
            <a:avLst/>
          </a:prstGeom>
          <a:noFill/>
          <a:ln w="57150">
            <a:solidFill>
              <a:srgbClr val="2D5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221947" y="2517252"/>
            <a:ext cx="540000" cy="540000"/>
          </a:xfrm>
          <a:prstGeom prst="ellipse">
            <a:avLst/>
          </a:prstGeom>
          <a:noFill/>
          <a:ln w="57150">
            <a:solidFill>
              <a:srgbClr val="978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154991" y="2586179"/>
            <a:ext cx="368489" cy="36848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5600698" y="1255490"/>
            <a:ext cx="2645228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Государство</a:t>
            </a:r>
          </a:p>
          <a:p>
            <a:pPr algn="ctr"/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>как контролирующий орган</a:t>
            </a:r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81405" y="3057065"/>
            <a:ext cx="18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Потребитель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94413" y="4864099"/>
            <a:ext cx="217170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latin typeface="Gilroy Light" charset="0"/>
                <a:ea typeface="Gilroy Light" charset="0"/>
                <a:cs typeface="Gilroy Light" charset="0"/>
              </a:rPr>
              <a:t>Оценочные фирмы</a:t>
            </a:r>
            <a:endParaRPr lang="ru-RU">
              <a:latin typeface="Gilroy Light" charset="0"/>
              <a:ea typeface="Gilroy Light" charset="0"/>
              <a:cs typeface="Gilroy Light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flipH="1" flipV="1">
            <a:off x="3967843" y="1565729"/>
            <a:ext cx="1241112" cy="1074414"/>
          </a:xfrm>
          <a:prstGeom prst="straightConnector1">
            <a:avLst/>
          </a:prstGeom>
          <a:ln w="127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354580" y="1133021"/>
            <a:ext cx="1851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Идеальный</a:t>
            </a:r>
          </a:p>
          <a:p>
            <a:pPr algn="ctr"/>
            <a:r>
              <a:rPr lang="ru-RU" sz="20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результат</a:t>
            </a:r>
            <a:endParaRPr lang="ru-RU" sz="20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71216" y="195944"/>
            <a:ext cx="608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Идеальная система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06296" y="3057065"/>
            <a:ext cx="186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Gilroy ExtraBold" charset="0"/>
                <a:ea typeface="Gilroy ExtraBold" charset="0"/>
                <a:cs typeface="Gilroy ExtraBold" charset="0"/>
              </a:rPr>
              <a:t>Заказчик</a:t>
            </a:r>
            <a:endParaRPr lang="ru-RU" sz="18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1954" y="170544"/>
            <a:ext cx="6092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Ресурсы для синего уровня спиральной динамики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24" y="1197233"/>
            <a:ext cx="960051" cy="960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3637690"/>
            <a:ext cx="395300" cy="3871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2557690"/>
            <a:ext cx="387178" cy="376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0530" y="1335149"/>
            <a:ext cx="4979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ilroy ExtraBold" charset="0"/>
                <a:ea typeface="Gilroy ExtraBold" charset="0"/>
                <a:cs typeface="Gilroy ExtraBold" charset="0"/>
              </a:rPr>
              <a:t>Контроль со стороны государства и потребителей</a:t>
            </a:r>
            <a:endParaRPr lang="ru-RU" sz="20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321957" y="1924472"/>
            <a:ext cx="440089" cy="605479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00000" y="2592858"/>
            <a:ext cx="497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ilroy ExtraBold" charset="0"/>
                <a:ea typeface="Gilroy ExtraBold" charset="0"/>
                <a:cs typeface="Gilroy ExtraBold" charset="0"/>
              </a:rPr>
              <a:t>Качественный и правильный результат оценки</a:t>
            </a:r>
            <a:endParaRPr lang="ru-RU" sz="14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3097690"/>
            <a:ext cx="387178" cy="3763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0000" y="3138685"/>
            <a:ext cx="497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ilroy ExtraBold" charset="0"/>
                <a:ea typeface="Gilroy ExtraBold" charset="0"/>
                <a:cs typeface="Gilroy ExtraBold" charset="0"/>
              </a:rPr>
              <a:t>Рост стоимости оценочных работ</a:t>
            </a:r>
            <a:endParaRPr lang="ru-RU" sz="14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0000" y="3670581"/>
            <a:ext cx="497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ilroy ExtraBold" charset="0"/>
                <a:ea typeface="Gilroy ExtraBold" charset="0"/>
                <a:cs typeface="Gilroy ExtraBold" charset="0"/>
              </a:rPr>
              <a:t>Демпинг</a:t>
            </a:r>
            <a:endParaRPr lang="ru-RU" sz="14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4177690"/>
            <a:ext cx="387178" cy="3763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00000" y="4228059"/>
            <a:ext cx="497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ilroy ExtraBold" charset="0"/>
                <a:ea typeface="Gilroy ExtraBold" charset="0"/>
                <a:cs typeface="Gilroy ExtraBold" charset="0"/>
              </a:rPr>
              <a:t>Стимул для роста профессионализма оценщиков</a:t>
            </a:r>
            <a:endParaRPr lang="ru-RU" sz="14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4717690"/>
            <a:ext cx="387178" cy="3763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00000" y="4746173"/>
            <a:ext cx="497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ilroy ExtraBold" charset="0"/>
                <a:ea typeface="Gilroy ExtraBold" charset="0"/>
                <a:cs typeface="Gilroy ExtraBold" charset="0"/>
              </a:rPr>
              <a:t>Доверие к профессии и системе оценки в целом</a:t>
            </a:r>
            <a:endParaRPr lang="ru-RU" sz="14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8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2" grpId="0"/>
      <p:bldP spid="13" grpId="0"/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5936" y="195944"/>
            <a:ext cx="6885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Перспективы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670451" y="3204961"/>
            <a:ext cx="228600" cy="228600"/>
          </a:xfrm>
          <a:prstGeom prst="ellipse">
            <a:avLst/>
          </a:prstGeom>
          <a:noFill/>
          <a:ln w="63500">
            <a:solidFill>
              <a:srgbClr val="2D5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899051" y="3315427"/>
            <a:ext cx="2844000" cy="0"/>
          </a:xfrm>
          <a:prstGeom prst="straightConnector1">
            <a:avLst/>
          </a:prstGeom>
          <a:ln w="31750">
            <a:solidFill>
              <a:srgbClr val="2D59A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V="1">
            <a:off x="3901110" y="2937769"/>
            <a:ext cx="1802685" cy="394093"/>
          </a:xfrm>
          <a:prstGeom prst="straightConnector1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8" idx="6"/>
          </p:cNvCxnSpPr>
          <p:nvPr/>
        </p:nvCxnSpPr>
        <p:spPr>
          <a:xfrm>
            <a:off x="3899051" y="3319261"/>
            <a:ext cx="1141246" cy="242977"/>
          </a:xfrm>
          <a:prstGeom prst="line">
            <a:avLst/>
          </a:prstGeom>
          <a:ln w="635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049899" y="3565413"/>
            <a:ext cx="696952" cy="585439"/>
          </a:xfrm>
          <a:prstGeom prst="straightConnector1">
            <a:avLst/>
          </a:prstGeom>
          <a:ln w="63500" cap="rnd">
            <a:solidFill>
              <a:schemeClr val="accent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8" idx="0"/>
          </p:cNvCxnSpPr>
          <p:nvPr/>
        </p:nvCxnSpPr>
        <p:spPr>
          <a:xfrm>
            <a:off x="3901110" y="3331862"/>
            <a:ext cx="1083431" cy="1150351"/>
          </a:xfrm>
          <a:prstGeom prst="straightConnector1">
            <a:avLst/>
          </a:prstGeom>
          <a:ln w="63500" cap="rnd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>
            <a:off x="3901110" y="1299247"/>
            <a:ext cx="2008982" cy="2064619"/>
          </a:xfrm>
          <a:custGeom>
            <a:avLst/>
            <a:gdLst>
              <a:gd name="connsiteX0" fmla="*/ 0 w 1198346"/>
              <a:gd name="connsiteY0" fmla="*/ 1111718 h 1129222"/>
              <a:gd name="connsiteX1" fmla="*/ 654518 w 1198346"/>
              <a:gd name="connsiteY1" fmla="*/ 976964 h 1129222"/>
              <a:gd name="connsiteX2" fmla="*/ 1198346 w 1198346"/>
              <a:gd name="connsiteY2" fmla="*/ 0 h 112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8346" h="1129222">
                <a:moveTo>
                  <a:pt x="0" y="1111718"/>
                </a:moveTo>
                <a:cubicBezTo>
                  <a:pt x="227397" y="1136984"/>
                  <a:pt x="454794" y="1162250"/>
                  <a:pt x="654518" y="976964"/>
                </a:cubicBezTo>
                <a:cubicBezTo>
                  <a:pt x="854242" y="791678"/>
                  <a:pt x="1057176" y="187693"/>
                  <a:pt x="1198346" y="0"/>
                </a:cubicBezTo>
              </a:path>
            </a:pathLst>
          </a:custGeom>
          <a:noFill/>
          <a:ln w="63500" cap="rnd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811248" y="3116920"/>
            <a:ext cx="94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2018</a:t>
            </a:r>
            <a:endParaRPr lang="ru-RU" sz="20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27991" y="4430597"/>
            <a:ext cx="3403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ilroy ExtraBold" charset="0"/>
                <a:ea typeface="Gilroy ExtraBold" charset="0"/>
                <a:cs typeface="Gilroy ExtraBold" charset="0"/>
              </a:rPr>
              <a:t>Переход к государственной оценке</a:t>
            </a:r>
            <a:endParaRPr lang="ru-RU" sz="12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02561" y="4092803"/>
            <a:ext cx="3403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ilroy ExtraBold" charset="0"/>
                <a:ea typeface="Gilroy ExtraBold" charset="0"/>
                <a:cs typeface="Gilroy ExtraBold" charset="0"/>
              </a:rPr>
              <a:t>Введение уголовной ответственности</a:t>
            </a:r>
            <a:endParaRPr lang="ru-RU" sz="12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85278" y="2774622"/>
            <a:ext cx="3403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ilroy ExtraBold" charset="0"/>
                <a:ea typeface="Gilroy ExtraBold" charset="0"/>
                <a:cs typeface="Gilroy ExtraBold" charset="0"/>
              </a:rPr>
              <a:t>Возврат к </a:t>
            </a:r>
            <a:r>
              <a:rPr lang="ru-RU" sz="1200" b="1" dirty="0" err="1" smtClean="0">
                <a:latin typeface="Gilroy ExtraBold" charset="0"/>
                <a:ea typeface="Gilroy ExtraBold" charset="0"/>
                <a:cs typeface="Gilroy ExtraBold" charset="0"/>
              </a:rPr>
              <a:t>гос</a:t>
            </a:r>
            <a:r>
              <a:rPr lang="ru-RU" sz="1200" b="1" dirty="0" smtClean="0">
                <a:latin typeface="Gilroy ExtraBold" charset="0"/>
                <a:ea typeface="Gilroy ExtraBold" charset="0"/>
                <a:cs typeface="Gilroy ExtraBold" charset="0"/>
              </a:rPr>
              <a:t>. регулированию</a:t>
            </a:r>
            <a:endParaRPr lang="ru-RU" sz="12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41766" y="1117075"/>
            <a:ext cx="340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mtClean="0">
                <a:latin typeface="Gilroy ExtraBold" charset="0"/>
                <a:ea typeface="Gilroy ExtraBold" charset="0"/>
                <a:cs typeface="Gilroy ExtraBold" charset="0"/>
              </a:rPr>
              <a:t>Контроль и объективная ответственность</a:t>
            </a:r>
            <a:endParaRPr lang="ru-RU" sz="14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29200" y="5080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На основе «Открытой концепции развития оценочной деятельности на 2013 - 2017 годы»</a:t>
            </a:r>
          </a:p>
          <a:p>
            <a:pPr algn="r"/>
            <a:r>
              <a:rPr lang="ru-RU" sz="1200" b="1" dirty="0" smtClean="0">
                <a:latin typeface="Gilroy ExtraBold" charset="0"/>
                <a:ea typeface="Gilroy ExtraBold" charset="0"/>
                <a:cs typeface="Gilroy ExtraBold" charset="0"/>
              </a:rPr>
              <a:t>Ассоциация «СРОО «ЭС»</a:t>
            </a:r>
            <a:endParaRPr lang="ru-RU" sz="12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5936" y="439966"/>
            <a:ext cx="278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ilroy Light" charset="0"/>
                <a:ea typeface="Gilroy Light" charset="0"/>
                <a:cs typeface="Gilroy Light" charset="0"/>
              </a:rPr>
              <a:t>Как только вы возлагаете на кого-то всю свою ответственность, </a:t>
            </a:r>
          </a:p>
          <a:p>
            <a:r>
              <a:rPr lang="ru-RU" sz="1200" dirty="0">
                <a:latin typeface="Gilroy Light" charset="0"/>
                <a:ea typeface="Gilroy Light" charset="0"/>
                <a:cs typeface="Gilroy Light" charset="0"/>
              </a:rPr>
              <a:t>вы, сами того не зная, отдаёте и всю свою свободу.</a:t>
            </a:r>
          </a:p>
          <a:p>
            <a:pPr algn="r"/>
            <a:r>
              <a:rPr lang="ru-RU" sz="1200" b="1" dirty="0" err="1">
                <a:latin typeface="Gilroy ExtraBold" charset="0"/>
                <a:ea typeface="Gilroy ExtraBold" charset="0"/>
                <a:cs typeface="Gilroy ExtraBold" charset="0"/>
              </a:rPr>
              <a:t>Ошо</a:t>
            </a:r>
            <a:endParaRPr lang="ru-RU" sz="1200" b="1" dirty="0">
              <a:latin typeface="Gilroy ExtraBold" charset="0"/>
              <a:ea typeface="Gilroy ExtraBold" charset="0"/>
              <a:cs typeface="Gilroy ExtraBold" charset="0"/>
            </a:endParaRPr>
          </a:p>
          <a:p>
            <a:endParaRPr lang="ru-RU" sz="12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 animBg="1"/>
      <p:bldP spid="56" grpId="0"/>
      <p:bldP spid="58" grpId="0"/>
      <p:bldP spid="59" grpId="0"/>
      <p:bldP spid="60" grpId="0"/>
      <p:bldP spid="61" grpId="0"/>
      <p:bldP spid="62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9059" y="1025610"/>
            <a:ext cx="6277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Gilroy Light" charset="0"/>
                <a:ea typeface="Gilroy Light" charset="0"/>
                <a:cs typeface="Gilroy Light" charset="0"/>
              </a:rPr>
              <a:t>Сигареты в руках, чай на столе,</a:t>
            </a:r>
            <a:br>
              <a:rPr lang="ru-RU" sz="2000" dirty="0"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2000" dirty="0">
                <a:latin typeface="Gilroy Light" charset="0"/>
                <a:ea typeface="Gilroy Light" charset="0"/>
                <a:cs typeface="Gilroy Light" charset="0"/>
              </a:rPr>
              <a:t>Так замыкается круг.</a:t>
            </a:r>
            <a:br>
              <a:rPr lang="ru-RU" sz="2000" dirty="0"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20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И вдруг нам становится страшно что-то менять.</a:t>
            </a:r>
            <a:r>
              <a:rPr lang="ru-RU" sz="2000" dirty="0">
                <a:solidFill>
                  <a:srgbClr val="2D59A3"/>
                </a:solidFill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sz="2000" dirty="0">
                <a:solidFill>
                  <a:srgbClr val="2D59A3"/>
                </a:solidFill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2000" dirty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sz="2000" dirty="0"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2000" dirty="0">
                <a:latin typeface="Gilroy Light" charset="0"/>
                <a:ea typeface="Gilroy Light" charset="0"/>
                <a:cs typeface="Gilroy Light" charset="0"/>
              </a:rPr>
              <a:t>Перемен требуют наши сердца,</a:t>
            </a:r>
            <a:br>
              <a:rPr lang="ru-RU" sz="2000" dirty="0"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2000" dirty="0">
                <a:latin typeface="Gilroy Light" charset="0"/>
                <a:ea typeface="Gilroy Light" charset="0"/>
                <a:cs typeface="Gilroy Light" charset="0"/>
              </a:rPr>
              <a:t>Перемен требуют наши </a:t>
            </a:r>
            <a:r>
              <a:rPr lang="ru-RU" sz="2000" dirty="0" smtClean="0">
                <a:latin typeface="Gilroy Light" charset="0"/>
                <a:ea typeface="Gilroy Light" charset="0"/>
                <a:cs typeface="Gilroy Light" charset="0"/>
              </a:rPr>
              <a:t>глаза</a:t>
            </a:r>
            <a:r>
              <a:rPr lang="mr-IN" sz="2000" dirty="0" smtClean="0">
                <a:latin typeface="Gilroy Light" charset="0"/>
                <a:ea typeface="Gilroy Light" charset="0"/>
                <a:cs typeface="Gilroy Light" charset="0"/>
              </a:rPr>
              <a:t>…</a:t>
            </a:r>
            <a:endParaRPr lang="ru-RU" sz="2000" dirty="0" smtClean="0">
              <a:latin typeface="Gilroy Light" charset="0"/>
              <a:ea typeface="Gilroy Light" charset="0"/>
              <a:cs typeface="Gilroy Light" charset="0"/>
            </a:endParaRPr>
          </a:p>
          <a:p>
            <a:pPr algn="r"/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В. Цой - Перемен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6703" y="3904736"/>
            <a:ext cx="62401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ilroy Light" charset="0"/>
                <a:ea typeface="Gilroy Light" charset="0"/>
                <a:cs typeface="Gilroy Light" charset="0"/>
              </a:rPr>
              <a:t>Когда дует ветер перемен, ставь не стены, а паруса.</a:t>
            </a:r>
          </a:p>
          <a:p>
            <a:pPr algn="r"/>
            <a:r>
              <a:rPr lang="ru-RU" sz="1600" b="1" dirty="0">
                <a:latin typeface="Gilroy ExtraBold" charset="0"/>
                <a:ea typeface="Gilroy ExtraBold" charset="0"/>
                <a:cs typeface="Gilroy ExtraBold" charset="0"/>
              </a:rPr>
              <a:t>Восточная мудрость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068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0000" y="1800000"/>
            <a:ext cx="516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4 позиции восприятия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0000" y="2538519"/>
            <a:ext cx="516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Модель </a:t>
            </a:r>
            <a:r>
              <a:rPr lang="en-US" sz="1600" dirty="0" smtClean="0">
                <a:latin typeface="Gilroy Light" charset="0"/>
                <a:ea typeface="Gilroy Light" charset="0"/>
                <a:cs typeface="Gilroy Light" charset="0"/>
              </a:rPr>
              <a:t>S.C.O.R.E.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0000" y="3310025"/>
            <a:ext cx="516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Пирамида </a:t>
            </a:r>
            <a:r>
              <a:rPr lang="ru-RU" sz="1600" dirty="0" err="1" smtClean="0">
                <a:latin typeface="Gilroy Light" charset="0"/>
                <a:ea typeface="Gilroy Light" charset="0"/>
                <a:cs typeface="Gilroy Light" charset="0"/>
              </a:rPr>
              <a:t>Дилтса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0000" y="4114573"/>
            <a:ext cx="516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>Спиральная динамика</a:t>
            </a: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2447" y="195944"/>
            <a:ext cx="408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Методология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530840"/>
            <a:ext cx="3441700" cy="472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r="973"/>
          <a:stretch/>
        </p:blipFill>
        <p:spPr>
          <a:xfrm>
            <a:off x="4219855" y="397765"/>
            <a:ext cx="4836056" cy="4836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9597" y="1909718"/>
            <a:ext cx="637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Спасибо</a:t>
            </a:r>
          </a:p>
          <a:p>
            <a:r>
              <a:rPr lang="ru-RU" sz="4800" b="1" dirty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з</a:t>
            </a:r>
            <a:r>
              <a:rPr lang="ru-RU" sz="48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а внимание!</a:t>
            </a:r>
            <a:endParaRPr lang="ru-RU" sz="48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50178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5"/>
          <a:srcRect t="13019"/>
          <a:stretch/>
        </p:blipFill>
        <p:spPr bwMode="auto">
          <a:xfrm>
            <a:off x="2262433" y="1151908"/>
            <a:ext cx="6759019" cy="4415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2447" y="195944"/>
            <a:ext cx="408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Позиция восприятия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74900" y="952893"/>
            <a:ext cx="6736237" cy="5279009"/>
          </a:xfrm>
        </p:spPr>
        <p:txBody>
          <a:bodyPr>
            <a:normAutofit fontScale="55000" lnSpcReduction="20000"/>
          </a:bodyPr>
          <a:lstStyle/>
          <a:p>
            <a:r>
              <a:rPr lang="ru-RU" sz="45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Оценщики и СРО</a:t>
            </a:r>
          </a:p>
          <a:p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Gilroy Light" charset="0"/>
              <a:ea typeface="Gilroy Light" charset="0"/>
              <a:cs typeface="Gilroy Light" charset="0"/>
            </a:endParaRPr>
          </a:p>
          <a:p>
            <a:pPr algn="l"/>
            <a:r>
              <a:rPr lang="ru-RU" sz="3500" dirty="0" smtClean="0">
                <a:latin typeface="Gilroy Light" charset="0"/>
                <a:ea typeface="Gilroy Light" charset="0"/>
                <a:cs typeface="Gilroy Light" charset="0"/>
              </a:rPr>
              <a:t>1. Престиж и доверие к профессии</a:t>
            </a:r>
          </a:p>
          <a:p>
            <a:pPr algn="l"/>
            <a:r>
              <a:rPr lang="ru-RU" sz="3500" dirty="0" smtClean="0">
                <a:latin typeface="Gilroy Light" charset="0"/>
                <a:ea typeface="Gilroy Light" charset="0"/>
                <a:cs typeface="Gilroy Light" charset="0"/>
              </a:rPr>
              <a:t>2. Стабильный уровень доходов, зависящий от уровня профессионализма </a:t>
            </a:r>
          </a:p>
          <a:p>
            <a:pPr algn="l"/>
            <a:r>
              <a:rPr lang="ru-RU" sz="3500" dirty="0" smtClean="0">
                <a:latin typeface="Gilroy Light" charset="0"/>
                <a:ea typeface="Gilroy Light" charset="0"/>
                <a:cs typeface="Gilroy Light" charset="0"/>
              </a:rPr>
              <a:t>3. Минимальные и прогнозируемые риски при условии качественной работы</a:t>
            </a: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sz="45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Заказчики оценки (в т.ч. государство в части налогообложения и управления имуществом)</a:t>
            </a:r>
          </a:p>
          <a:p>
            <a:endParaRPr lang="ru-RU" sz="3400" dirty="0" smtClean="0">
              <a:solidFill>
                <a:schemeClr val="accent1">
                  <a:lumMod val="75000"/>
                </a:schemeClr>
              </a:solidFill>
              <a:latin typeface="Gilroy Light" charset="0"/>
              <a:ea typeface="Gilroy Light" charset="0"/>
              <a:cs typeface="Gilroy Light" charset="0"/>
            </a:endParaRPr>
          </a:p>
          <a:p>
            <a:pPr algn="l"/>
            <a:r>
              <a:rPr lang="ru-RU" sz="3500" dirty="0" smtClean="0">
                <a:latin typeface="Gilroy Light" charset="0"/>
                <a:ea typeface="Gilroy Light" charset="0"/>
                <a:cs typeface="Gilroy Light" charset="0"/>
              </a:rPr>
              <a:t>1. Наилучший результат для себя</a:t>
            </a:r>
          </a:p>
          <a:p>
            <a:pPr algn="l"/>
            <a:r>
              <a:rPr lang="ru-RU" sz="3500" dirty="0" smtClean="0">
                <a:latin typeface="Gilroy Light" charset="0"/>
                <a:ea typeface="Gilroy Light" charset="0"/>
                <a:cs typeface="Gilroy Light" charset="0"/>
              </a:rPr>
              <a:t>2. Минимальные затраты</a:t>
            </a:r>
          </a:p>
          <a:p>
            <a:pPr algn="l"/>
            <a:r>
              <a:rPr lang="ru-RU" sz="3500" dirty="0" smtClean="0">
                <a:latin typeface="Gilroy Light" charset="0"/>
                <a:ea typeface="Gilroy Light" charset="0"/>
                <a:cs typeface="Gilroy Light" charset="0"/>
              </a:rPr>
              <a:t>3. Минимальные риски, связанные с некачественной работой</a:t>
            </a:r>
            <a:br>
              <a:rPr lang="ru-RU" sz="3500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sz="3500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300" y="195944"/>
            <a:ext cx="668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Ключевые </a:t>
            </a:r>
            <a:r>
              <a:rPr lang="ru-RU" sz="2800" b="1" dirty="0" err="1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стейкхолдеры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0600" y="934563"/>
            <a:ext cx="6883400" cy="5517037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sz="26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Потребители оценки (в т.ч. государство в части налогообложения и управления имуществом)</a:t>
            </a:r>
          </a:p>
          <a:p>
            <a:endParaRPr lang="ru-RU" sz="2100" dirty="0" smtClean="0">
              <a:solidFill>
                <a:schemeClr val="accent1">
                  <a:lumMod val="75000"/>
                </a:schemeClr>
              </a:solidFill>
              <a:latin typeface="Gilroy Light" charset="0"/>
              <a:ea typeface="Gilroy Light" charset="0"/>
              <a:cs typeface="Gilroy Light" charset="0"/>
            </a:endParaRPr>
          </a:p>
          <a:p>
            <a:pPr algn="l"/>
            <a:r>
              <a:rPr lang="ru-RU" sz="2100" dirty="0" smtClean="0">
                <a:latin typeface="Gilroy Light" charset="0"/>
                <a:ea typeface="Gilroy Light" charset="0"/>
                <a:cs typeface="Gilroy Light" charset="0"/>
              </a:rPr>
              <a:t>1. Приемлемый результат для себя</a:t>
            </a:r>
          </a:p>
          <a:p>
            <a:pPr algn="l"/>
            <a:r>
              <a:rPr lang="ru-RU" sz="2100" dirty="0" smtClean="0">
                <a:latin typeface="Gilroy Light" charset="0"/>
                <a:ea typeface="Gilroy Light" charset="0"/>
                <a:cs typeface="Gilroy Light" charset="0"/>
              </a:rPr>
              <a:t>2. Минимальные затраты</a:t>
            </a:r>
          </a:p>
          <a:p>
            <a:pPr algn="l"/>
            <a:r>
              <a:rPr lang="ru-RU" sz="2100" dirty="0" smtClean="0">
                <a:latin typeface="Gilroy Light" charset="0"/>
                <a:ea typeface="Gilroy Light" charset="0"/>
                <a:cs typeface="Gilroy Light" charset="0"/>
              </a:rPr>
              <a:t>3. Минимальные риски, связанные с некачественной работой</a:t>
            </a:r>
          </a:p>
          <a:p>
            <a:endParaRPr lang="ru-RU" sz="2100" dirty="0" smtClean="0">
              <a:latin typeface="Gilroy Light" charset="0"/>
              <a:ea typeface="Gilroy Light" charset="0"/>
              <a:cs typeface="Gilroy Light" charset="0"/>
            </a:endParaRPr>
          </a:p>
          <a:p>
            <a:endParaRPr lang="ru-RU" sz="2300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sz="26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Государство, как орган управления обществом, поддержания порядка, соблюдения прав граждан</a:t>
            </a:r>
          </a:p>
          <a:p>
            <a:endParaRPr lang="ru-RU" sz="2600" dirty="0" smtClean="0">
              <a:solidFill>
                <a:schemeClr val="accent1">
                  <a:lumMod val="75000"/>
                </a:schemeClr>
              </a:solidFill>
              <a:latin typeface="Gilroy Light" charset="0"/>
              <a:ea typeface="Gilroy Light" charset="0"/>
              <a:cs typeface="Gilroy Light" charset="0"/>
            </a:endParaRPr>
          </a:p>
          <a:p>
            <a:pPr algn="l"/>
            <a:r>
              <a:rPr lang="ru-RU" sz="2100" dirty="0" smtClean="0">
                <a:latin typeface="Gilroy Light" charset="0"/>
                <a:ea typeface="Gilroy Light" charset="0"/>
                <a:cs typeface="Gilroy Light" charset="0"/>
              </a:rPr>
              <a:t>1. Отсутствие массовых претензий к результатам работы оценщиков</a:t>
            </a:r>
          </a:p>
          <a:p>
            <a:pPr algn="l"/>
            <a:r>
              <a:rPr lang="ru-RU" sz="2100" dirty="0" smtClean="0">
                <a:latin typeface="Gilroy Light" charset="0"/>
                <a:ea typeface="Gilroy Light" charset="0"/>
                <a:cs typeface="Gilroy Light" charset="0"/>
              </a:rPr>
              <a:t>2. Стабильная работа отрасли без ущерба интересам государства (как оно их понимает)</a:t>
            </a:r>
          </a:p>
          <a:p>
            <a:pPr algn="l"/>
            <a:r>
              <a:rPr lang="ru-RU" sz="2100" dirty="0" smtClean="0">
                <a:latin typeface="Gilroy Light" charset="0"/>
                <a:ea typeface="Gilroy Light" charset="0"/>
                <a:cs typeface="Gilroy Light" charset="0"/>
              </a:rPr>
              <a:t>3.Минимизация транзакционных издержек при сделках, способствование развитию инвестиционного климата.</a:t>
            </a:r>
            <a:br>
              <a:rPr lang="ru-RU" sz="2100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sz="2100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r>
              <a:rPr lang="ru-RU" dirty="0" smtClean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dirty="0" smtClean="0">
              <a:latin typeface="Gilroy Light" charset="0"/>
              <a:ea typeface="Gilroy Light" charset="0"/>
              <a:cs typeface="Gilroy Light" charset="0"/>
            </a:endParaRPr>
          </a:p>
          <a:p>
            <a:endParaRPr lang="ru-RU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3300" y="195944"/>
            <a:ext cx="668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Ключевые </a:t>
            </a:r>
            <a:r>
              <a:rPr lang="ru-RU" sz="2800" b="1" dirty="0" err="1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стейкхолдеры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3300" y="195944"/>
            <a:ext cx="668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Модель </a:t>
            </a:r>
            <a:r>
              <a:rPr lang="en-US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S</a:t>
            </a:r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.</a:t>
            </a:r>
            <a:r>
              <a:rPr lang="en-US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C</a:t>
            </a:r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.</a:t>
            </a:r>
            <a:r>
              <a:rPr lang="en-US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O</a:t>
            </a:r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.</a:t>
            </a:r>
            <a:r>
              <a:rPr lang="en-US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R</a:t>
            </a:r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.</a:t>
            </a:r>
            <a:r>
              <a:rPr lang="en-US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E</a:t>
            </a:r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.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00298" y="1620000"/>
            <a:ext cx="2160000" cy="21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Текущее (проблемное) состояние</a:t>
            </a:r>
            <a:endParaRPr lang="ru-RU" sz="2000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627733" y="1620000"/>
            <a:ext cx="2160000" cy="21600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Желаемое состояние</a:t>
            </a:r>
            <a:endParaRPr lang="ru-RU" sz="2000" b="1" dirty="0">
              <a:solidFill>
                <a:schemeClr val="tx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576293" y="2449284"/>
            <a:ext cx="2034862" cy="457200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68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90872" y="2880360"/>
            <a:ext cx="181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ilroy ExtraBold" charset="0"/>
                <a:ea typeface="Gilroy ExtraBold" charset="0"/>
                <a:cs typeface="Gilroy ExtraBold" charset="0"/>
              </a:rPr>
              <a:t>РЕСУРСЫ</a:t>
            </a:r>
            <a:endParaRPr lang="ru-RU" sz="24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2697480" y="3780000"/>
            <a:ext cx="782818" cy="718848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909816" y="3776952"/>
            <a:ext cx="782818" cy="71884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2"/>
          </p:cNvCxnSpPr>
          <p:nvPr/>
        </p:nvCxnSpPr>
        <p:spPr>
          <a:xfrm>
            <a:off x="3480298" y="3780000"/>
            <a:ext cx="762518" cy="72000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4"/>
          </p:cNvCxnSpPr>
          <p:nvPr/>
        </p:nvCxnSpPr>
        <p:spPr>
          <a:xfrm>
            <a:off x="7707731" y="3780000"/>
            <a:ext cx="777768" cy="7200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38528" y="4462272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Симптомы</a:t>
            </a:r>
            <a:endParaRPr lang="ru-RU" sz="16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8248" y="4459224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mtClean="0">
                <a:latin typeface="Gilroy ExtraBold" charset="0"/>
                <a:ea typeface="Gilroy ExtraBold" charset="0"/>
                <a:cs typeface="Gilroy ExtraBold" charset="0"/>
              </a:rPr>
              <a:t>Причины</a:t>
            </a:r>
            <a:endParaRPr lang="ru-RU" sz="16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9528" y="4456176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Результаты</a:t>
            </a:r>
            <a:endParaRPr lang="ru-RU" sz="16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4968" y="4462272"/>
            <a:ext cx="153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Gilroy ExtraBold" charset="0"/>
                <a:ea typeface="Gilroy ExtraBold" charset="0"/>
                <a:cs typeface="Gilroy ExtraBold" charset="0"/>
              </a:rPr>
              <a:t>Эффекты</a:t>
            </a:r>
            <a:endParaRPr lang="ru-RU" sz="1600" b="1" dirty="0"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07738" y="1099139"/>
            <a:ext cx="6552573" cy="40953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73300" y="195944"/>
            <a:ext cx="668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Пирамида </a:t>
            </a:r>
            <a:r>
              <a:rPr lang="ru-RU" sz="2800" b="1" dirty="0" err="1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Дилтса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7100" y="867920"/>
            <a:ext cx="6946900" cy="159312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ilroy ExtraBold" charset="0"/>
                <a:ea typeface="Gilroy ExtraBold" charset="0"/>
                <a:cs typeface="Gilroy ExtraBold" charset="0"/>
              </a:rPr>
              <a:t>Оценщик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  <a:t>  -  профессионал, пользующийся доверием общества,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  <a:t>имеющий достойный, стабильный уровень доходов,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  <a:t>чья работа востребована, уважаема и приносит пользу обществу и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  <a:t>государству.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Gilroy ExtraBold" charset="0"/>
                <a:ea typeface="Gilroy ExtraBold" charset="0"/>
                <a:cs typeface="Gilroy ExtraBold" charset="0"/>
              </a:rPr>
              <a:t>При условии качественного выполнения работы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  <a:t> - риски у оценщика отсутствуют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Gilroy Light" charset="0"/>
                <a:ea typeface="Gilroy Light" charset="0"/>
                <a:cs typeface="Gilroy Light" charset="0"/>
              </a:rPr>
            </a:br>
            <a: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  <a:t/>
            </a:r>
            <a:br>
              <a:rPr lang="ru-RU" sz="1600" dirty="0" smtClean="0">
                <a:latin typeface="Gilroy Light" charset="0"/>
                <a:ea typeface="Gilroy Light" charset="0"/>
                <a:cs typeface="Gilroy Light" charset="0"/>
              </a:rPr>
            </a:br>
            <a:endParaRPr lang="ru-RU" sz="16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300" y="195944"/>
            <a:ext cx="6687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Образ будущего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3936" y="3001316"/>
            <a:ext cx="50461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- Достижимо ли это?</a:t>
            </a:r>
          </a:p>
          <a:p>
            <a:r>
              <a:rPr lang="ru-RU" sz="32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- Почему бы и ДА!</a:t>
            </a:r>
          </a:p>
          <a:p>
            <a:endParaRPr lang="ru-RU" sz="3200" b="1" dirty="0" smtClean="0">
              <a:latin typeface="Gilroy ExtraBold" charset="0"/>
              <a:ea typeface="Gilroy ExtraBold" charset="0"/>
              <a:cs typeface="Gilroy ExtraBold" charset="0"/>
            </a:endParaRPr>
          </a:p>
          <a:p>
            <a:r>
              <a:rPr lang="ru-RU" sz="3200" b="1" dirty="0" smtClean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-Что делать?</a:t>
            </a:r>
            <a:endParaRPr lang="ru-RU" sz="3200" b="1" dirty="0">
              <a:solidFill>
                <a:srgbClr val="97806D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3590</TotalTime>
  <Words>934</Words>
  <Application>Microsoft Macintosh PowerPoint</Application>
  <PresentationFormat>Экран (16:10)</PresentationFormat>
  <Paragraphs>305</Paragraphs>
  <Slides>31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</vt:lpstr>
      <vt:lpstr>Calibri Light</vt:lpstr>
      <vt:lpstr>Gilroy ExtraBold</vt:lpstr>
      <vt:lpstr>Gilroy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Оценщик  -  профессионал, пользующийся доверием общества,  имеющий достойный, стабильный уровень доходов, чья работа востребована, уважаема и приносит пользу обществу и  государству.  При условии качественного выполнения работы - риски у оценщика отсутствуют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Крайзман Леонид</dc:creator>
  <cp:lastModifiedBy>Крайзман Леонид</cp:lastModifiedBy>
  <cp:revision>112</cp:revision>
  <dcterms:created xsi:type="dcterms:W3CDTF">2018-11-22T09:41:30Z</dcterms:created>
  <dcterms:modified xsi:type="dcterms:W3CDTF">2018-11-26T06:04:34Z</dcterms:modified>
</cp:coreProperties>
</file>