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424" r:id="rId3"/>
    <p:sldId id="423" r:id="rId4"/>
    <p:sldId id="426" r:id="rId5"/>
    <p:sldId id="427" r:id="rId6"/>
    <p:sldId id="429" r:id="rId7"/>
    <p:sldId id="425" r:id="rId8"/>
    <p:sldId id="428" r:id="rId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кспертный Совет НП СРОО" initials="ЭСНС" lastIdx="2" clrIdx="0">
    <p:extLst>
      <p:ext uri="{19B8F6BF-5375-455C-9EA6-DF929625EA0E}">
        <p15:presenceInfo xmlns:p15="http://schemas.microsoft.com/office/powerpoint/2012/main" userId="7dfb73436d9b0f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01" autoAdjust="0"/>
  </p:normalViewPr>
  <p:slideViewPr>
    <p:cSldViewPr>
      <p:cViewPr varScale="1">
        <p:scale>
          <a:sx n="72" d="100"/>
          <a:sy n="72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A41F3-AC4B-4972-AFA2-3EF4DD88E9E8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F91E-7361-444C-B823-9E41B12025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33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A4017-A235-449E-A375-A248D0C1ADF9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DFD84-94BC-4CF3-AE32-9B1354E14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9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A08-922C-48E4-9DAA-A47FCF6C6A61}" type="datetime1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22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26D9-BD37-431A-9817-0B4C1BF26CB2}" type="datetime1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388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BC24-C307-4C06-BC76-1B1B6D8828C9}" type="datetime1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379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A6DA-F297-4973-AACE-9968CC23BE9A}" type="datetime1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58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8101-200B-44C7-BE6A-46655B474DC6}" type="datetime1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03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188C-2AD0-413A-8BD1-625509F2FC9B}" type="datetime1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0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72A-3BAB-4877-BC0B-6753F0860C6E}" type="datetime1">
              <a:rPr lang="ru-RU" smtClean="0"/>
              <a:t>29.11.2018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4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3E5E-8696-46B9-B9FE-C58DAE77E520}" type="datetime1">
              <a:rPr lang="ru-RU" smtClean="0"/>
              <a:t>29.11.2018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1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BD58-14A2-4FC8-AF01-DF505859C505}" type="datetime1">
              <a:rPr lang="ru-RU" smtClean="0"/>
              <a:t>29.11.2018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6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8FA2-1FBA-466B-8BE5-902FE8372E31}" type="datetime1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67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DA50-1487-44CE-8DCB-FA80AA9440AE}" type="datetime1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2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44FD3-6444-43AB-97E7-947C85F83A51}" type="datetime1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F9E7C-A18F-43DD-9BA5-13E1C2F5D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4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rosovet.ru/press/news/14111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20688"/>
            <a:ext cx="9144000" cy="402961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Обмен </a:t>
            </a:r>
            <a:br>
              <a:rPr lang="ru-RU" sz="3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ru-RU" sz="3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ЛУЧШИМИ ЭКСПЕРТНЫМИ ПРАКТИКАМИ как инструмент повышения</a:t>
            </a:r>
            <a:br>
              <a:rPr lang="ru-RU" sz="3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ru-RU" sz="3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качества и развития методического обеспечения судебной ФЭЭ</a:t>
            </a:r>
            <a:endParaRPr lang="ru-RU" sz="4000" b="1" dirty="0">
              <a:solidFill>
                <a:srgbClr val="FF0000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08B776C-AEC9-4B32-A7D2-B68F2E3D33B5}"/>
              </a:ext>
            </a:extLst>
          </p:cNvPr>
          <p:cNvCxnSpPr/>
          <p:nvPr/>
        </p:nvCxnSpPr>
        <p:spPr>
          <a:xfrm flipV="1">
            <a:off x="0" y="980728"/>
            <a:ext cx="9144000" cy="0"/>
          </a:xfrm>
          <a:prstGeom prst="line">
            <a:avLst/>
          </a:prstGeom>
          <a:ln w="158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855859" cy="8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A952E5-BA54-40CB-9C74-5F8F969DB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0595"/>
            <a:ext cx="4915586" cy="771633"/>
          </a:xfrm>
          <a:prstGeom prst="rect">
            <a:avLst/>
          </a:prstGeom>
        </p:spPr>
      </p:pic>
      <p:sp>
        <p:nvSpPr>
          <p:cNvPr id="8" name="Подзаголовок 2"/>
          <p:cNvSpPr>
            <a:spLocks noGrp="1"/>
          </p:cNvSpPr>
          <p:nvPr/>
        </p:nvSpPr>
        <p:spPr>
          <a:xfrm>
            <a:off x="2411760" y="4293096"/>
            <a:ext cx="6912768" cy="2088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ru-RU" sz="9800" b="1" dirty="0">
                <a:solidFill>
                  <a:srgbClr val="0070C0"/>
                </a:solidFill>
                <a:ea typeface="+mj-ea"/>
                <a:cs typeface="+mj-cs"/>
              </a:rPr>
              <a:t>ЛЕБЕДИНСКИЙ Владимир Игоревич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6200" dirty="0">
                <a:solidFill>
                  <a:srgbClr val="0070C0"/>
                </a:solidFill>
                <a:ea typeface="+mj-ea"/>
                <a:cs typeface="+mj-cs"/>
              </a:rPr>
              <a:t>Первый вице-президент, Председатель Экспертного совета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6200" dirty="0">
                <a:solidFill>
                  <a:srgbClr val="0070C0"/>
                </a:solidFill>
                <a:ea typeface="+mj-ea"/>
                <a:cs typeface="+mj-cs"/>
              </a:rPr>
              <a:t>Ассоциации «СРОО «Экспертный совет»,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6200" dirty="0">
                <a:solidFill>
                  <a:srgbClr val="0070C0"/>
                </a:solidFill>
                <a:ea typeface="+mj-ea"/>
                <a:cs typeface="+mj-cs"/>
              </a:rPr>
              <a:t>Заместитель Председателя Правления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6200" dirty="0">
                <a:solidFill>
                  <a:srgbClr val="0070C0"/>
                </a:solidFill>
                <a:ea typeface="+mj-ea"/>
                <a:cs typeface="+mj-cs"/>
              </a:rPr>
              <a:t>Союза судебных экспертов «Экспертный совет»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987824" y="6453336"/>
            <a:ext cx="2880320" cy="384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1080000"/>
            <a:r>
              <a:rPr lang="ru-RU" sz="3200" b="1" dirty="0">
                <a:solidFill>
                  <a:srgbClr val="0070C0"/>
                </a:solidFill>
                <a:latin typeface="+mn-lt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49653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22348"/>
            <a:ext cx="9144000" cy="867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737494"/>
            <a:ext cx="7886700" cy="1325563"/>
          </a:xfrm>
        </p:spPr>
        <p:txBody>
          <a:bodyPr/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FF0000"/>
                </a:solidFill>
                <a:latin typeface="Calibri" panose="020F0502020204030204"/>
              </a:rPr>
              <a:t>Качество ФЭЭ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2193205"/>
            <a:ext cx="7886700" cy="4161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Востребованность</a:t>
            </a:r>
          </a:p>
          <a:p>
            <a:pPr marL="0" indent="0">
              <a:buNone/>
            </a:pPr>
            <a:endParaRPr lang="ru-RU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Образование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Методическое обеспечение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Практика</a:t>
            </a:r>
          </a:p>
          <a:p>
            <a:pPr marL="0" indent="0">
              <a:buNone/>
            </a:pPr>
            <a:endParaRPr lang="ru-RU" sz="2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Новые направления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Сложные задачи</a:t>
            </a:r>
          </a:p>
          <a:p>
            <a:pPr marL="0" indent="0">
              <a:buNone/>
            </a:pPr>
            <a:endParaRPr lang="ru-RU" sz="2800" b="1" dirty="0">
              <a:solidFill>
                <a:srgbClr val="0070C0"/>
              </a:solidFill>
            </a:endParaRPr>
          </a:p>
          <a:p>
            <a:pPr marL="742950" indent="-742950">
              <a:buAutoNum type="arabicPeriod"/>
            </a:pPr>
            <a:endParaRPr lang="ru-RU" sz="2800" b="1" dirty="0">
              <a:solidFill>
                <a:srgbClr val="0070C0"/>
              </a:solidFill>
            </a:endParaRPr>
          </a:p>
          <a:p>
            <a:pPr marL="742950" indent="-742950">
              <a:buAutoNum type="arabicPeriod"/>
            </a:pPr>
            <a:endParaRPr lang="ru-RU" sz="2800" b="1" dirty="0">
              <a:solidFill>
                <a:srgbClr val="0070C0"/>
              </a:solidFill>
            </a:endParaRPr>
          </a:p>
          <a:p>
            <a:endParaRPr lang="ru-RU" sz="2800" dirty="0">
              <a:solidFill>
                <a:srgbClr val="0070C0"/>
              </a:solidFill>
            </a:endParaRPr>
          </a:p>
          <a:p>
            <a:endParaRPr lang="ru-RU" sz="2800" dirty="0">
              <a:solidFill>
                <a:srgbClr val="0070C0"/>
              </a:solidFill>
            </a:endParaRPr>
          </a:p>
          <a:p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63A54-F912-47E9-9396-8FB7CE13897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855859" cy="8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A952E5-BA54-40CB-9C74-5F8F969DB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0595"/>
            <a:ext cx="4915586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Ð° Ð´Ð°Ð½Ð½Ð¾Ð¼ Ð¸Ð·Ð¾Ð±ÑÐ°Ð¶ÐµÐ½Ð¸Ð¸ Ð¼Ð¾Ð¶ÐµÑ Ð½Ð°ÑÐ¾Ð´Ð¸ÑÑÑÑ: 4 ÑÐµÐ»Ð¾Ð²ÐµÐºÐ°, Ð² ÑÐ¾Ð¼ ÑÐ¸ÑÐ»Ðµ Sergey Gorev, Ð»ÑÐ´Ð¸ ÑÐ¸Ð´ÑÑ Ð¸ Ð² Ð¿Ð¾Ð¼ÐµÑÐµÐ½Ð¸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0" y="4161556"/>
            <a:ext cx="3417187" cy="25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Заголовок 1"/>
          <p:cNvSpPr txBox="1">
            <a:spLocks/>
          </p:cNvSpPr>
          <p:nvPr/>
        </p:nvSpPr>
        <p:spPr>
          <a:xfrm>
            <a:off x="0" y="22348"/>
            <a:ext cx="9144000" cy="867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737494"/>
            <a:ext cx="7886700" cy="1325563"/>
          </a:xfrm>
        </p:spPr>
        <p:txBody>
          <a:bodyPr/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FF0000"/>
                </a:solidFill>
                <a:latin typeface="Calibri" panose="020F0502020204030204"/>
              </a:rPr>
              <a:t>Анализ опыта (1)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1772817"/>
            <a:ext cx="8058150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Магистерская программа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</a:rPr>
              <a:t>«Экспертиза отчетов об оценке», </a:t>
            </a:r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6 потоков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63A54-F912-47E9-9396-8FB7CE13897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855859" cy="8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A952E5-BA54-40CB-9C74-5F8F969DB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0595"/>
            <a:ext cx="4915586" cy="7716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05" y="2975899"/>
            <a:ext cx="3523383" cy="18212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59" y="4496398"/>
            <a:ext cx="3943340" cy="18599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460" y="2943646"/>
            <a:ext cx="2556506" cy="170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79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22348"/>
            <a:ext cx="9144000" cy="867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737494"/>
            <a:ext cx="7886700" cy="1325563"/>
          </a:xfrm>
        </p:spPr>
        <p:txBody>
          <a:bodyPr/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FF0000"/>
                </a:solidFill>
                <a:latin typeface="Calibri" panose="020F0502020204030204"/>
              </a:rPr>
              <a:t>Анализ опыта (2)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1772817"/>
            <a:ext cx="8058150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Программа профессиональной переподготовки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</a:rPr>
              <a:t>«Государственная кадастровая оценка</a:t>
            </a:r>
            <a:r>
              <a:rPr lang="ru-RU" sz="2800" b="1">
                <a:solidFill>
                  <a:srgbClr val="FF0000"/>
                </a:solidFill>
              </a:rPr>
              <a:t>», </a:t>
            </a:r>
            <a:r>
              <a:rPr lang="ru-RU" sz="280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6 </a:t>
            </a:r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потоков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63A54-F912-47E9-9396-8FB7CE13897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855859" cy="8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A952E5-BA54-40CB-9C74-5F8F969DB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0595"/>
            <a:ext cx="4915586" cy="771633"/>
          </a:xfrm>
          <a:prstGeom prst="rect">
            <a:avLst/>
          </a:prstGeom>
        </p:spPr>
      </p:pic>
      <p:pic>
        <p:nvPicPr>
          <p:cNvPr id="2050" name="Picture 2" descr="ÐÐ° Ð´Ð°Ð½Ð½Ð¾Ð¼ Ð¸Ð·Ð¾Ð±ÑÐ°Ð¶ÐµÐ½Ð¸Ð¸ Ð¼Ð¾Ð¶ÐµÑ Ð½Ð°ÑÐ¾Ð´Ð¸ÑÑÑÑ: 2 ÑÐµÐ»Ð¾Ð²ÐµÐºÐ°, Ð»ÑÐ´Ð¸ ÑÐ¸Ð´ÑÑ, Ð¾ÑÐ¸Ñ, ÑÐºÑÐ°Ð½, ÑÑÐ¾Ð» Ð¸ Ð² Ð¿Ð¾Ð¼ÐµÑÐµÐ½Ð¸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67" y="3068960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051" y="3068960"/>
            <a:ext cx="366788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5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22348"/>
            <a:ext cx="9144000" cy="867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737494"/>
            <a:ext cx="7886700" cy="1325563"/>
          </a:xfrm>
        </p:spPr>
        <p:txBody>
          <a:bodyPr/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FF0000"/>
                </a:solidFill>
                <a:latin typeface="Calibri" panose="020F0502020204030204"/>
              </a:rPr>
              <a:t>Анализ опыта (3)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1772817"/>
            <a:ext cx="8058150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Программа повышения квалификации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Судебная ФЭЭ (продвинутый уровень)</a:t>
            </a:r>
            <a:r>
              <a:rPr lang="ru-RU" sz="28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endParaRPr lang="ru-RU" sz="28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70C0"/>
              </a:solidFill>
              <a:latin typeface="Calibri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Вологда, Уфа 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63A54-F912-47E9-9396-8FB7CE13897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855859" cy="8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A952E5-BA54-40CB-9C74-5F8F969DB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0595"/>
            <a:ext cx="4915586" cy="7716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95" y="4651376"/>
            <a:ext cx="2690647" cy="2017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935" y="2943646"/>
            <a:ext cx="2622527" cy="1920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63" y="2943646"/>
            <a:ext cx="2595243" cy="19464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2838046"/>
            <a:ext cx="2335188" cy="17513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8347" y="4162891"/>
            <a:ext cx="2296683" cy="17225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1299" y="4527499"/>
            <a:ext cx="1991718" cy="149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91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22348"/>
            <a:ext cx="9144000" cy="867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807293"/>
            <a:ext cx="7886700" cy="1325563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>
                <a:solidFill>
                  <a:srgbClr val="FF0000"/>
                </a:solidFill>
              </a:rPr>
              <a:t>ОБМЕН ЛУЧШИМИ ЭКСПЕРТНЫМИ ПРАКТИКАМИ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2193205"/>
            <a:ext cx="7886700" cy="4161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Учиться у лучших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Разбор практических кейсов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Детализация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Расширение профессионального кругозора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Профессиональная дискуссия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Развитие методологии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Развитие новых практик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Качественный </a:t>
            </a:r>
            <a:r>
              <a:rPr lang="ru-RU" sz="2800" b="1" dirty="0" err="1">
                <a:solidFill>
                  <a:srgbClr val="0070C0"/>
                </a:solidFill>
              </a:rPr>
              <a:t>нетворкинг</a:t>
            </a:r>
            <a:endParaRPr lang="ru-RU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rgbClr val="0070C0"/>
              </a:solidFill>
            </a:endParaRPr>
          </a:p>
          <a:p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63A54-F912-47E9-9396-8FB7CE13897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855859" cy="8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A952E5-BA54-40CB-9C74-5F8F969DB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0595"/>
            <a:ext cx="4915586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25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22348"/>
            <a:ext cx="9144000" cy="867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737494"/>
            <a:ext cx="7886700" cy="1325563"/>
          </a:xfrm>
        </p:spPr>
        <p:txBody>
          <a:bodyPr/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FF0000"/>
                </a:solidFill>
                <a:latin typeface="Calibri" panose="020F0502020204030204"/>
              </a:rPr>
              <a:t>Ближайшие планы (1)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1772817"/>
            <a:ext cx="8058150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</a:rPr>
              <a:t>Магистерская программа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«Судебная финансово-экономическая экспертиза»</a:t>
            </a:r>
            <a:r>
              <a:rPr lang="ru-RU" sz="28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по направлению «Юриспруденция» 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63A54-F912-47E9-9396-8FB7CE13897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855859" cy="8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A952E5-BA54-40CB-9C74-5F8F969DB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0595"/>
            <a:ext cx="4915586" cy="7716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016" y="3381587"/>
            <a:ext cx="5187771" cy="31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29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Заголовок 1"/>
          <p:cNvSpPr txBox="1">
            <a:spLocks/>
          </p:cNvSpPr>
          <p:nvPr/>
        </p:nvSpPr>
        <p:spPr>
          <a:xfrm>
            <a:off x="0" y="22348"/>
            <a:ext cx="9144000" cy="867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737494"/>
            <a:ext cx="7886700" cy="1325563"/>
          </a:xfrm>
        </p:spPr>
        <p:txBody>
          <a:bodyPr/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FF0000"/>
                </a:solidFill>
                <a:latin typeface="Calibri" panose="020F0502020204030204"/>
              </a:rPr>
              <a:t>Ближайшие планы (2)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1772817"/>
            <a:ext cx="8263830" cy="187220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1200" b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Программа повышения квалификации</a:t>
            </a:r>
          </a:p>
          <a:p>
            <a:pPr marL="0" indent="0">
              <a:buNone/>
            </a:pPr>
            <a:r>
              <a:rPr lang="ru-RU" sz="11200" b="1" dirty="0">
                <a:solidFill>
                  <a:srgbClr val="FF0000"/>
                </a:solidFill>
              </a:rPr>
              <a:t>«Судебная ФЭЭ: допрос судебного эксперта в гражданском, арбитражном и уголовном процессе» </a:t>
            </a:r>
            <a:r>
              <a:rPr lang="ru-RU" sz="11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12-13 декабря </a:t>
            </a:r>
            <a:r>
              <a:rPr lang="en-US" sz="7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  <a:hlinkClick r:id="rId2"/>
              </a:rPr>
              <a:t>https://srosovet.ru/press/news/141118/</a:t>
            </a:r>
            <a:r>
              <a:rPr lang="ru-RU" sz="7200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4000" b="1" dirty="0" err="1"/>
              <a:t>Гофштейн</a:t>
            </a:r>
            <a:r>
              <a:rPr lang="ru-RU" sz="4000" b="1" dirty="0"/>
              <a:t> Александр Михайлович</a:t>
            </a:r>
            <a:r>
              <a:rPr lang="ru-RU" sz="4000" dirty="0"/>
              <a:t>, адвокат, член Совета Партнеров адвокатского бюро «</a:t>
            </a:r>
            <a:r>
              <a:rPr lang="ru-RU" sz="4000" dirty="0" err="1"/>
              <a:t>Падва</a:t>
            </a:r>
            <a:r>
              <a:rPr lang="ru-RU" sz="4000" dirty="0"/>
              <a:t> и партнеры».</a:t>
            </a:r>
            <a:br>
              <a:rPr lang="ru-RU" sz="4000" dirty="0"/>
            </a:br>
            <a:r>
              <a:rPr lang="ru-RU" sz="4000" dirty="0"/>
              <a:t>Имеет 30-летний опыт работы в области уголовного права и специализируется на ведении всех категорий уголовных дел, в том числе в связи с экономической деятельностью. </a:t>
            </a:r>
          </a:p>
          <a:p>
            <a:pPr marL="0" indent="0">
              <a:buNone/>
            </a:pPr>
            <a:r>
              <a:rPr lang="ru-RU" sz="4000" b="1" dirty="0"/>
              <a:t>Шутов Константин Николаевич</a:t>
            </a:r>
            <a:r>
              <a:rPr lang="ru-RU" sz="4000" dirty="0"/>
              <a:t>, адвокат, </a:t>
            </a:r>
            <a:r>
              <a:rPr lang="ru-RU" sz="4000" dirty="0" err="1"/>
              <a:t>к.ю.н</a:t>
            </a:r>
            <a:r>
              <a:rPr lang="ru-RU" sz="4000" dirty="0"/>
              <a:t>. Опыт работы – 22 года. С 2003 года в Адвокатской Палате Московской области. Защита по уголовным делам экономической направленности. Адвокат по известному делу с участием оценщиков по </a:t>
            </a:r>
            <a:r>
              <a:rPr lang="ru-RU" sz="4000" dirty="0" err="1"/>
              <a:t>Уржумскому</a:t>
            </a:r>
            <a:r>
              <a:rPr lang="ru-RU" sz="4000" dirty="0"/>
              <a:t> </a:t>
            </a:r>
            <a:r>
              <a:rPr lang="ru-RU" sz="4000" dirty="0" err="1"/>
              <a:t>спиртзаводу</a:t>
            </a:r>
            <a:r>
              <a:rPr lang="ru-RU" sz="4000" dirty="0"/>
              <a:t>, когда все обвиняемые были оправданы:</a:t>
            </a:r>
          </a:p>
          <a:p>
            <a:pPr marL="0" indent="0">
              <a:buNone/>
            </a:pPr>
            <a:r>
              <a:rPr lang="ru-RU" sz="4000" b="1" dirty="0"/>
              <a:t>Следователь по особо важным делам Следственного комитета</a:t>
            </a:r>
          </a:p>
          <a:p>
            <a:pPr marL="0" indent="0">
              <a:buNone/>
            </a:pPr>
            <a:r>
              <a:rPr lang="ru-RU" sz="4000" b="1" dirty="0"/>
              <a:t>Сорокина Анна Александровна</a:t>
            </a:r>
            <a:r>
              <a:rPr lang="ru-RU" sz="4000" dirty="0"/>
              <a:t>, основатель </a:t>
            </a:r>
            <a:r>
              <a:rPr lang="ru-RU" sz="4000" dirty="0" err="1"/>
              <a:t>Soft</a:t>
            </a:r>
            <a:r>
              <a:rPr lang="ru-RU" sz="4000" dirty="0"/>
              <a:t> </a:t>
            </a:r>
            <a:r>
              <a:rPr lang="ru-RU" sz="4000" dirty="0" err="1"/>
              <a:t>Skills</a:t>
            </a:r>
            <a:r>
              <a:rPr lang="ru-RU" sz="4000" dirty="0"/>
              <a:t> </a:t>
            </a:r>
            <a:r>
              <a:rPr lang="ru-RU" sz="4000" dirty="0" err="1"/>
              <a:t>Law</a:t>
            </a:r>
            <a:r>
              <a:rPr lang="ru-RU" sz="4000" dirty="0"/>
              <a:t> </a:t>
            </a:r>
            <a:r>
              <a:rPr lang="ru-RU" sz="4000" dirty="0" err="1"/>
              <a:t>Academy</a:t>
            </a:r>
            <a:r>
              <a:rPr lang="ru-RU" sz="4000" dirty="0"/>
              <a:t>, имеет 14-летний опыт работы по юридической специальности, в </a:t>
            </a:r>
            <a:r>
              <a:rPr lang="ru-RU" sz="4000" dirty="0" err="1"/>
              <a:t>т.ч</a:t>
            </a:r>
            <a:r>
              <a:rPr lang="ru-RU" sz="4000" dirty="0"/>
              <a:t>. 12 лет в международной юридической компании. С 2014 года ежегодно входит в список лучших юристов России в сфере недвижимости, строительства и регулирования земельных </a:t>
            </a:r>
            <a:r>
              <a:rPr lang="ru-RU" sz="4000" dirty="0" err="1"/>
              <a:t>отношений.Преподаватель</a:t>
            </a:r>
            <a:r>
              <a:rPr lang="ru-RU" sz="4000" dirty="0"/>
              <a:t> курса «Практические навыки работы юриста» юридического института «М-Логос». Автор и преподаватель курса «</a:t>
            </a:r>
            <a:r>
              <a:rPr lang="ru-RU" sz="4000" dirty="0" err="1"/>
              <a:t>Soft</a:t>
            </a:r>
            <a:r>
              <a:rPr lang="ru-RU" sz="4000" dirty="0"/>
              <a:t> </a:t>
            </a:r>
            <a:r>
              <a:rPr lang="ru-RU" sz="4000" dirty="0" err="1"/>
              <a:t>Skills</a:t>
            </a:r>
            <a:r>
              <a:rPr lang="ru-RU" sz="4000" dirty="0"/>
              <a:t> </a:t>
            </a:r>
            <a:r>
              <a:rPr lang="ru-RU" sz="4000" dirty="0" err="1"/>
              <a:t>for</a:t>
            </a:r>
            <a:r>
              <a:rPr lang="ru-RU" sz="4000" dirty="0"/>
              <a:t> </a:t>
            </a:r>
            <a:r>
              <a:rPr lang="ru-RU" sz="4000" dirty="0" err="1"/>
              <a:t>Lawyers</a:t>
            </a:r>
            <a:r>
              <a:rPr lang="ru-RU" sz="4000" dirty="0"/>
              <a:t>» МГЮА им. </a:t>
            </a:r>
            <a:r>
              <a:rPr lang="ru-RU" sz="4000" dirty="0" err="1"/>
              <a:t>Кутафина</a:t>
            </a:r>
            <a:r>
              <a:rPr lang="ru-RU" sz="4000" dirty="0"/>
              <a:t> и ВШЭ</a:t>
            </a:r>
          </a:p>
          <a:p>
            <a:pPr marL="0" indent="0">
              <a:buNone/>
            </a:pPr>
            <a:r>
              <a:rPr lang="ru-RU" sz="4000" b="1" dirty="0" err="1"/>
              <a:t>Жижина</a:t>
            </a:r>
            <a:r>
              <a:rPr lang="ru-RU" sz="4000" b="1" dirty="0"/>
              <a:t> Марина Владимировна</a:t>
            </a:r>
            <a:r>
              <a:rPr lang="ru-RU" sz="4000" dirty="0"/>
              <a:t>, профессор кафедры криминалистики МГЮА имени О.Е. </a:t>
            </a:r>
            <a:r>
              <a:rPr lang="ru-RU" sz="4000" dirty="0" err="1"/>
              <a:t>Кутафина</a:t>
            </a:r>
            <a:r>
              <a:rPr lang="ru-RU" sz="4000" dirty="0"/>
              <a:t>, доктор юридических наук, автор материалов: Основы криминалистической тактики судебного допроса в гражданском (арбитражном) процессе: научно-практическое пособие; Допрос эксперта и специалиста в </a:t>
            </a:r>
            <a:r>
              <a:rPr lang="ru-RU" sz="4000" dirty="0" err="1"/>
              <a:t>цивилистическом</a:t>
            </a:r>
            <a:r>
              <a:rPr lang="ru-RU" sz="4000" dirty="0"/>
              <a:t> процессе (рекомендации для эксперта, суда, представителей сторон)</a:t>
            </a:r>
          </a:p>
          <a:p>
            <a:pPr marL="0" indent="0">
              <a:buNone/>
            </a:pPr>
            <a:r>
              <a:rPr lang="ru-RU" sz="4000" b="1" dirty="0"/>
              <a:t>Иванов Александр Сергеевич</a:t>
            </a:r>
            <a:r>
              <a:rPr lang="ru-RU" sz="4000" dirty="0"/>
              <a:t>, генеральный директор компании «РОССИЙСКАЯ ОЦЕНКА», сопредседатель Экспертного совета НП СРО «НКСО»:</a:t>
            </a:r>
            <a:br>
              <a:rPr lang="ru-RU" sz="4000" dirty="0"/>
            </a:br>
            <a:r>
              <a:rPr lang="ru-RU" sz="4000" dirty="0"/>
              <a:t>MRICS, CCIM, CPM, REV(</a:t>
            </a:r>
            <a:r>
              <a:rPr lang="ru-RU" sz="4000" dirty="0" err="1"/>
              <a:t>TEGoVA</a:t>
            </a:r>
            <a:r>
              <a:rPr lang="ru-RU" sz="4000" dirty="0"/>
              <a:t>) и EECO</a:t>
            </a:r>
          </a:p>
          <a:p>
            <a:pPr marL="0" indent="0">
              <a:buNone/>
            </a:pPr>
            <a:r>
              <a:rPr lang="ru-RU" sz="4000" b="1" dirty="0" err="1"/>
              <a:t>Шепелев</a:t>
            </a:r>
            <a:r>
              <a:rPr lang="ru-RU" sz="4000" b="1" dirty="0"/>
              <a:t> Владимир Борисович</a:t>
            </a:r>
            <a:r>
              <a:rPr lang="ru-RU" sz="4000" dirty="0"/>
              <a:t>, генеральный директор ООО «СТРЕМЛЕНИЕ», член Совета по оценочной деятельности МЭР,  член Правления НП «РКО», Председатель Экспертного совета НП СРО «НКСО»</a:t>
            </a:r>
          </a:p>
          <a:p>
            <a:pPr marL="0" indent="0">
              <a:buNone/>
            </a:pPr>
            <a:r>
              <a:rPr lang="ru-RU" sz="4000" b="1" dirty="0"/>
              <a:t>Алешин Александр Сергеевич</a:t>
            </a:r>
            <a:r>
              <a:rPr lang="ru-RU" sz="4000" dirty="0"/>
              <a:t>, Председатель Правления НП «Коллегия ревизоров, экспертов и специалистов»:</a:t>
            </a:r>
          </a:p>
          <a:p>
            <a:pPr marL="0" indent="0">
              <a:buNone/>
            </a:pPr>
            <a:r>
              <a:rPr lang="ru-RU" sz="4000" b="1" dirty="0"/>
              <a:t>Питеров Андрей Анатольевич</a:t>
            </a:r>
            <a:r>
              <a:rPr lang="ru-RU" sz="4000" dirty="0"/>
              <a:t>, Старший государственный судебный эксперт ФБУ Московская лаборатория судебной экспертизы Министерства юстиции РФ:</a:t>
            </a:r>
          </a:p>
          <a:p>
            <a:pPr marL="0" indent="0">
              <a:buNone/>
            </a:pPr>
            <a:r>
              <a:rPr lang="ru-RU" sz="4000" b="1" dirty="0" err="1"/>
              <a:t>Карпицкая</a:t>
            </a:r>
            <a:r>
              <a:rPr lang="ru-RU" sz="4000" b="1" dirty="0"/>
              <a:t> Татьяна Александровна</a:t>
            </a:r>
            <a:r>
              <a:rPr lang="ru-RU" sz="4000" dirty="0"/>
              <a:t>, тренер НЛП, бизнес-тренер, бизнес- консультант, </a:t>
            </a:r>
            <a:r>
              <a:rPr lang="ru-RU" sz="4000" dirty="0" err="1"/>
              <a:t>коуч</a:t>
            </a:r>
            <a:r>
              <a:rPr lang="ru-RU" sz="4000" dirty="0"/>
              <a:t>. Специалист в области речевых воздействий, по первому образованию филолог. 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63A54-F912-47E9-9396-8FB7CE138977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34925"/>
            <a:ext cx="855859" cy="8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A952E5-BA54-40CB-9C74-5F8F969DB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0595"/>
            <a:ext cx="4915586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36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13769</TotalTime>
  <Words>187</Words>
  <Application>Microsoft Office PowerPoint</Application>
  <PresentationFormat>Экран (4:3)</PresentationFormat>
  <Paragraphs>68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Тема Office</vt:lpstr>
      <vt:lpstr>Обмен  ЛУЧШИМИ ЭКСПЕРТНЫМИ ПРАКТИКАМИ как инструмент повышения качества и развития методического обеспечения судебной ФЭЭ</vt:lpstr>
      <vt:lpstr>Качество ФЭЭ</vt:lpstr>
      <vt:lpstr>Анализ опыта (1)</vt:lpstr>
      <vt:lpstr>Анализ опыта (2)</vt:lpstr>
      <vt:lpstr>Анализ опыта (3)</vt:lpstr>
      <vt:lpstr>ОБМЕН ЛУЧШИМИ ЭКСПЕРТНЫМИ ПРАКТИКАМИ</vt:lpstr>
      <vt:lpstr>Ближайшие планы (1)</vt:lpstr>
      <vt:lpstr>Ближайшие планы (2)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Стандартизация в системе саморегулирования</dc:title>
  <dc:creator>1</dc:creator>
  <cp:lastModifiedBy>Арина Потоцкая</cp:lastModifiedBy>
  <cp:revision>381</cp:revision>
  <cp:lastPrinted>2017-04-17T08:45:44Z</cp:lastPrinted>
  <dcterms:created xsi:type="dcterms:W3CDTF">2011-04-20T12:27:46Z</dcterms:created>
  <dcterms:modified xsi:type="dcterms:W3CDTF">2018-11-29T11:02:29Z</dcterms:modified>
</cp:coreProperties>
</file>