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7" r:id="rId2"/>
    <p:sldId id="438" r:id="rId3"/>
    <p:sldId id="425" r:id="rId4"/>
    <p:sldId id="426" r:id="rId5"/>
    <p:sldId id="440" r:id="rId6"/>
    <p:sldId id="43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>
      <p:cViewPr>
        <p:scale>
          <a:sx n="75" d="100"/>
          <a:sy n="75" d="100"/>
        </p:scale>
        <p:origin x="-2844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41F3-AC4B-4972-AFA2-3EF4DD88E9E8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F91E-7361-444C-B823-9E41B1202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2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4017-A235-449E-A375-A248D0C1ADF9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FD84-94BC-4CF3-AE32-9B1354E14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10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70170" y="5127731"/>
            <a:ext cx="5361351" cy="485784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809625"/>
            <a:ext cx="5397500" cy="40481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9994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37EB7-DA6C-47CC-812C-AC7E6906E0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432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EA08-922C-48E4-9DAA-A47FCF6C6A61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22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26D9-BD37-431A-9817-0B4C1BF26CB2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3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BC24-C307-4C06-BC76-1B1B6D8828C9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37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6DA-F297-4973-AACE-9968CC23BE9A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658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8101-200B-44C7-BE6A-46655B474DC6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03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88C-2AD0-413A-8BD1-625509F2FC9B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30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72A-3BAB-4877-BC0B-6753F0860C6E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36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E5E-8696-46B9-B9FE-C58DAE77E520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6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BD58-14A2-4FC8-AF01-DF505859C505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86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8FA2-1FBA-466B-8BE5-902FE8372E31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67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DA50-1487-44CE-8DCB-FA80AA9440AE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82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4FD3-6444-43AB-97E7-947C85F83A51}" type="datetime1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9E7C-A18F-43DD-9BA5-13E1C2F5D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894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 txBox="1">
            <a:spLocks/>
          </p:cNvSpPr>
          <p:nvPr/>
        </p:nvSpPr>
        <p:spPr>
          <a:xfrm>
            <a:off x="2785389" y="3231439"/>
            <a:ext cx="4869629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Каминский Алексей Владимирович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4" name="Текст 5"/>
          <p:cNvSpPr txBox="1">
            <a:spLocks/>
          </p:cNvSpPr>
          <p:nvPr/>
        </p:nvSpPr>
        <p:spPr>
          <a:xfrm>
            <a:off x="2816464" y="3902467"/>
            <a:ext cx="4536504" cy="12144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Председатель Комиссии по взаимодействию с СРО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Общественного совета при </a:t>
            </a:r>
            <a:r>
              <a:rPr lang="ru-RU" sz="1400" dirty="0" err="1" smtClean="0">
                <a:solidFill>
                  <a:srgbClr val="0070C0"/>
                </a:solidFill>
              </a:rPr>
              <a:t>Росреестре</a:t>
            </a:r>
            <a:r>
              <a:rPr lang="ru-RU" sz="1400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Член Рабочей группы при Государственной Думе «Законодательное совершенствование в области </a:t>
            </a:r>
            <a:r>
              <a:rPr lang="ru-RU" sz="1400" dirty="0">
                <a:solidFill>
                  <a:srgbClr val="0070C0"/>
                </a:solidFill>
              </a:rPr>
              <a:t>имущественных </a:t>
            </a:r>
            <a:r>
              <a:rPr lang="ru-RU" sz="1400" dirty="0" smtClean="0">
                <a:solidFill>
                  <a:srgbClr val="0070C0"/>
                </a:solidFill>
              </a:rPr>
              <a:t>налогов, </a:t>
            </a:r>
            <a:r>
              <a:rPr lang="ru-RU" sz="1400" dirty="0">
                <a:solidFill>
                  <a:srgbClr val="0070C0"/>
                </a:solidFill>
              </a:rPr>
              <a:t>кадастровой </a:t>
            </a:r>
            <a:r>
              <a:rPr lang="ru-RU" sz="1400" dirty="0" smtClean="0">
                <a:solidFill>
                  <a:srgbClr val="0070C0"/>
                </a:solidFill>
              </a:rPr>
              <a:t>оценки и оценочной деятельности»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Президент Ассоциации «СРОО «Экспертный совет»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9220" y="6226671"/>
            <a:ext cx="24315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</a:rPr>
              <a:t>Ассоциация «СРОО «Экспертный совет»</a:t>
            </a:r>
            <a:endParaRPr lang="ru-RU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49820" y="6372683"/>
            <a:ext cx="3050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Москва, 26 ноября 2018 года</a:t>
            </a:r>
            <a:endParaRPr lang="ru-RU" sz="1600" dirty="0"/>
          </a:p>
        </p:txBody>
      </p:sp>
      <p:pic>
        <p:nvPicPr>
          <p:cNvPr id="17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9742" y="5809925"/>
            <a:ext cx="1604002" cy="41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633" b="16633"/>
          <a:stretch>
            <a:fillRect/>
          </a:stretch>
        </p:blipFill>
        <p:spPr>
          <a:xfrm>
            <a:off x="491161" y="3957109"/>
            <a:ext cx="2088233" cy="2088233"/>
          </a:xfrm>
          <a:prstGeom prst="rect">
            <a:avLst/>
          </a:prstGeom>
        </p:spPr>
      </p:pic>
      <p:pic>
        <p:nvPicPr>
          <p:cNvPr id="11" name="Picture 10" descr="http://to02.rosreestr.ru/upload/to02/files/img/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5055" y="3672105"/>
            <a:ext cx="806869" cy="89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stihi.ru/pics/2016/11/30/434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0512" y="4679291"/>
            <a:ext cx="1146513" cy="78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-108520" y="1916832"/>
            <a:ext cx="925252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</a:rPr>
              <a:t>Оценочная деятельность и саморегулирование.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Вызовы и угрозы  </a:t>
            </a:r>
            <a:r>
              <a:rPr lang="en-US" sz="2800" b="1" i="1" dirty="0" smtClean="0">
                <a:solidFill>
                  <a:srgbClr val="0070C0"/>
                </a:solidFill>
              </a:rPr>
              <a:t>VS</a:t>
            </a:r>
            <a:r>
              <a:rPr lang="ru-RU" sz="3200" b="1" dirty="0" smtClean="0">
                <a:solidFill>
                  <a:srgbClr val="0070C0"/>
                </a:solidFill>
              </a:rPr>
              <a:t>  возможности для развития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2" name="Picture 2" descr="http://www.forum-ocenka.ru/app/media/img/logo-201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009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332579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32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67543" y="98834"/>
            <a:ext cx="8229600" cy="713005"/>
          </a:xfrm>
          <a:prstGeom prst="rect">
            <a:avLst/>
          </a:prstGeom>
          <a:noFill/>
          <a:ln>
            <a:noFill/>
          </a:ln>
          <a:effectLst>
            <a:outerShdw blurRad="50799" dist="38100" dir="8100000" algn="tr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Ключевые</a:t>
            </a:r>
            <a:r>
              <a:rPr lang="en-US" sz="4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растяжки</a:t>
            </a:r>
            <a:endParaRPr lang="en-US" sz="4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Shape 155"/>
          <p:cNvGrpSpPr/>
          <p:nvPr/>
        </p:nvGrpSpPr>
        <p:grpSpPr>
          <a:xfrm>
            <a:off x="270994" y="1097950"/>
            <a:ext cx="9227233" cy="5928924"/>
            <a:chOff x="189451" y="1685255"/>
            <a:chExt cx="4598571" cy="3561259"/>
          </a:xfrm>
        </p:grpSpPr>
        <p:sp>
          <p:nvSpPr>
            <p:cNvPr id="156" name="Shape 156"/>
            <p:cNvSpPr/>
            <p:nvPr/>
          </p:nvSpPr>
          <p:spPr>
            <a:xfrm>
              <a:off x="611560" y="3284983"/>
              <a:ext cx="3384375" cy="216023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  <a:ln w="254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 rot="-5400000">
              <a:off x="611559" y="3282243"/>
              <a:ext cx="3384375" cy="216023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  <a:ln w="254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3851919" y="3511732"/>
              <a:ext cx="936103" cy="310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Рынок</a:t>
              </a:r>
              <a:endParaRPr lang="en-US" sz="2400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189451" y="3563279"/>
              <a:ext cx="1584175" cy="310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Государство</a:t>
              </a:r>
              <a:endParaRPr lang="en-US" sz="2400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2483767" y="1685255"/>
              <a:ext cx="1440160" cy="51790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Нетиповые</a:t>
              </a:r>
              <a:r>
                <a:rPr lang="en-US" sz="2400" i="1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задачи</a:t>
              </a:r>
              <a:endParaRPr lang="en-US" sz="2400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2473784" y="4728608"/>
              <a:ext cx="1378133" cy="51790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Типовые</a:t>
              </a:r>
              <a:r>
                <a:rPr lang="en-US" sz="2400" i="1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400" i="1" dirty="0" err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задачи</a:t>
              </a:r>
              <a:endParaRPr lang="en-US" sz="2400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3347864" y="2708919"/>
              <a:ext cx="144016" cy="144016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3032119" y="2348880"/>
              <a:ext cx="144016" cy="144016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3370403" y="2276872"/>
              <a:ext cx="144016" cy="144016"/>
            </a:xfrm>
            <a:prstGeom prst="ellipse">
              <a:avLst/>
            </a:prstGeom>
            <a:solidFill>
              <a:srgbClr val="00B050"/>
            </a:solidFill>
            <a:ln w="25400" cap="flat" cmpd="sng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2846917" y="3737048"/>
              <a:ext cx="144016" cy="144016"/>
            </a:xfrm>
            <a:prstGeom prst="ellipse">
              <a:avLst/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2851564" y="4077071"/>
              <a:ext cx="144016" cy="144016"/>
            </a:xfrm>
            <a:prstGeom prst="ellipse">
              <a:avLst/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8100000" algn="tr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9" name="Shape 169"/>
          <p:cNvSpPr/>
          <p:nvPr/>
        </p:nvSpPr>
        <p:spPr>
          <a:xfrm>
            <a:off x="5769271" y="1861808"/>
            <a:ext cx="1540476" cy="1404620"/>
          </a:xfrm>
          <a:prstGeom prst="ellipse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5079405" y="4320245"/>
            <a:ext cx="1379731" cy="1211664"/>
          </a:xfrm>
          <a:prstGeom prst="ellipse">
            <a:avLst/>
          </a:prstGeom>
          <a:noFill/>
          <a:ln w="254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02024" y="1694550"/>
            <a:ext cx="25581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ru-RU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84737" y="1700783"/>
            <a:ext cx="110538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IV</a:t>
            </a:r>
            <a:endParaRPr lang="ru-RU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84737" y="5383029"/>
            <a:ext cx="98181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III</a:t>
            </a:r>
            <a:endParaRPr lang="ru-RU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27713" y="5204649"/>
            <a:ext cx="11106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</a:t>
            </a:r>
            <a:endParaRPr lang="ru-RU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976" y="162083"/>
            <a:ext cx="1312359" cy="42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96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748464" y="6577607"/>
            <a:ext cx="395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6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24600" y="1196752"/>
            <a:ext cx="5277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847" t="24803" r="22742" b="8043"/>
          <a:stretch/>
        </p:blipFill>
        <p:spPr bwMode="auto">
          <a:xfrm>
            <a:off x="1395733" y="106824"/>
            <a:ext cx="5792727" cy="675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4756" y="1376772"/>
            <a:ext cx="1691679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ткрытая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онцепция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развития оценочной деятельности</a:t>
            </a:r>
            <a:endParaRPr lang="ru-RU" sz="1000" dirty="0">
              <a:latin typeface="+mj-lt"/>
              <a:ea typeface="+mj-ea"/>
              <a:cs typeface="+mj-cs"/>
            </a:endParaRPr>
          </a:p>
        </p:txBody>
      </p:sp>
      <p:sp>
        <p:nvSpPr>
          <p:cNvPr id="154" name="Заголовок 1"/>
          <p:cNvSpPr txBox="1">
            <a:spLocks/>
          </p:cNvSpPr>
          <p:nvPr/>
        </p:nvSpPr>
        <p:spPr>
          <a:xfrm>
            <a:off x="1763687" y="0"/>
            <a:ext cx="8129955" cy="1340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70C0"/>
                </a:solidFill>
              </a:rPr>
              <a:t>Тренды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74" y="106824"/>
            <a:ext cx="1312359" cy="42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47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37967" y="623756"/>
            <a:ext cx="1691679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ткрытая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</a:t>
            </a:r>
            <a:r>
              <a:rPr lang="ru-RU" sz="1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онцепция </a:t>
            </a:r>
            <a:r>
              <a:rPr lang="ru-RU" sz="1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развития оценочной деятельности</a:t>
            </a:r>
            <a:endParaRPr lang="ru-RU" sz="1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8464" y="6577607"/>
            <a:ext cx="395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6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60882" y="1376772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00B050"/>
                </a:solidFill>
              </a:rPr>
              <a:t>развитие саморегулирования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24600" y="1196752"/>
            <a:ext cx="5277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Заголовок 1"/>
          <p:cNvSpPr txBox="1">
            <a:spLocks/>
          </p:cNvSpPr>
          <p:nvPr/>
        </p:nvSpPr>
        <p:spPr>
          <a:xfrm>
            <a:off x="1763688" y="0"/>
            <a:ext cx="7380312" cy="1340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70C0"/>
                </a:solidFill>
              </a:rPr>
              <a:t>Тренды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847" t="24803" r="22742" b="8043"/>
          <a:stretch/>
        </p:blipFill>
        <p:spPr bwMode="auto">
          <a:xfrm>
            <a:off x="35496" y="1340767"/>
            <a:ext cx="4201394" cy="48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995" y="78337"/>
            <a:ext cx="1312359" cy="4224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88410" y="2592028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ru-RU" sz="2800" b="1" dirty="0" smtClean="0">
                <a:solidFill>
                  <a:srgbClr val="0070C0"/>
                </a:solidFill>
              </a:rPr>
              <a:t>2. усиление государственного регулирования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8410" y="3747603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ru-RU" sz="2800" b="1" dirty="0">
                <a:solidFill>
                  <a:srgbClr val="FFC000"/>
                </a:solidFill>
              </a:rPr>
              <a:t>3. введение </a:t>
            </a:r>
            <a:r>
              <a:rPr lang="ru-RU" sz="2800" b="1" dirty="0" smtClean="0">
                <a:solidFill>
                  <a:srgbClr val="FFC000"/>
                </a:solidFill>
              </a:rPr>
              <a:t>уголовной ответственности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79864" y="5105534"/>
            <a:ext cx="4860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ru-RU" sz="2800" b="1" dirty="0" smtClean="0">
                <a:solidFill>
                  <a:srgbClr val="FF0000"/>
                </a:solidFill>
              </a:rPr>
              <a:t>4. государственная оценка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(сокращение рынка)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04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www.thememaker.ru/storage/themes/5/5/6539/scr.gif?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54" y="908720"/>
            <a:ext cx="1254322" cy="172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www.jr1.ru/i/1024/36890-1920x120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86" r="20631"/>
          <a:stretch/>
        </p:blipFill>
        <p:spPr bwMode="auto">
          <a:xfrm>
            <a:off x="179512" y="2636912"/>
            <a:ext cx="12570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99px.ru/sstorage/53/2013/05/mid_68871_957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945" r="5704"/>
          <a:stretch/>
        </p:blipFill>
        <p:spPr bwMode="auto">
          <a:xfrm>
            <a:off x="0" y="4219808"/>
            <a:ext cx="1475656" cy="148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106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6" name="Picture 4" descr="http://3.bp.blogspot.com/_aD09LJv1Y-0/S_JkQ2xP8QI/AAAAAAAADUA/HLlstkmgLb8/s1600/howmuchisthefish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5381"/>
          <a:stretch/>
        </p:blipFill>
        <p:spPr bwMode="auto">
          <a:xfrm>
            <a:off x="1475656" y="4581128"/>
            <a:ext cx="250033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олилиния 20"/>
          <p:cNvSpPr/>
          <p:nvPr/>
        </p:nvSpPr>
        <p:spPr>
          <a:xfrm>
            <a:off x="2339752" y="3000981"/>
            <a:ext cx="2714372" cy="1580147"/>
          </a:xfrm>
          <a:custGeom>
            <a:avLst/>
            <a:gdLst>
              <a:gd name="connsiteX0" fmla="*/ 0 w 3276600"/>
              <a:gd name="connsiteY0" fmla="*/ 1135911 h 1135911"/>
              <a:gd name="connsiteX1" fmla="*/ 531628 w 3276600"/>
              <a:gd name="connsiteY1" fmla="*/ 721242 h 1135911"/>
              <a:gd name="connsiteX2" fmla="*/ 1169581 w 3276600"/>
              <a:gd name="connsiteY2" fmla="*/ 434163 h 1135911"/>
              <a:gd name="connsiteX3" fmla="*/ 1786270 w 3276600"/>
              <a:gd name="connsiteY3" fmla="*/ 264042 h 1135911"/>
              <a:gd name="connsiteX4" fmla="*/ 3051544 w 3276600"/>
              <a:gd name="connsiteY4" fmla="*/ 40758 h 1135911"/>
              <a:gd name="connsiteX5" fmla="*/ 3136604 w 3276600"/>
              <a:gd name="connsiteY5" fmla="*/ 19493 h 113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6600" h="1135911">
                <a:moveTo>
                  <a:pt x="0" y="1135911"/>
                </a:moveTo>
                <a:cubicBezTo>
                  <a:pt x="168349" y="987055"/>
                  <a:pt x="336698" y="838200"/>
                  <a:pt x="531628" y="721242"/>
                </a:cubicBezTo>
                <a:cubicBezTo>
                  <a:pt x="726558" y="604284"/>
                  <a:pt x="960474" y="510363"/>
                  <a:pt x="1169581" y="434163"/>
                </a:cubicBezTo>
                <a:cubicBezTo>
                  <a:pt x="1378688" y="357963"/>
                  <a:pt x="1472610" y="329609"/>
                  <a:pt x="1786270" y="264042"/>
                </a:cubicBezTo>
                <a:cubicBezTo>
                  <a:pt x="2099930" y="198475"/>
                  <a:pt x="2826488" y="81516"/>
                  <a:pt x="3051544" y="40758"/>
                </a:cubicBezTo>
                <a:cubicBezTo>
                  <a:pt x="3276600" y="0"/>
                  <a:pt x="3206602" y="9746"/>
                  <a:pt x="3136604" y="1949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21" idx="5"/>
          </p:cNvCxnSpPr>
          <p:nvPr/>
        </p:nvCxnSpPr>
        <p:spPr>
          <a:xfrm flipV="1">
            <a:off x="4938150" y="1700809"/>
            <a:ext cx="4205850" cy="1327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-936984" y="3691773"/>
            <a:ext cx="48577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482257" y="6110862"/>
            <a:ext cx="7510894" cy="211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547664" y="1412776"/>
            <a:ext cx="360040" cy="3168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Активность Сообщества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60678" y="5622029"/>
            <a:ext cx="888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время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99792" y="6165304"/>
            <a:ext cx="911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201</a:t>
            </a:r>
            <a:r>
              <a:rPr lang="en-US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8</a:t>
            </a:r>
            <a:r>
              <a:rPr lang="ru-RU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г.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420547" y="6121459"/>
            <a:ext cx="911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2020 г.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76256" y="6091808"/>
            <a:ext cx="1576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до 2025 г.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9552" y="0"/>
            <a:ext cx="824440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Стратегия развития саморегулирования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3" name="Picture 6" descr="иерархия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23928" y="2180861"/>
            <a:ext cx="1604868" cy="1536171"/>
          </a:xfrm>
          <a:prstGeom prst="rect">
            <a:avLst/>
          </a:prstGeom>
        </p:spPr>
      </p:pic>
      <p:pic>
        <p:nvPicPr>
          <p:cNvPr id="9" name="Picture 4" descr="http://3.bp.blogspot.com/_aD09LJv1Y-0/S_JkQ2xP8QI/AAAAAAAADUA/HLlstkmgLb8/s1600/howmuchisthefish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91"/>
          <a:stretch/>
        </p:blipFill>
        <p:spPr bwMode="auto">
          <a:xfrm>
            <a:off x="6084168" y="1772817"/>
            <a:ext cx="26903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3538942" y="3681689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Общегосударственная модель</a:t>
            </a: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саморегулирования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2660915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Саморегулирование «по сути»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00192" y="3284984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#</a:t>
            </a:r>
            <a:r>
              <a:rPr lang="ru-RU" altLang="ru-RU" b="1" dirty="0" err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оценщикивместе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04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5" name="AutoShape 6" descr="Картинки по запросу белые человечки для презентации деньги"/>
          <p:cNvSpPr>
            <a:spLocks noChangeAspect="1" noChangeArrowheads="1"/>
          </p:cNvSpPr>
          <p:nvPr/>
        </p:nvSpPr>
        <p:spPr bwMode="auto">
          <a:xfrm>
            <a:off x="4419600" y="3276600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E6BEA8-033E-42F8-A68D-8E0317E77C73}"/>
              </a:ext>
            </a:extLst>
          </p:cNvPr>
          <p:cNvSpPr txBox="1"/>
          <p:nvPr/>
        </p:nvSpPr>
        <p:spPr>
          <a:xfrm>
            <a:off x="0" y="-99392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200" b="1" dirty="0">
                <a:solidFill>
                  <a:srgbClr val="002060"/>
                </a:solidFill>
                <a:latin typeface="Calibri" panose="020F0502020204030204" pitchFamily="34" charset="0"/>
              </a:rPr>
              <a:t>Ведомственный квалификационный экзамен Оценщиков</a:t>
            </a:r>
            <a:endParaRPr lang="ru-RU" sz="4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ÐÐ°ÑÑÐ¸Ð½ÐºÐ¸ Ð¿Ð¾ Ð·Ð°Ð¿ÑÐ¾ÑÑ ÐºÑÐ¾ Ð¸Ð· Ð¶Ð¸Ð²Ð¾ÑÐ½ÑÑ Ð±ÑÑÑÑÐµ Ð·Ð°Ð»ÐµÐ·ÐµÑ Ð½Ð° Ð´ÐµÑÐµÐ²Ð¾ ÐºÐ°ÑÑÐ¸Ð½ÐºÐ° ÑÐ¼Ð¾Ñ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8971"/>
            <a:ext cx="8135101" cy="557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22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12365</TotalTime>
  <Words>147</Words>
  <Application>Microsoft Office PowerPoint</Application>
  <PresentationFormat>Экран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Ключевые растяжки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в системе саморегулирования</dc:title>
  <dc:creator>1</dc:creator>
  <cp:lastModifiedBy>Михаил</cp:lastModifiedBy>
  <cp:revision>335</cp:revision>
  <cp:lastPrinted>2017-01-11T19:29:23Z</cp:lastPrinted>
  <dcterms:created xsi:type="dcterms:W3CDTF">2011-04-20T12:27:46Z</dcterms:created>
  <dcterms:modified xsi:type="dcterms:W3CDTF">2018-11-24T22:31:17Z</dcterms:modified>
</cp:coreProperties>
</file>