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notesMasterIdLst>
    <p:notesMasterId r:id="rId14"/>
  </p:notesMasterIdLst>
  <p:handoutMasterIdLst>
    <p:handoutMasterId r:id="rId15"/>
  </p:handoutMasterIdLst>
  <p:sldIdLst>
    <p:sldId id="265" r:id="rId2"/>
    <p:sldId id="285" r:id="rId3"/>
    <p:sldId id="283" r:id="rId4"/>
    <p:sldId id="286" r:id="rId5"/>
    <p:sldId id="293" r:id="rId6"/>
    <p:sldId id="292" r:id="rId7"/>
    <p:sldId id="294" r:id="rId8"/>
    <p:sldId id="298" r:id="rId9"/>
    <p:sldId id="297" r:id="rId10"/>
    <p:sldId id="296" r:id="rId11"/>
    <p:sldId id="291" r:id="rId12"/>
    <p:sldId id="295" r:id="rId13"/>
  </p:sldIdLst>
  <p:sldSz cx="9144000" cy="6858000" type="screen4x3"/>
  <p:notesSz cx="9942513" cy="68103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5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99FF"/>
    <a:srgbClr val="336600"/>
    <a:srgbClr val="003300"/>
    <a:srgbClr val="CC3300"/>
    <a:srgbClr val="CC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70" autoAdjust="0"/>
  </p:normalViewPr>
  <p:slideViewPr>
    <p:cSldViewPr>
      <p:cViewPr varScale="1">
        <p:scale>
          <a:sx n="70" d="100"/>
          <a:sy n="70" d="100"/>
        </p:scale>
        <p:origin x="13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6" d="100"/>
          <a:sy n="116" d="100"/>
        </p:scale>
        <p:origin x="-2382" y="-108"/>
      </p:cViewPr>
      <p:guideLst>
        <p:guide orient="horz" pos="2145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2133749267186052E-3"/>
          <c:w val="1"/>
          <c:h val="0.99678662507328142"/>
        </c:manualLayout>
      </c:layout>
      <c:pie3DChart>
        <c:varyColors val="1"/>
        <c:ser>
          <c:idx val="0"/>
          <c:order val="0"/>
          <c:explosion val="22"/>
          <c:dPt>
            <c:idx val="0"/>
            <c:bubble3D val="0"/>
            <c:explosion val="16"/>
            <c:spPr>
              <a:solidFill>
                <a:srgbClr val="FF5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9FB-4FDD-BA5B-64222DB36F03}"/>
              </c:ext>
            </c:extLst>
          </c:dPt>
          <c:dPt>
            <c:idx val="1"/>
            <c:bubble3D val="0"/>
            <c:spPr>
              <a:solidFill>
                <a:srgbClr val="0099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9FB-4FDD-BA5B-64222DB36F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Без координат границ</c:v>
                </c:pt>
                <c:pt idx="1">
                  <c:v>В координатах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40062</c:v>
                </c:pt>
                <c:pt idx="1">
                  <c:v>28793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FB-4FDD-BA5B-64222DB36F03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4EEB4A-2CAB-41BC-BED0-19F83999C977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1F4FE40-D577-4E35-9A5A-D63BFA06759E}">
      <dgm:prSet phldrT="[Текст]" custT="1"/>
      <dgm:spPr/>
      <dgm:t>
        <a:bodyPr/>
        <a:lstStyle/>
        <a:p>
          <a:r>
            <a:rPr lang="ru-RU" sz="2000" dirty="0" smtClean="0"/>
            <a:t>Установить порядок взаимодействия </a:t>
          </a:r>
          <a:r>
            <a:rPr lang="ru-RU" sz="2000" dirty="0" err="1" smtClean="0"/>
            <a:t>Росреестра</a:t>
          </a:r>
          <a:r>
            <a:rPr lang="ru-RU" sz="2000" dirty="0" smtClean="0"/>
            <a:t>, ГБУ и собственника в части уточнения характеристик в ЕГРН</a:t>
          </a:r>
          <a:endParaRPr lang="ru-RU" sz="2000" dirty="0"/>
        </a:p>
      </dgm:t>
    </dgm:pt>
    <dgm:pt modelId="{05984E5F-F1AD-45FE-9DCD-569489963C32}" type="parTrans" cxnId="{5BD6BAFC-0247-4F73-B37D-1801FFB6B125}">
      <dgm:prSet/>
      <dgm:spPr/>
      <dgm:t>
        <a:bodyPr/>
        <a:lstStyle/>
        <a:p>
          <a:endParaRPr lang="ru-RU" sz="2000"/>
        </a:p>
      </dgm:t>
    </dgm:pt>
    <dgm:pt modelId="{D5A3FA25-FDDB-4E70-9479-0EABFE2A53C3}" type="sibTrans" cxnId="{5BD6BAFC-0247-4F73-B37D-1801FFB6B125}">
      <dgm:prSet/>
      <dgm:spPr/>
      <dgm:t>
        <a:bodyPr/>
        <a:lstStyle/>
        <a:p>
          <a:endParaRPr lang="ru-RU" sz="2000"/>
        </a:p>
      </dgm:t>
    </dgm:pt>
    <dgm:pt modelId="{578D7704-488D-4FBA-89C6-AC8A98BF60FE}">
      <dgm:prSet phldrT="[Текст]" custT="1"/>
      <dgm:spPr/>
      <dgm:t>
        <a:bodyPr/>
        <a:lstStyle/>
        <a:p>
          <a:r>
            <a:rPr lang="ru-RU" sz="2000" dirty="0" smtClean="0"/>
            <a:t>Утвердить порядок и механизм определения вида использования объекта недвижимости с учетом его фактического использования</a:t>
          </a:r>
          <a:endParaRPr lang="ru-RU" sz="2000" dirty="0"/>
        </a:p>
      </dgm:t>
    </dgm:pt>
    <dgm:pt modelId="{7618ABAD-54F7-4FE6-B271-0C728732BE74}" type="parTrans" cxnId="{DF4B5FCF-ACA6-43AB-88EF-19724E3996CE}">
      <dgm:prSet/>
      <dgm:spPr/>
      <dgm:t>
        <a:bodyPr/>
        <a:lstStyle/>
        <a:p>
          <a:endParaRPr lang="ru-RU" sz="2000"/>
        </a:p>
      </dgm:t>
    </dgm:pt>
    <dgm:pt modelId="{9B3F04A2-68D0-4504-B3C3-93ABCB61A7ED}" type="sibTrans" cxnId="{DF4B5FCF-ACA6-43AB-88EF-19724E3996CE}">
      <dgm:prSet/>
      <dgm:spPr/>
      <dgm:t>
        <a:bodyPr/>
        <a:lstStyle/>
        <a:p>
          <a:endParaRPr lang="ru-RU" sz="2000"/>
        </a:p>
      </dgm:t>
    </dgm:pt>
    <dgm:pt modelId="{14C89744-5277-4444-8CD5-630669EDAD95}">
      <dgm:prSet phldrT="[Текст]" custT="1"/>
      <dgm:spPr/>
      <dgm:t>
        <a:bodyPr/>
        <a:lstStyle/>
        <a:p>
          <a:r>
            <a:rPr lang="ru-RU" sz="2000" dirty="0" smtClean="0"/>
            <a:t>Урегулировать проведение оцифровки почвенных карт с обновлением почвенных материалов</a:t>
          </a:r>
          <a:endParaRPr lang="ru-RU" sz="2000" dirty="0"/>
        </a:p>
      </dgm:t>
    </dgm:pt>
    <dgm:pt modelId="{5A45F4A4-BD91-4601-B4A7-B9E14F99DF85}" type="parTrans" cxnId="{7720A8A4-7C3C-40DC-A828-FBDB9EE4F35B}">
      <dgm:prSet/>
      <dgm:spPr/>
      <dgm:t>
        <a:bodyPr/>
        <a:lstStyle/>
        <a:p>
          <a:endParaRPr lang="ru-RU" sz="2000"/>
        </a:p>
      </dgm:t>
    </dgm:pt>
    <dgm:pt modelId="{0358D455-ABDE-408C-8CD3-B9985454B494}" type="sibTrans" cxnId="{7720A8A4-7C3C-40DC-A828-FBDB9EE4F35B}">
      <dgm:prSet/>
      <dgm:spPr/>
      <dgm:t>
        <a:bodyPr/>
        <a:lstStyle/>
        <a:p>
          <a:endParaRPr lang="ru-RU" sz="2000"/>
        </a:p>
      </dgm:t>
    </dgm:pt>
    <dgm:pt modelId="{B6703F0B-248F-47EE-98A2-0C1C8B0D02A3}">
      <dgm:prSet phldrT="[Текст]" custT="1"/>
      <dgm:spPr/>
      <dgm:t>
        <a:bodyPr/>
        <a:lstStyle/>
        <a:p>
          <a:r>
            <a:rPr lang="ru-RU" sz="2000" i="1" dirty="0" smtClean="0"/>
            <a:t>Применение указанных мероприятий будет способствовать повышению качества исходных данных, соответственно, результатов кадастровой оценки</a:t>
          </a:r>
          <a:endParaRPr lang="ru-RU" sz="2000" i="1" dirty="0"/>
        </a:p>
      </dgm:t>
    </dgm:pt>
    <dgm:pt modelId="{D7B2EA81-5C06-4EF7-94C7-225A9E332339}" type="parTrans" cxnId="{A996CCFB-42C3-40CA-AF8E-8B2793A2D675}">
      <dgm:prSet/>
      <dgm:spPr/>
      <dgm:t>
        <a:bodyPr/>
        <a:lstStyle/>
        <a:p>
          <a:endParaRPr lang="ru-RU"/>
        </a:p>
      </dgm:t>
    </dgm:pt>
    <dgm:pt modelId="{41BE2C6C-61C4-439F-9475-EDA8FD524DE9}" type="sibTrans" cxnId="{A996CCFB-42C3-40CA-AF8E-8B2793A2D675}">
      <dgm:prSet/>
      <dgm:spPr/>
      <dgm:t>
        <a:bodyPr/>
        <a:lstStyle/>
        <a:p>
          <a:endParaRPr lang="ru-RU"/>
        </a:p>
      </dgm:t>
    </dgm:pt>
    <dgm:pt modelId="{79D9C201-4F87-4B16-A49B-937AE5FD4943}" type="pres">
      <dgm:prSet presAssocID="{894EEB4A-2CAB-41BC-BED0-19F83999C9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C051BFF-D866-4508-9CFC-CE808A2C1ABD}" type="pres">
      <dgm:prSet presAssocID="{894EEB4A-2CAB-41BC-BED0-19F83999C977}" presName="Name1" presStyleCnt="0"/>
      <dgm:spPr/>
    </dgm:pt>
    <dgm:pt modelId="{829DB29E-A6B8-487A-A5D2-5A4330B08FF0}" type="pres">
      <dgm:prSet presAssocID="{894EEB4A-2CAB-41BC-BED0-19F83999C977}" presName="cycle" presStyleCnt="0"/>
      <dgm:spPr/>
    </dgm:pt>
    <dgm:pt modelId="{13B5DC61-FA43-47E1-9FB9-9B0A037DC131}" type="pres">
      <dgm:prSet presAssocID="{894EEB4A-2CAB-41BC-BED0-19F83999C977}" presName="srcNode" presStyleLbl="node1" presStyleIdx="0" presStyleCnt="4"/>
      <dgm:spPr/>
    </dgm:pt>
    <dgm:pt modelId="{E4437F5C-B06C-4EAE-BB4C-59883014F8BD}" type="pres">
      <dgm:prSet presAssocID="{894EEB4A-2CAB-41BC-BED0-19F83999C977}" presName="conn" presStyleLbl="parChTrans1D2" presStyleIdx="0" presStyleCnt="1"/>
      <dgm:spPr/>
      <dgm:t>
        <a:bodyPr/>
        <a:lstStyle/>
        <a:p>
          <a:endParaRPr lang="ru-RU"/>
        </a:p>
      </dgm:t>
    </dgm:pt>
    <dgm:pt modelId="{1C9D995A-096A-49C0-BF2D-DCE33A5F0357}" type="pres">
      <dgm:prSet presAssocID="{894EEB4A-2CAB-41BC-BED0-19F83999C977}" presName="extraNode" presStyleLbl="node1" presStyleIdx="0" presStyleCnt="4"/>
      <dgm:spPr/>
    </dgm:pt>
    <dgm:pt modelId="{0D3E26F2-0EAC-48D5-A5DC-B06F0D78DCDB}" type="pres">
      <dgm:prSet presAssocID="{894EEB4A-2CAB-41BC-BED0-19F83999C977}" presName="dstNode" presStyleLbl="node1" presStyleIdx="0" presStyleCnt="4"/>
      <dgm:spPr/>
    </dgm:pt>
    <dgm:pt modelId="{A6310454-2A63-4F33-8495-50CD67281D3F}" type="pres">
      <dgm:prSet presAssocID="{14C89744-5277-4444-8CD5-630669EDAD9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B78B7-363A-45B3-978A-4BB35C4ED899}" type="pres">
      <dgm:prSet presAssocID="{14C89744-5277-4444-8CD5-630669EDAD95}" presName="accent_1" presStyleCnt="0"/>
      <dgm:spPr/>
    </dgm:pt>
    <dgm:pt modelId="{A24E5E37-F6D2-4923-84A7-AD562F73B8A2}" type="pres">
      <dgm:prSet presAssocID="{14C89744-5277-4444-8CD5-630669EDAD95}" presName="accentRepeatNode" presStyleLbl="solidFgAcc1" presStyleIdx="0" presStyleCnt="4" custScaleX="89673" custScaleY="89673"/>
      <dgm:spPr/>
    </dgm:pt>
    <dgm:pt modelId="{6F10F61F-273E-4E4F-9F7C-B3CAD4A6C33D}" type="pres">
      <dgm:prSet presAssocID="{81F4FE40-D577-4E35-9A5A-D63BFA06759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9D388-7A0A-4D3C-A4BA-1946533DFBCD}" type="pres">
      <dgm:prSet presAssocID="{81F4FE40-D577-4E35-9A5A-D63BFA06759E}" presName="accent_2" presStyleCnt="0"/>
      <dgm:spPr/>
    </dgm:pt>
    <dgm:pt modelId="{14E0ACC0-F26B-4C64-A20F-66AE0259D7BC}" type="pres">
      <dgm:prSet presAssocID="{81F4FE40-D577-4E35-9A5A-D63BFA06759E}" presName="accentRepeatNode" presStyleLbl="solidFgAcc1" presStyleIdx="1" presStyleCnt="4" custScaleX="90435" custScaleY="90435"/>
      <dgm:spPr/>
    </dgm:pt>
    <dgm:pt modelId="{862C1885-BE8C-49FA-8A38-B8CA11AF8FDB}" type="pres">
      <dgm:prSet presAssocID="{578D7704-488D-4FBA-89C6-AC8A98BF60F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73024-C9DF-45FF-97E1-419BEF439F76}" type="pres">
      <dgm:prSet presAssocID="{578D7704-488D-4FBA-89C6-AC8A98BF60FE}" presName="accent_3" presStyleCnt="0"/>
      <dgm:spPr/>
    </dgm:pt>
    <dgm:pt modelId="{DD6F7DFF-4B47-435F-86CC-44B35FFB7E9B}" type="pres">
      <dgm:prSet presAssocID="{578D7704-488D-4FBA-89C6-AC8A98BF60FE}" presName="accentRepeatNode" presStyleLbl="solidFgAcc1" presStyleIdx="2" presStyleCnt="4" custScaleX="89673" custScaleY="89673"/>
      <dgm:spPr/>
    </dgm:pt>
    <dgm:pt modelId="{1262EBE2-A964-4367-8898-696642BB3ED2}" type="pres">
      <dgm:prSet presAssocID="{B6703F0B-248F-47EE-98A2-0C1C8B0D02A3}" presName="text_4" presStyleLbl="node1" presStyleIdx="3" presStyleCnt="4" custScaleY="124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0DA751-A3ED-48A4-B6BF-C1551667834E}" type="pres">
      <dgm:prSet presAssocID="{B6703F0B-248F-47EE-98A2-0C1C8B0D02A3}" presName="accent_4" presStyleCnt="0"/>
      <dgm:spPr/>
    </dgm:pt>
    <dgm:pt modelId="{6C2AEB90-33A4-444E-8357-D9F43C9C775D}" type="pres">
      <dgm:prSet presAssocID="{B6703F0B-248F-47EE-98A2-0C1C8B0D02A3}" presName="accentRepeatNode" presStyleLbl="solidFgAcc1" presStyleIdx="3" presStyleCnt="4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01C857A1-D59A-40AF-89CB-CC6216D97F90}" type="presOf" srcId="{81F4FE40-D577-4E35-9A5A-D63BFA06759E}" destId="{6F10F61F-273E-4E4F-9F7C-B3CAD4A6C33D}" srcOrd="0" destOrd="0" presId="urn:microsoft.com/office/officeart/2008/layout/VerticalCurvedList"/>
    <dgm:cxn modelId="{5BD6BAFC-0247-4F73-B37D-1801FFB6B125}" srcId="{894EEB4A-2CAB-41BC-BED0-19F83999C977}" destId="{81F4FE40-D577-4E35-9A5A-D63BFA06759E}" srcOrd="1" destOrd="0" parTransId="{05984E5F-F1AD-45FE-9DCD-569489963C32}" sibTransId="{D5A3FA25-FDDB-4E70-9479-0EABFE2A53C3}"/>
    <dgm:cxn modelId="{94E83775-C575-4D39-A0E9-769B926B0302}" type="presOf" srcId="{578D7704-488D-4FBA-89C6-AC8A98BF60FE}" destId="{862C1885-BE8C-49FA-8A38-B8CA11AF8FDB}" srcOrd="0" destOrd="0" presId="urn:microsoft.com/office/officeart/2008/layout/VerticalCurvedList"/>
    <dgm:cxn modelId="{3D2AD671-694D-4346-A34F-0DD911FE43B9}" type="presOf" srcId="{0358D455-ABDE-408C-8CD3-B9985454B494}" destId="{E4437F5C-B06C-4EAE-BB4C-59883014F8BD}" srcOrd="0" destOrd="0" presId="urn:microsoft.com/office/officeart/2008/layout/VerticalCurvedList"/>
    <dgm:cxn modelId="{353B790C-106D-4CB5-B011-F40127EF97C8}" type="presOf" srcId="{14C89744-5277-4444-8CD5-630669EDAD95}" destId="{A6310454-2A63-4F33-8495-50CD67281D3F}" srcOrd="0" destOrd="0" presId="urn:microsoft.com/office/officeart/2008/layout/VerticalCurvedList"/>
    <dgm:cxn modelId="{9E9C6D0B-C1EE-420F-84D6-81346D0A10DD}" type="presOf" srcId="{894EEB4A-2CAB-41BC-BED0-19F83999C977}" destId="{79D9C201-4F87-4B16-A49B-937AE5FD4943}" srcOrd="0" destOrd="0" presId="urn:microsoft.com/office/officeart/2008/layout/VerticalCurvedList"/>
    <dgm:cxn modelId="{6E49D6FF-C19C-446D-8059-826429C7C3B0}" type="presOf" srcId="{B6703F0B-248F-47EE-98A2-0C1C8B0D02A3}" destId="{1262EBE2-A964-4367-8898-696642BB3ED2}" srcOrd="0" destOrd="0" presId="urn:microsoft.com/office/officeart/2008/layout/VerticalCurvedList"/>
    <dgm:cxn modelId="{7720A8A4-7C3C-40DC-A828-FBDB9EE4F35B}" srcId="{894EEB4A-2CAB-41BC-BED0-19F83999C977}" destId="{14C89744-5277-4444-8CD5-630669EDAD95}" srcOrd="0" destOrd="0" parTransId="{5A45F4A4-BD91-4601-B4A7-B9E14F99DF85}" sibTransId="{0358D455-ABDE-408C-8CD3-B9985454B494}"/>
    <dgm:cxn modelId="{A996CCFB-42C3-40CA-AF8E-8B2793A2D675}" srcId="{894EEB4A-2CAB-41BC-BED0-19F83999C977}" destId="{B6703F0B-248F-47EE-98A2-0C1C8B0D02A3}" srcOrd="3" destOrd="0" parTransId="{D7B2EA81-5C06-4EF7-94C7-225A9E332339}" sibTransId="{41BE2C6C-61C4-439F-9475-EDA8FD524DE9}"/>
    <dgm:cxn modelId="{DF4B5FCF-ACA6-43AB-88EF-19724E3996CE}" srcId="{894EEB4A-2CAB-41BC-BED0-19F83999C977}" destId="{578D7704-488D-4FBA-89C6-AC8A98BF60FE}" srcOrd="2" destOrd="0" parTransId="{7618ABAD-54F7-4FE6-B271-0C728732BE74}" sibTransId="{9B3F04A2-68D0-4504-B3C3-93ABCB61A7ED}"/>
    <dgm:cxn modelId="{5D260D95-9374-42ED-ADBE-431CBACE6540}" type="presParOf" srcId="{79D9C201-4F87-4B16-A49B-937AE5FD4943}" destId="{FC051BFF-D866-4508-9CFC-CE808A2C1ABD}" srcOrd="0" destOrd="0" presId="urn:microsoft.com/office/officeart/2008/layout/VerticalCurvedList"/>
    <dgm:cxn modelId="{DEB0305E-FF69-4668-A8B3-9F62F71C48B1}" type="presParOf" srcId="{FC051BFF-D866-4508-9CFC-CE808A2C1ABD}" destId="{829DB29E-A6B8-487A-A5D2-5A4330B08FF0}" srcOrd="0" destOrd="0" presId="urn:microsoft.com/office/officeart/2008/layout/VerticalCurvedList"/>
    <dgm:cxn modelId="{F0A819C5-AABE-4861-AF84-95F460E8E408}" type="presParOf" srcId="{829DB29E-A6B8-487A-A5D2-5A4330B08FF0}" destId="{13B5DC61-FA43-47E1-9FB9-9B0A037DC131}" srcOrd="0" destOrd="0" presId="urn:microsoft.com/office/officeart/2008/layout/VerticalCurvedList"/>
    <dgm:cxn modelId="{220EF06D-CC3E-465F-93D8-306384AC28FB}" type="presParOf" srcId="{829DB29E-A6B8-487A-A5D2-5A4330B08FF0}" destId="{E4437F5C-B06C-4EAE-BB4C-59883014F8BD}" srcOrd="1" destOrd="0" presId="urn:microsoft.com/office/officeart/2008/layout/VerticalCurvedList"/>
    <dgm:cxn modelId="{D297FC49-A684-4355-A5F6-651D0CD280FE}" type="presParOf" srcId="{829DB29E-A6B8-487A-A5D2-5A4330B08FF0}" destId="{1C9D995A-096A-49C0-BF2D-DCE33A5F0357}" srcOrd="2" destOrd="0" presId="urn:microsoft.com/office/officeart/2008/layout/VerticalCurvedList"/>
    <dgm:cxn modelId="{FA7276D3-F416-4CB9-BBEE-9A0BCAA6DD94}" type="presParOf" srcId="{829DB29E-A6B8-487A-A5D2-5A4330B08FF0}" destId="{0D3E26F2-0EAC-48D5-A5DC-B06F0D78DCDB}" srcOrd="3" destOrd="0" presId="urn:microsoft.com/office/officeart/2008/layout/VerticalCurvedList"/>
    <dgm:cxn modelId="{C6A74D86-7CB6-4295-9C86-CAA1F26B07BF}" type="presParOf" srcId="{FC051BFF-D866-4508-9CFC-CE808A2C1ABD}" destId="{A6310454-2A63-4F33-8495-50CD67281D3F}" srcOrd="1" destOrd="0" presId="urn:microsoft.com/office/officeart/2008/layout/VerticalCurvedList"/>
    <dgm:cxn modelId="{2B694C86-09AC-489B-B21D-A5560377FE5E}" type="presParOf" srcId="{FC051BFF-D866-4508-9CFC-CE808A2C1ABD}" destId="{C07B78B7-363A-45B3-978A-4BB35C4ED899}" srcOrd="2" destOrd="0" presId="urn:microsoft.com/office/officeart/2008/layout/VerticalCurvedList"/>
    <dgm:cxn modelId="{03E742F5-0637-435D-A19A-49210382D140}" type="presParOf" srcId="{C07B78B7-363A-45B3-978A-4BB35C4ED899}" destId="{A24E5E37-F6D2-4923-84A7-AD562F73B8A2}" srcOrd="0" destOrd="0" presId="urn:microsoft.com/office/officeart/2008/layout/VerticalCurvedList"/>
    <dgm:cxn modelId="{D32C29EC-BC46-4F3E-8814-36654EC80F01}" type="presParOf" srcId="{FC051BFF-D866-4508-9CFC-CE808A2C1ABD}" destId="{6F10F61F-273E-4E4F-9F7C-B3CAD4A6C33D}" srcOrd="3" destOrd="0" presId="urn:microsoft.com/office/officeart/2008/layout/VerticalCurvedList"/>
    <dgm:cxn modelId="{DD788556-A3FE-4199-82FB-0722BE80BAF7}" type="presParOf" srcId="{FC051BFF-D866-4508-9CFC-CE808A2C1ABD}" destId="{2249D388-7A0A-4D3C-A4BA-1946533DFBCD}" srcOrd="4" destOrd="0" presId="urn:microsoft.com/office/officeart/2008/layout/VerticalCurvedList"/>
    <dgm:cxn modelId="{86A5A1A3-3405-4CAA-85D3-DA87580BC027}" type="presParOf" srcId="{2249D388-7A0A-4D3C-A4BA-1946533DFBCD}" destId="{14E0ACC0-F26B-4C64-A20F-66AE0259D7BC}" srcOrd="0" destOrd="0" presId="urn:microsoft.com/office/officeart/2008/layout/VerticalCurvedList"/>
    <dgm:cxn modelId="{A87A0E00-9CC5-44CB-89ED-626044AFC0F4}" type="presParOf" srcId="{FC051BFF-D866-4508-9CFC-CE808A2C1ABD}" destId="{862C1885-BE8C-49FA-8A38-B8CA11AF8FDB}" srcOrd="5" destOrd="0" presId="urn:microsoft.com/office/officeart/2008/layout/VerticalCurvedList"/>
    <dgm:cxn modelId="{F0A69A91-3CED-4F3C-881C-14B3C6706BE2}" type="presParOf" srcId="{FC051BFF-D866-4508-9CFC-CE808A2C1ABD}" destId="{97073024-C9DF-45FF-97E1-419BEF439F76}" srcOrd="6" destOrd="0" presId="urn:microsoft.com/office/officeart/2008/layout/VerticalCurvedList"/>
    <dgm:cxn modelId="{8F1A8100-A144-4165-831A-4154650567F3}" type="presParOf" srcId="{97073024-C9DF-45FF-97E1-419BEF439F76}" destId="{DD6F7DFF-4B47-435F-86CC-44B35FFB7E9B}" srcOrd="0" destOrd="0" presId="urn:microsoft.com/office/officeart/2008/layout/VerticalCurvedList"/>
    <dgm:cxn modelId="{F3812FC6-2B19-469A-9105-4ECBDD3130A2}" type="presParOf" srcId="{FC051BFF-D866-4508-9CFC-CE808A2C1ABD}" destId="{1262EBE2-A964-4367-8898-696642BB3ED2}" srcOrd="7" destOrd="0" presId="urn:microsoft.com/office/officeart/2008/layout/VerticalCurvedList"/>
    <dgm:cxn modelId="{629415D8-A6F8-47C7-827D-77507C1E896F}" type="presParOf" srcId="{FC051BFF-D866-4508-9CFC-CE808A2C1ABD}" destId="{E60DA751-A3ED-48A4-B6BF-C1551667834E}" srcOrd="8" destOrd="0" presId="urn:microsoft.com/office/officeart/2008/layout/VerticalCurvedList"/>
    <dgm:cxn modelId="{18488C4B-01D9-494D-9E00-891AD04290EE}" type="presParOf" srcId="{E60DA751-A3ED-48A4-B6BF-C1551667834E}" destId="{6C2AEB90-33A4-444E-8357-D9F43C9C775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4EEB4A-2CAB-41BC-BED0-19F83999C977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578D7704-488D-4FBA-89C6-AC8A98BF60F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000" dirty="0" smtClean="0"/>
            <a:t>Сократить срок на официальное опубликование с 30 </a:t>
          </a:r>
          <a:r>
            <a:rPr lang="ru-RU" sz="2000" dirty="0" err="1" smtClean="0"/>
            <a:t>раб.дн</a:t>
          </a:r>
          <a:r>
            <a:rPr lang="ru-RU" sz="2000" dirty="0" smtClean="0"/>
            <a:t>. до 20 </a:t>
          </a:r>
          <a:r>
            <a:rPr lang="ru-RU" sz="2000" dirty="0" err="1" smtClean="0"/>
            <a:t>раб.дней</a:t>
          </a:r>
          <a:endParaRPr lang="ru-RU" sz="2000" dirty="0"/>
        </a:p>
      </dgm:t>
    </dgm:pt>
    <dgm:pt modelId="{7618ABAD-54F7-4FE6-B271-0C728732BE74}" type="parTrans" cxnId="{DF4B5FCF-ACA6-43AB-88EF-19724E3996CE}">
      <dgm:prSet/>
      <dgm:spPr/>
      <dgm:t>
        <a:bodyPr/>
        <a:lstStyle/>
        <a:p>
          <a:endParaRPr lang="ru-RU" sz="2000"/>
        </a:p>
      </dgm:t>
    </dgm:pt>
    <dgm:pt modelId="{9B3F04A2-68D0-4504-B3C3-93ABCB61A7ED}" type="sibTrans" cxnId="{DF4B5FCF-ACA6-43AB-88EF-19724E3996CE}">
      <dgm:prSet/>
      <dgm:spPr/>
      <dgm:t>
        <a:bodyPr/>
        <a:lstStyle/>
        <a:p>
          <a:endParaRPr lang="ru-RU" sz="2000"/>
        </a:p>
      </dgm:t>
    </dgm:pt>
    <dgm:pt modelId="{7E61D001-8D6E-4827-970E-F3AFA0679BA7}">
      <dgm:prSet phldrT="[Текст]" custT="1"/>
      <dgm:spPr/>
      <dgm:t>
        <a:bodyPr/>
        <a:lstStyle/>
        <a:p>
          <a:r>
            <a:rPr lang="ru-RU" sz="2000" i="1" dirty="0" smtClean="0">
              <a:solidFill>
                <a:schemeClr val="tx1"/>
              </a:solidFill>
            </a:rPr>
            <a:t>Указанные изменения позволят увеличить срок на подготовку отчета на 50 </a:t>
          </a:r>
          <a:r>
            <a:rPr lang="ru-RU" sz="2000" i="1" dirty="0" err="1" smtClean="0">
              <a:solidFill>
                <a:schemeClr val="tx1"/>
              </a:solidFill>
            </a:rPr>
            <a:t>раб.дней</a:t>
          </a:r>
          <a:r>
            <a:rPr lang="ru-RU" sz="2000" i="1" dirty="0" smtClean="0">
              <a:solidFill>
                <a:schemeClr val="tx1"/>
              </a:solidFill>
            </a:rPr>
            <a:t> (около 2,5 месяцев)</a:t>
          </a:r>
          <a:endParaRPr lang="ru-RU" sz="2000" i="1" dirty="0">
            <a:solidFill>
              <a:schemeClr val="tx1"/>
            </a:solidFill>
          </a:endParaRPr>
        </a:p>
      </dgm:t>
    </dgm:pt>
    <dgm:pt modelId="{4F6680A8-56CD-4054-B7A0-2753EC68072F}" type="parTrans" cxnId="{BE6755AF-5E3D-49F8-829D-32B27F066571}">
      <dgm:prSet/>
      <dgm:spPr/>
      <dgm:t>
        <a:bodyPr/>
        <a:lstStyle/>
        <a:p>
          <a:endParaRPr lang="ru-RU" sz="2000"/>
        </a:p>
      </dgm:t>
    </dgm:pt>
    <dgm:pt modelId="{A77B6983-F8FA-4AE7-9452-390C07345863}" type="sibTrans" cxnId="{BE6755AF-5E3D-49F8-829D-32B27F066571}">
      <dgm:prSet/>
      <dgm:spPr/>
      <dgm:t>
        <a:bodyPr/>
        <a:lstStyle/>
        <a:p>
          <a:endParaRPr lang="ru-RU" sz="2000"/>
        </a:p>
      </dgm:t>
    </dgm:pt>
    <dgm:pt modelId="{FDD990F1-55B4-49EA-AF69-047EE4842AEA}">
      <dgm:prSet phldrT="[Текст]" custT="1"/>
      <dgm:spPr/>
      <dgm:t>
        <a:bodyPr/>
        <a:lstStyle/>
        <a:p>
          <a:r>
            <a:rPr lang="ru-RU" sz="2000" dirty="0" smtClean="0"/>
            <a:t>Сократить срок утверждения результатов ГКО с 20 </a:t>
          </a:r>
          <a:r>
            <a:rPr lang="ru-RU" sz="2000" dirty="0" err="1" smtClean="0"/>
            <a:t>раб.дней</a:t>
          </a:r>
          <a:r>
            <a:rPr lang="ru-RU" sz="2000" dirty="0" smtClean="0"/>
            <a:t> до 10 </a:t>
          </a:r>
          <a:r>
            <a:rPr lang="ru-RU" sz="2000" dirty="0" err="1" smtClean="0"/>
            <a:t>раб.дней</a:t>
          </a:r>
          <a:endParaRPr lang="ru-RU" sz="2000" dirty="0"/>
        </a:p>
      </dgm:t>
    </dgm:pt>
    <dgm:pt modelId="{5F5287DB-2813-4464-B873-0C950DA65195}" type="parTrans" cxnId="{96AF7B7C-9DFD-4E68-984C-2E8DC1BD60D1}">
      <dgm:prSet/>
      <dgm:spPr/>
      <dgm:t>
        <a:bodyPr/>
        <a:lstStyle/>
        <a:p>
          <a:endParaRPr lang="ru-RU"/>
        </a:p>
      </dgm:t>
    </dgm:pt>
    <dgm:pt modelId="{E8A3B968-49B7-4CE8-BFCA-A1FB8A4F4996}" type="sibTrans" cxnId="{96AF7B7C-9DFD-4E68-984C-2E8DC1BD60D1}">
      <dgm:prSet/>
      <dgm:spPr/>
      <dgm:t>
        <a:bodyPr/>
        <a:lstStyle/>
        <a:p>
          <a:endParaRPr lang="ru-RU"/>
        </a:p>
      </dgm:t>
    </dgm:pt>
    <dgm:pt modelId="{81F4FE40-D577-4E35-9A5A-D63BFA06759E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/>
            <a:t>Сократить срок предоставления перечня с 30 </a:t>
          </a:r>
          <a:r>
            <a:rPr lang="ru-RU" sz="2000" dirty="0" err="1" smtClean="0"/>
            <a:t>раб.дней</a:t>
          </a:r>
          <a:r>
            <a:rPr lang="ru-RU" sz="2000" dirty="0" smtClean="0"/>
            <a:t> до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/>
            <a:t>10 </a:t>
          </a:r>
          <a:r>
            <a:rPr lang="ru-RU" sz="2000" dirty="0" err="1" smtClean="0"/>
            <a:t>раб.дней</a:t>
          </a:r>
          <a:endParaRPr lang="ru-RU" sz="2000" dirty="0">
            <a:solidFill>
              <a:srgbClr val="FF0000"/>
            </a:solidFill>
          </a:endParaRPr>
        </a:p>
      </dgm:t>
    </dgm:pt>
    <dgm:pt modelId="{D5A3FA25-FDDB-4E70-9479-0EABFE2A53C3}" type="sibTrans" cxnId="{5BD6BAFC-0247-4F73-B37D-1801FFB6B125}">
      <dgm:prSet/>
      <dgm:spPr/>
      <dgm:t>
        <a:bodyPr/>
        <a:lstStyle/>
        <a:p>
          <a:endParaRPr lang="ru-RU" sz="2000"/>
        </a:p>
      </dgm:t>
    </dgm:pt>
    <dgm:pt modelId="{05984E5F-F1AD-45FE-9DCD-569489963C32}" type="parTrans" cxnId="{5BD6BAFC-0247-4F73-B37D-1801FFB6B125}">
      <dgm:prSet/>
      <dgm:spPr/>
      <dgm:t>
        <a:bodyPr/>
        <a:lstStyle/>
        <a:p>
          <a:endParaRPr lang="ru-RU" sz="2000"/>
        </a:p>
      </dgm:t>
    </dgm:pt>
    <dgm:pt modelId="{79D9C201-4F87-4B16-A49B-937AE5FD4943}" type="pres">
      <dgm:prSet presAssocID="{894EEB4A-2CAB-41BC-BED0-19F83999C9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C051BFF-D866-4508-9CFC-CE808A2C1ABD}" type="pres">
      <dgm:prSet presAssocID="{894EEB4A-2CAB-41BC-BED0-19F83999C977}" presName="Name1" presStyleCnt="0"/>
      <dgm:spPr/>
    </dgm:pt>
    <dgm:pt modelId="{829DB29E-A6B8-487A-A5D2-5A4330B08FF0}" type="pres">
      <dgm:prSet presAssocID="{894EEB4A-2CAB-41BC-BED0-19F83999C977}" presName="cycle" presStyleCnt="0"/>
      <dgm:spPr/>
    </dgm:pt>
    <dgm:pt modelId="{13B5DC61-FA43-47E1-9FB9-9B0A037DC131}" type="pres">
      <dgm:prSet presAssocID="{894EEB4A-2CAB-41BC-BED0-19F83999C977}" presName="srcNode" presStyleLbl="node1" presStyleIdx="0" presStyleCnt="4"/>
      <dgm:spPr/>
    </dgm:pt>
    <dgm:pt modelId="{E4437F5C-B06C-4EAE-BB4C-59883014F8BD}" type="pres">
      <dgm:prSet presAssocID="{894EEB4A-2CAB-41BC-BED0-19F83999C977}" presName="conn" presStyleLbl="parChTrans1D2" presStyleIdx="0" presStyleCnt="1"/>
      <dgm:spPr/>
      <dgm:t>
        <a:bodyPr/>
        <a:lstStyle/>
        <a:p>
          <a:endParaRPr lang="ru-RU"/>
        </a:p>
      </dgm:t>
    </dgm:pt>
    <dgm:pt modelId="{1C9D995A-096A-49C0-BF2D-DCE33A5F0357}" type="pres">
      <dgm:prSet presAssocID="{894EEB4A-2CAB-41BC-BED0-19F83999C977}" presName="extraNode" presStyleLbl="node1" presStyleIdx="0" presStyleCnt="4"/>
      <dgm:spPr/>
    </dgm:pt>
    <dgm:pt modelId="{0D3E26F2-0EAC-48D5-A5DC-B06F0D78DCDB}" type="pres">
      <dgm:prSet presAssocID="{894EEB4A-2CAB-41BC-BED0-19F83999C977}" presName="dstNode" presStyleLbl="node1" presStyleIdx="0" presStyleCnt="4"/>
      <dgm:spPr/>
    </dgm:pt>
    <dgm:pt modelId="{FAE29BC4-B75B-4544-B028-B9E7470530A6}" type="pres">
      <dgm:prSet presAssocID="{81F4FE40-D577-4E35-9A5A-D63BFA06759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3E975-EA5C-4C92-AB90-510B7ED7E3F0}" type="pres">
      <dgm:prSet presAssocID="{81F4FE40-D577-4E35-9A5A-D63BFA06759E}" presName="accent_1" presStyleCnt="0"/>
      <dgm:spPr/>
    </dgm:pt>
    <dgm:pt modelId="{14E0ACC0-F26B-4C64-A20F-66AE0259D7BC}" type="pres">
      <dgm:prSet presAssocID="{81F4FE40-D577-4E35-9A5A-D63BFA06759E}" presName="accentRepeatNode" presStyleLbl="solidFgAcc1" presStyleIdx="0" presStyleCnt="4"/>
      <dgm:spPr/>
    </dgm:pt>
    <dgm:pt modelId="{86ED0F5C-6E4D-4521-9F39-B153543BB495}" type="pres">
      <dgm:prSet presAssocID="{FDD990F1-55B4-49EA-AF69-047EE4842AE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EADCF8-EFEA-4AAD-A92C-91EE44A794C4}" type="pres">
      <dgm:prSet presAssocID="{FDD990F1-55B4-49EA-AF69-047EE4842AEA}" presName="accent_2" presStyleCnt="0"/>
      <dgm:spPr/>
    </dgm:pt>
    <dgm:pt modelId="{D614A120-096E-482C-8EEC-ADCD387726B5}" type="pres">
      <dgm:prSet presAssocID="{FDD990F1-55B4-49EA-AF69-047EE4842AEA}" presName="accentRepeatNode" presStyleLbl="solidFgAcc1" presStyleIdx="1" presStyleCnt="4"/>
      <dgm:spPr/>
    </dgm:pt>
    <dgm:pt modelId="{FE1D4017-E5AF-4C4B-A1BF-006BD0DB91A0}" type="pres">
      <dgm:prSet presAssocID="{578D7704-488D-4FBA-89C6-AC8A98BF60F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462C4-F57E-46FF-A227-A3DB106213A8}" type="pres">
      <dgm:prSet presAssocID="{578D7704-488D-4FBA-89C6-AC8A98BF60FE}" presName="accent_3" presStyleCnt="0"/>
      <dgm:spPr/>
    </dgm:pt>
    <dgm:pt modelId="{DD6F7DFF-4B47-435F-86CC-44B35FFB7E9B}" type="pres">
      <dgm:prSet presAssocID="{578D7704-488D-4FBA-89C6-AC8A98BF60FE}" presName="accentRepeatNode" presStyleLbl="solidFgAcc1" presStyleIdx="2" presStyleCnt="4"/>
      <dgm:spPr/>
    </dgm:pt>
    <dgm:pt modelId="{50A505BC-1491-4B0C-BB7D-C840A15DE8EA}" type="pres">
      <dgm:prSet presAssocID="{7E61D001-8D6E-4827-970E-F3AFA0679BA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E7E21-0FDC-49B0-9FF4-C5ACFAED083B}" type="pres">
      <dgm:prSet presAssocID="{7E61D001-8D6E-4827-970E-F3AFA0679BA7}" presName="accent_4" presStyleCnt="0"/>
      <dgm:spPr/>
    </dgm:pt>
    <dgm:pt modelId="{ABF3499D-9EE3-4CE4-AB71-17349A57903B}" type="pres">
      <dgm:prSet presAssocID="{7E61D001-8D6E-4827-970E-F3AFA0679BA7}" presName="accentRepeatNode" presStyleLbl="solidFgAcc1" presStyleIdx="3" presStyleCnt="4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DF4B5FCF-ACA6-43AB-88EF-19724E3996CE}" srcId="{894EEB4A-2CAB-41BC-BED0-19F83999C977}" destId="{578D7704-488D-4FBA-89C6-AC8A98BF60FE}" srcOrd="2" destOrd="0" parTransId="{7618ABAD-54F7-4FE6-B271-0C728732BE74}" sibTransId="{9B3F04A2-68D0-4504-B3C3-93ABCB61A7ED}"/>
    <dgm:cxn modelId="{1B386F6D-525C-4DB1-BF80-59DAD6492652}" type="presOf" srcId="{7E61D001-8D6E-4827-970E-F3AFA0679BA7}" destId="{50A505BC-1491-4B0C-BB7D-C840A15DE8EA}" srcOrd="0" destOrd="0" presId="urn:microsoft.com/office/officeart/2008/layout/VerticalCurvedList"/>
    <dgm:cxn modelId="{5BD6BAFC-0247-4F73-B37D-1801FFB6B125}" srcId="{894EEB4A-2CAB-41BC-BED0-19F83999C977}" destId="{81F4FE40-D577-4E35-9A5A-D63BFA06759E}" srcOrd="0" destOrd="0" parTransId="{05984E5F-F1AD-45FE-9DCD-569489963C32}" sibTransId="{D5A3FA25-FDDB-4E70-9479-0EABFE2A53C3}"/>
    <dgm:cxn modelId="{F4E6FE12-8445-4B96-B508-242EEB6B4DFD}" type="presOf" srcId="{81F4FE40-D577-4E35-9A5A-D63BFA06759E}" destId="{FAE29BC4-B75B-4544-B028-B9E7470530A6}" srcOrd="0" destOrd="0" presId="urn:microsoft.com/office/officeart/2008/layout/VerticalCurvedList"/>
    <dgm:cxn modelId="{96AF7B7C-9DFD-4E68-984C-2E8DC1BD60D1}" srcId="{894EEB4A-2CAB-41BC-BED0-19F83999C977}" destId="{FDD990F1-55B4-49EA-AF69-047EE4842AEA}" srcOrd="1" destOrd="0" parTransId="{5F5287DB-2813-4464-B873-0C950DA65195}" sibTransId="{E8A3B968-49B7-4CE8-BFCA-A1FB8A4F4996}"/>
    <dgm:cxn modelId="{CDDC44FE-29F8-4000-9033-2A6C73308AFB}" type="presOf" srcId="{FDD990F1-55B4-49EA-AF69-047EE4842AEA}" destId="{86ED0F5C-6E4D-4521-9F39-B153543BB495}" srcOrd="0" destOrd="0" presId="urn:microsoft.com/office/officeart/2008/layout/VerticalCurvedList"/>
    <dgm:cxn modelId="{C593405B-115C-4E36-BB1C-2B97CAF396AE}" type="presOf" srcId="{578D7704-488D-4FBA-89C6-AC8A98BF60FE}" destId="{FE1D4017-E5AF-4C4B-A1BF-006BD0DB91A0}" srcOrd="0" destOrd="0" presId="urn:microsoft.com/office/officeart/2008/layout/VerticalCurvedList"/>
    <dgm:cxn modelId="{9E9C6D0B-C1EE-420F-84D6-81346D0A10DD}" type="presOf" srcId="{894EEB4A-2CAB-41BC-BED0-19F83999C977}" destId="{79D9C201-4F87-4B16-A49B-937AE5FD4943}" srcOrd="0" destOrd="0" presId="urn:microsoft.com/office/officeart/2008/layout/VerticalCurvedList"/>
    <dgm:cxn modelId="{BE6755AF-5E3D-49F8-829D-32B27F066571}" srcId="{894EEB4A-2CAB-41BC-BED0-19F83999C977}" destId="{7E61D001-8D6E-4827-970E-F3AFA0679BA7}" srcOrd="3" destOrd="0" parTransId="{4F6680A8-56CD-4054-B7A0-2753EC68072F}" sibTransId="{A77B6983-F8FA-4AE7-9452-390C07345863}"/>
    <dgm:cxn modelId="{F4E83ED8-6960-4C7C-8682-0EF4CE509A90}" type="presOf" srcId="{D5A3FA25-FDDB-4E70-9479-0EABFE2A53C3}" destId="{E4437F5C-B06C-4EAE-BB4C-59883014F8BD}" srcOrd="0" destOrd="0" presId="urn:microsoft.com/office/officeart/2008/layout/VerticalCurvedList"/>
    <dgm:cxn modelId="{5D260D95-9374-42ED-ADBE-431CBACE6540}" type="presParOf" srcId="{79D9C201-4F87-4B16-A49B-937AE5FD4943}" destId="{FC051BFF-D866-4508-9CFC-CE808A2C1ABD}" srcOrd="0" destOrd="0" presId="urn:microsoft.com/office/officeart/2008/layout/VerticalCurvedList"/>
    <dgm:cxn modelId="{DEB0305E-FF69-4668-A8B3-9F62F71C48B1}" type="presParOf" srcId="{FC051BFF-D866-4508-9CFC-CE808A2C1ABD}" destId="{829DB29E-A6B8-487A-A5D2-5A4330B08FF0}" srcOrd="0" destOrd="0" presId="urn:microsoft.com/office/officeart/2008/layout/VerticalCurvedList"/>
    <dgm:cxn modelId="{F0A819C5-AABE-4861-AF84-95F460E8E408}" type="presParOf" srcId="{829DB29E-A6B8-487A-A5D2-5A4330B08FF0}" destId="{13B5DC61-FA43-47E1-9FB9-9B0A037DC131}" srcOrd="0" destOrd="0" presId="urn:microsoft.com/office/officeart/2008/layout/VerticalCurvedList"/>
    <dgm:cxn modelId="{220EF06D-CC3E-465F-93D8-306384AC28FB}" type="presParOf" srcId="{829DB29E-A6B8-487A-A5D2-5A4330B08FF0}" destId="{E4437F5C-B06C-4EAE-BB4C-59883014F8BD}" srcOrd="1" destOrd="0" presId="urn:microsoft.com/office/officeart/2008/layout/VerticalCurvedList"/>
    <dgm:cxn modelId="{D297FC49-A684-4355-A5F6-651D0CD280FE}" type="presParOf" srcId="{829DB29E-A6B8-487A-A5D2-5A4330B08FF0}" destId="{1C9D995A-096A-49C0-BF2D-DCE33A5F0357}" srcOrd="2" destOrd="0" presId="urn:microsoft.com/office/officeart/2008/layout/VerticalCurvedList"/>
    <dgm:cxn modelId="{FA7276D3-F416-4CB9-BBEE-9A0BCAA6DD94}" type="presParOf" srcId="{829DB29E-A6B8-487A-A5D2-5A4330B08FF0}" destId="{0D3E26F2-0EAC-48D5-A5DC-B06F0D78DCDB}" srcOrd="3" destOrd="0" presId="urn:microsoft.com/office/officeart/2008/layout/VerticalCurvedList"/>
    <dgm:cxn modelId="{E525FCEB-B8D8-4A5A-B3D2-252E5717AF64}" type="presParOf" srcId="{FC051BFF-D866-4508-9CFC-CE808A2C1ABD}" destId="{FAE29BC4-B75B-4544-B028-B9E7470530A6}" srcOrd="1" destOrd="0" presId="urn:microsoft.com/office/officeart/2008/layout/VerticalCurvedList"/>
    <dgm:cxn modelId="{A5CCC213-1427-4096-9756-716BDACD83AA}" type="presParOf" srcId="{FC051BFF-D866-4508-9CFC-CE808A2C1ABD}" destId="{84A3E975-EA5C-4C92-AB90-510B7ED7E3F0}" srcOrd="2" destOrd="0" presId="urn:microsoft.com/office/officeart/2008/layout/VerticalCurvedList"/>
    <dgm:cxn modelId="{CF37D9D9-02D6-471B-B253-4D5059873AD1}" type="presParOf" srcId="{84A3E975-EA5C-4C92-AB90-510B7ED7E3F0}" destId="{14E0ACC0-F26B-4C64-A20F-66AE0259D7BC}" srcOrd="0" destOrd="0" presId="urn:microsoft.com/office/officeart/2008/layout/VerticalCurvedList"/>
    <dgm:cxn modelId="{59669F7C-0DCE-4159-94CF-23CF1C6DA05C}" type="presParOf" srcId="{FC051BFF-D866-4508-9CFC-CE808A2C1ABD}" destId="{86ED0F5C-6E4D-4521-9F39-B153543BB495}" srcOrd="3" destOrd="0" presId="urn:microsoft.com/office/officeart/2008/layout/VerticalCurvedList"/>
    <dgm:cxn modelId="{B7C18E85-5995-41D0-9C23-EE3898117AB7}" type="presParOf" srcId="{FC051BFF-D866-4508-9CFC-CE808A2C1ABD}" destId="{C3EADCF8-EFEA-4AAD-A92C-91EE44A794C4}" srcOrd="4" destOrd="0" presId="urn:microsoft.com/office/officeart/2008/layout/VerticalCurvedList"/>
    <dgm:cxn modelId="{9252FF52-F637-43BC-BFF5-016111584357}" type="presParOf" srcId="{C3EADCF8-EFEA-4AAD-A92C-91EE44A794C4}" destId="{D614A120-096E-482C-8EEC-ADCD387726B5}" srcOrd="0" destOrd="0" presId="urn:microsoft.com/office/officeart/2008/layout/VerticalCurvedList"/>
    <dgm:cxn modelId="{35636AB2-5ECA-4992-952E-99B8728DB13E}" type="presParOf" srcId="{FC051BFF-D866-4508-9CFC-CE808A2C1ABD}" destId="{FE1D4017-E5AF-4C4B-A1BF-006BD0DB91A0}" srcOrd="5" destOrd="0" presId="urn:microsoft.com/office/officeart/2008/layout/VerticalCurvedList"/>
    <dgm:cxn modelId="{E0B21546-F0D8-4E3F-8E8A-28ECE1FC703F}" type="presParOf" srcId="{FC051BFF-D866-4508-9CFC-CE808A2C1ABD}" destId="{ABD462C4-F57E-46FF-A227-A3DB106213A8}" srcOrd="6" destOrd="0" presId="urn:microsoft.com/office/officeart/2008/layout/VerticalCurvedList"/>
    <dgm:cxn modelId="{02CEBB95-7505-4A37-8532-DA05D2236D55}" type="presParOf" srcId="{ABD462C4-F57E-46FF-A227-A3DB106213A8}" destId="{DD6F7DFF-4B47-435F-86CC-44B35FFB7E9B}" srcOrd="0" destOrd="0" presId="urn:microsoft.com/office/officeart/2008/layout/VerticalCurvedList"/>
    <dgm:cxn modelId="{768DC7DE-0A53-4AFA-B2EB-651C74E9D503}" type="presParOf" srcId="{FC051BFF-D866-4508-9CFC-CE808A2C1ABD}" destId="{50A505BC-1491-4B0C-BB7D-C840A15DE8EA}" srcOrd="7" destOrd="0" presId="urn:microsoft.com/office/officeart/2008/layout/VerticalCurvedList"/>
    <dgm:cxn modelId="{136694C4-2E01-4213-958C-062309FA125F}" type="presParOf" srcId="{FC051BFF-D866-4508-9CFC-CE808A2C1ABD}" destId="{E93E7E21-0FDC-49B0-9FF4-C5ACFAED083B}" srcOrd="8" destOrd="0" presId="urn:microsoft.com/office/officeart/2008/layout/VerticalCurvedList"/>
    <dgm:cxn modelId="{B0F93EAA-C53B-423F-8571-32F3DB79F396}" type="presParOf" srcId="{E93E7E21-0FDC-49B0-9FF4-C5ACFAED083B}" destId="{ABF3499D-9EE3-4CE4-AB71-17349A57903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37F5C-B06C-4EAE-BB4C-59883014F8BD}">
      <dsp:nvSpPr>
        <dsp:cNvPr id="0" name=""/>
        <dsp:cNvSpPr/>
      </dsp:nvSpPr>
      <dsp:spPr>
        <a:xfrm>
          <a:off x="-4838741" y="-741564"/>
          <a:ext cx="5763152" cy="5763152"/>
        </a:xfrm>
        <a:prstGeom prst="blockArc">
          <a:avLst>
            <a:gd name="adj1" fmla="val 18900000"/>
            <a:gd name="adj2" fmla="val 2700000"/>
            <a:gd name="adj3" fmla="val 375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10454-2A63-4F33-8495-50CD67281D3F}">
      <dsp:nvSpPr>
        <dsp:cNvPr id="0" name=""/>
        <dsp:cNvSpPr/>
      </dsp:nvSpPr>
      <dsp:spPr>
        <a:xfrm>
          <a:off x="484108" y="329048"/>
          <a:ext cx="8314276" cy="6584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63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Урегулировать проведение оцифровки почвенных карт с обновлением почвенных материалов</a:t>
          </a:r>
          <a:endParaRPr lang="ru-RU" sz="2000" kern="1200" dirty="0"/>
        </a:p>
      </dsp:txBody>
      <dsp:txXfrm>
        <a:off x="484108" y="329048"/>
        <a:ext cx="8314276" cy="658438"/>
      </dsp:txXfrm>
    </dsp:sp>
    <dsp:sp modelId="{A24E5E37-F6D2-4923-84A7-AD562F73B8A2}">
      <dsp:nvSpPr>
        <dsp:cNvPr id="0" name=""/>
        <dsp:cNvSpPr/>
      </dsp:nvSpPr>
      <dsp:spPr>
        <a:xfrm>
          <a:off x="115082" y="289241"/>
          <a:ext cx="738052" cy="7380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0F61F-273E-4E4F-9F7C-B3CAD4A6C33D}">
      <dsp:nvSpPr>
        <dsp:cNvPr id="0" name=""/>
        <dsp:cNvSpPr/>
      </dsp:nvSpPr>
      <dsp:spPr>
        <a:xfrm>
          <a:off x="861606" y="1316877"/>
          <a:ext cx="7936778" cy="6584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63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Установить порядок взаимодействия </a:t>
          </a:r>
          <a:r>
            <a:rPr lang="ru-RU" sz="2000" kern="1200" dirty="0" err="1" smtClean="0"/>
            <a:t>Росреестра</a:t>
          </a:r>
          <a:r>
            <a:rPr lang="ru-RU" sz="2000" kern="1200" dirty="0" smtClean="0"/>
            <a:t>, ГБУ и собственника в части уточнения характеристик в ЕГРН</a:t>
          </a:r>
          <a:endParaRPr lang="ru-RU" sz="2000" kern="1200" dirty="0"/>
        </a:p>
      </dsp:txBody>
      <dsp:txXfrm>
        <a:off x="861606" y="1316877"/>
        <a:ext cx="7936778" cy="658438"/>
      </dsp:txXfrm>
    </dsp:sp>
    <dsp:sp modelId="{14E0ACC0-F26B-4C64-A20F-66AE0259D7BC}">
      <dsp:nvSpPr>
        <dsp:cNvPr id="0" name=""/>
        <dsp:cNvSpPr/>
      </dsp:nvSpPr>
      <dsp:spPr>
        <a:xfrm>
          <a:off x="489444" y="1273935"/>
          <a:ext cx="744324" cy="7443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C1885-BE8C-49FA-8A38-B8CA11AF8FDB}">
      <dsp:nvSpPr>
        <dsp:cNvPr id="0" name=""/>
        <dsp:cNvSpPr/>
      </dsp:nvSpPr>
      <dsp:spPr>
        <a:xfrm>
          <a:off x="861606" y="2304707"/>
          <a:ext cx="7936778" cy="6584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63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Утвердить порядок и механизм определения вида использования объекта недвижимости с учетом его фактического использования</a:t>
          </a:r>
          <a:endParaRPr lang="ru-RU" sz="2000" kern="1200" dirty="0"/>
        </a:p>
      </dsp:txBody>
      <dsp:txXfrm>
        <a:off x="861606" y="2304707"/>
        <a:ext cx="7936778" cy="658438"/>
      </dsp:txXfrm>
    </dsp:sp>
    <dsp:sp modelId="{DD6F7DFF-4B47-435F-86CC-44B35FFB7E9B}">
      <dsp:nvSpPr>
        <dsp:cNvPr id="0" name=""/>
        <dsp:cNvSpPr/>
      </dsp:nvSpPr>
      <dsp:spPr>
        <a:xfrm>
          <a:off x="492580" y="2264900"/>
          <a:ext cx="738052" cy="7380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62EBE2-A964-4367-8898-696642BB3ED2}">
      <dsp:nvSpPr>
        <dsp:cNvPr id="0" name=""/>
        <dsp:cNvSpPr/>
      </dsp:nvSpPr>
      <dsp:spPr>
        <a:xfrm>
          <a:off x="484108" y="3211061"/>
          <a:ext cx="8314276" cy="8213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63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Применение указанных мероприятий будет способствовать повышению качества исходных данных, соответственно, результатов кадастровой оценки</a:t>
          </a:r>
          <a:endParaRPr lang="ru-RU" sz="2000" i="1" kern="1200" dirty="0"/>
        </a:p>
      </dsp:txBody>
      <dsp:txXfrm>
        <a:off x="484108" y="3211061"/>
        <a:ext cx="8314276" cy="821389"/>
      </dsp:txXfrm>
    </dsp:sp>
    <dsp:sp modelId="{6C2AEB90-33A4-444E-8357-D9F43C9C775D}">
      <dsp:nvSpPr>
        <dsp:cNvPr id="0" name=""/>
        <dsp:cNvSpPr/>
      </dsp:nvSpPr>
      <dsp:spPr>
        <a:xfrm>
          <a:off x="72584" y="3210232"/>
          <a:ext cx="823048" cy="823048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37F5C-B06C-4EAE-BB4C-59883014F8BD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E29BC4-B75B-4544-B028-B9E7470530A6}">
      <dsp:nvSpPr>
        <dsp:cNvPr id="0" name=""/>
        <dsp:cNvSpPr/>
      </dsp:nvSpPr>
      <dsp:spPr>
        <a:xfrm>
          <a:off x="460128" y="312440"/>
          <a:ext cx="7765606" cy="6252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Сократить срок предоставления перечня с 30 </a:t>
          </a:r>
          <a:r>
            <a:rPr lang="ru-RU" sz="2000" kern="1200" dirty="0" err="1" smtClean="0"/>
            <a:t>раб.дней</a:t>
          </a:r>
          <a:r>
            <a:rPr lang="ru-RU" sz="2000" kern="1200" dirty="0" smtClean="0"/>
            <a:t> до 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10 </a:t>
          </a:r>
          <a:r>
            <a:rPr lang="ru-RU" sz="2000" kern="1200" dirty="0" err="1" smtClean="0"/>
            <a:t>раб.дней</a:t>
          </a:r>
          <a:endParaRPr lang="ru-RU" sz="2000" kern="1200" dirty="0">
            <a:solidFill>
              <a:srgbClr val="FF0000"/>
            </a:solidFill>
          </a:endParaRPr>
        </a:p>
      </dsp:txBody>
      <dsp:txXfrm>
        <a:off x="460128" y="312440"/>
        <a:ext cx="7765606" cy="625205"/>
      </dsp:txXfrm>
    </dsp:sp>
    <dsp:sp modelId="{14E0ACC0-F26B-4C64-A20F-66AE0259D7BC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ED0F5C-6E4D-4521-9F39-B153543BB495}">
      <dsp:nvSpPr>
        <dsp:cNvPr id="0" name=""/>
        <dsp:cNvSpPr/>
      </dsp:nvSpPr>
      <dsp:spPr>
        <a:xfrm>
          <a:off x="818573" y="1250411"/>
          <a:ext cx="7407162" cy="6252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Сократить срок утверждения результатов ГКО с 20 </a:t>
          </a:r>
          <a:r>
            <a:rPr lang="ru-RU" sz="2000" kern="1200" dirty="0" err="1" smtClean="0"/>
            <a:t>раб.дней</a:t>
          </a:r>
          <a:r>
            <a:rPr lang="ru-RU" sz="2000" kern="1200" dirty="0" smtClean="0"/>
            <a:t> до 10 </a:t>
          </a:r>
          <a:r>
            <a:rPr lang="ru-RU" sz="2000" kern="1200" dirty="0" err="1" smtClean="0"/>
            <a:t>раб.дней</a:t>
          </a:r>
          <a:endParaRPr lang="ru-RU" sz="2000" kern="1200" dirty="0"/>
        </a:p>
      </dsp:txBody>
      <dsp:txXfrm>
        <a:off x="818573" y="1250411"/>
        <a:ext cx="7407162" cy="625205"/>
      </dsp:txXfrm>
    </dsp:sp>
    <dsp:sp modelId="{D614A120-096E-482C-8EEC-ADCD387726B5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D4017-E5AF-4C4B-A1BF-006BD0DB91A0}">
      <dsp:nvSpPr>
        <dsp:cNvPr id="0" name=""/>
        <dsp:cNvSpPr/>
      </dsp:nvSpPr>
      <dsp:spPr>
        <a:xfrm>
          <a:off x="818573" y="2188382"/>
          <a:ext cx="7407162" cy="6252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Сократить срок на официальное опубликование с 30 </a:t>
          </a:r>
          <a:r>
            <a:rPr lang="ru-RU" sz="2000" kern="1200" dirty="0" err="1" smtClean="0"/>
            <a:t>раб.дн</a:t>
          </a:r>
          <a:r>
            <a:rPr lang="ru-RU" sz="2000" kern="1200" dirty="0" smtClean="0"/>
            <a:t>. до 20 </a:t>
          </a:r>
          <a:r>
            <a:rPr lang="ru-RU" sz="2000" kern="1200" dirty="0" err="1" smtClean="0"/>
            <a:t>раб.дней</a:t>
          </a:r>
          <a:endParaRPr lang="ru-RU" sz="2000" kern="1200" dirty="0"/>
        </a:p>
      </dsp:txBody>
      <dsp:txXfrm>
        <a:off x="818573" y="2188382"/>
        <a:ext cx="7407162" cy="625205"/>
      </dsp:txXfrm>
    </dsp:sp>
    <dsp:sp modelId="{DD6F7DFF-4B47-435F-86CC-44B35FFB7E9B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505BC-1491-4B0C-BB7D-C840A15DE8EA}">
      <dsp:nvSpPr>
        <dsp:cNvPr id="0" name=""/>
        <dsp:cNvSpPr/>
      </dsp:nvSpPr>
      <dsp:spPr>
        <a:xfrm>
          <a:off x="460128" y="3126353"/>
          <a:ext cx="7765606" cy="6252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tx1"/>
              </a:solidFill>
            </a:rPr>
            <a:t>Указанные изменения позволят увеличить срок на подготовку отчета на 50 </a:t>
          </a:r>
          <a:r>
            <a:rPr lang="ru-RU" sz="2000" i="1" kern="1200" dirty="0" err="1" smtClean="0">
              <a:solidFill>
                <a:schemeClr val="tx1"/>
              </a:solidFill>
            </a:rPr>
            <a:t>раб.дней</a:t>
          </a:r>
          <a:r>
            <a:rPr lang="ru-RU" sz="2000" i="1" kern="1200" dirty="0" smtClean="0">
              <a:solidFill>
                <a:schemeClr val="tx1"/>
              </a:solidFill>
            </a:rPr>
            <a:t> (около 2,5 месяцев)</a:t>
          </a:r>
          <a:endParaRPr lang="ru-RU" sz="2000" i="1" kern="1200" dirty="0">
            <a:solidFill>
              <a:schemeClr val="tx1"/>
            </a:solidFill>
          </a:endParaRPr>
        </a:p>
      </dsp:txBody>
      <dsp:txXfrm>
        <a:off x="460128" y="3126353"/>
        <a:ext cx="7765606" cy="625205"/>
      </dsp:txXfrm>
    </dsp:sp>
    <dsp:sp modelId="{ABF3499D-9EE3-4CE4-AB71-17349A57903B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2" cy="340519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366" y="0"/>
            <a:ext cx="4308422" cy="340519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82AC2EEB-B18E-4EFC-A599-AB9741D1A130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68280"/>
            <a:ext cx="4308422" cy="340519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366" y="6468280"/>
            <a:ext cx="4308422" cy="340519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FF29DDAA-AFB6-4B0F-8D7A-72FA70E5F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135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5187" cy="2554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52" y="3234929"/>
            <a:ext cx="7954010" cy="3064669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89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042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1937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981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50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7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682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9401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1071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949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124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335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E527-7EF0-4EC9-8FB6-45881C79803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92BC-6739-4069-B679-1C88755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25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E527-7EF0-4EC9-8FB6-45881C79803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92BC-6739-4069-B679-1C88755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1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E527-7EF0-4EC9-8FB6-45881C79803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92BC-6739-4069-B679-1C88755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01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E527-7EF0-4EC9-8FB6-45881C79803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92BC-6739-4069-B679-1C88755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47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E527-7EF0-4EC9-8FB6-45881C79803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92BC-6739-4069-B679-1C88755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30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E527-7EF0-4EC9-8FB6-45881C79803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92BC-6739-4069-B679-1C88755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499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E527-7EF0-4EC9-8FB6-45881C79803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92BC-6739-4069-B679-1C88755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93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E527-7EF0-4EC9-8FB6-45881C79803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92BC-6739-4069-B679-1C88755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1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E527-7EF0-4EC9-8FB6-45881C79803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92BC-6739-4069-B679-1C88755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802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E527-7EF0-4EC9-8FB6-45881C79803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92BC-6739-4069-B679-1C88755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86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E527-7EF0-4EC9-8FB6-45881C79803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92BC-6739-4069-B679-1C88755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32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DE527-7EF0-4EC9-8FB6-45881C79803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F92BC-6739-4069-B679-1C88755DBB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7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ckolip@bk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8352928" cy="18002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Проблемные вопросы проведения государственной кадастровой оценки, </a:t>
            </a:r>
            <a:b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том числе земель сельскохозяйственного назначения</a:t>
            </a:r>
            <a:endParaRPr lang="ru-RU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987824" y="3573016"/>
            <a:ext cx="6012160" cy="18722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500" b="1" kern="1200" cap="none" baseline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>
              <a:lnSpc>
                <a:spcPct val="120000"/>
              </a:lnSpc>
            </a:pPr>
            <a:r>
              <a:rPr lang="ru-RU" sz="2400" spc="-15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Некрасова Анастасия Владимировна</a:t>
            </a:r>
          </a:p>
          <a:p>
            <a:pPr algn="r">
              <a:lnSpc>
                <a:spcPct val="120000"/>
              </a:lnSpc>
            </a:pPr>
            <a:r>
              <a:rPr lang="ru-RU" sz="2000" spc="-15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Заместитель директора – начальник отдела кадастровой оценки ОБУ «Центр кадастровой оценки» Липецкой области</a:t>
            </a:r>
            <a:endParaRPr lang="ru-RU" sz="3600" spc="-15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43808" y="6237312"/>
            <a:ext cx="4104456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500" b="1" kern="1200" cap="none" baseline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20000"/>
              </a:lnSpc>
            </a:pPr>
            <a:r>
              <a:rPr lang="ru-RU" sz="2600" spc="-150" dirty="0" smtClean="0">
                <a:solidFill>
                  <a:schemeClr val="bg2">
                    <a:lumMod val="50000"/>
                  </a:schemeClr>
                </a:solidFill>
              </a:rPr>
              <a:t>2018  год</a:t>
            </a:r>
            <a:endParaRPr lang="ru-RU" spc="-15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9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19417" y="94603"/>
            <a:ext cx="8532629" cy="610422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Повышение сроков составления отчета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890938"/>
            <a:ext cx="8938998" cy="4247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1062" y="5323948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smtClean="0"/>
              <a:t>Формирование перечня 30 раб.дней (действующая редакция 237-ФЗ). </a:t>
            </a:r>
          </a:p>
          <a:p>
            <a:pPr algn="just"/>
            <a:r>
              <a:rPr lang="ru-RU" sz="1600" smtClean="0"/>
              <a:t>Росреестр заблаговременно уведомлен о проводимой работе.</a:t>
            </a:r>
          </a:p>
          <a:p>
            <a:endParaRPr lang="ru-RU" sz="1600" smtClean="0"/>
          </a:p>
          <a:p>
            <a:r>
              <a:rPr lang="ru-RU" sz="1600" smtClean="0"/>
              <a:t>Утверждение результатов – 20 раб.дней. Срок на официальную публикацию – 30 раб.дней.</a:t>
            </a:r>
          </a:p>
          <a:p>
            <a:r>
              <a:rPr lang="ru-RU" sz="1600" smtClean="0"/>
              <a:t>Отчет публично вывешивается на продолжительный срок.</a:t>
            </a:r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38910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5" y="209665"/>
            <a:ext cx="8532629" cy="610422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Основные этапы проведения ГКО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225" y="980728"/>
            <a:ext cx="8688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Для </a:t>
            </a:r>
            <a:r>
              <a:rPr lang="ru-RU" sz="2000" dirty="0" smtClean="0"/>
              <a:t>повышения </a:t>
            </a:r>
            <a:r>
              <a:rPr lang="ru-RU" sz="2000" dirty="0"/>
              <a:t>качества </a:t>
            </a:r>
            <a:r>
              <a:rPr lang="ru-RU" sz="2000" dirty="0" smtClean="0"/>
              <a:t>обработки, </a:t>
            </a:r>
            <a:r>
              <a:rPr lang="ru-RU" sz="2000" dirty="0"/>
              <a:t>предлагаем предусмотреть </a:t>
            </a:r>
            <a:r>
              <a:rPr lang="ru-RU" sz="2000" smtClean="0"/>
              <a:t>следующие мероприятия:</a:t>
            </a:r>
            <a:endParaRPr lang="ru-RU" sz="20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38614069"/>
              </p:ext>
            </p:extLst>
          </p:nvPr>
        </p:nvGraphicFramePr>
        <p:xfrm>
          <a:off x="395535" y="1849255"/>
          <a:ext cx="828092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2220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23528" y="1988840"/>
            <a:ext cx="6696744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Спасибо за внимание!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3861048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Заместитель директора – начальник отдела кадастровой оценки </a:t>
            </a:r>
          </a:p>
          <a:p>
            <a:r>
              <a:rPr lang="ru-RU" dirty="0" smtClean="0"/>
              <a:t>ОБУ «Центр кадастровой оценки»</a:t>
            </a:r>
          </a:p>
          <a:p>
            <a:r>
              <a:rPr lang="ru-RU" dirty="0" smtClean="0"/>
              <a:t>Липецкой области</a:t>
            </a:r>
          </a:p>
          <a:p>
            <a:r>
              <a:rPr lang="ru-RU" dirty="0" smtClean="0"/>
              <a:t>Анастасия Владимировна Некрасова</a:t>
            </a:r>
          </a:p>
          <a:p>
            <a:r>
              <a:rPr lang="en-US" dirty="0" smtClean="0">
                <a:hlinkClick r:id="rId4"/>
              </a:rPr>
              <a:t>E-mail</a:t>
            </a:r>
            <a:r>
              <a:rPr lang="ru-RU" dirty="0" smtClean="0">
                <a:hlinkClick r:id="rId4"/>
              </a:rPr>
              <a:t>: </a:t>
            </a:r>
            <a:r>
              <a:rPr lang="en-US" dirty="0" smtClean="0">
                <a:hlinkClick r:id="rId4"/>
              </a:rPr>
              <a:t>ckolip@bk.ru</a:t>
            </a:r>
            <a:endParaRPr lang="en-US" dirty="0" smtClean="0"/>
          </a:p>
          <a:p>
            <a:r>
              <a:rPr lang="ru-RU" dirty="0" smtClean="0"/>
              <a:t>Тел.: </a:t>
            </a:r>
            <a:r>
              <a:rPr lang="en-US" dirty="0" smtClean="0"/>
              <a:t>+7 (962) 351-02-03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8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111" y="152771"/>
            <a:ext cx="8532629" cy="610422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Актуализация исходных данных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2" y="1213068"/>
            <a:ext cx="3981552" cy="557645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57881" y="365125"/>
            <a:ext cx="10595919" cy="8479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Требуется обновление почвенных карт</a:t>
            </a:r>
            <a:endParaRPr lang="ru-RU" dirty="0"/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6951" t="51031" r="5408" b="26086"/>
          <a:stretch/>
        </p:blipFill>
        <p:spPr>
          <a:xfrm>
            <a:off x="3658629" y="1302955"/>
            <a:ext cx="2866768" cy="980303"/>
          </a:xfrm>
          <a:prstGeom prst="ellipse">
            <a:avLst/>
          </a:prstGeom>
          <a:ln w="28575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Объект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01"/>
          <a:stretch/>
        </p:blipFill>
        <p:spPr>
          <a:xfrm>
            <a:off x="4686193" y="3666485"/>
            <a:ext cx="4206288" cy="3009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16432" t="35850" r="43706" b="40910"/>
          <a:stretch/>
        </p:blipFill>
        <p:spPr>
          <a:xfrm>
            <a:off x="5852985" y="2596295"/>
            <a:ext cx="3212755" cy="1194988"/>
          </a:xfrm>
          <a:prstGeom prst="ellipse">
            <a:avLst/>
          </a:prstGeom>
          <a:ln w="28575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3270423" y="1968154"/>
            <a:ext cx="388206" cy="314415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5390120" y="3553480"/>
            <a:ext cx="623502" cy="434309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61391" y="1182254"/>
            <a:ext cx="2540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smtClean="0"/>
              <a:t>С даты последнего почвенного обследования изменился рельеф, состав почв также претерпел изменения.</a:t>
            </a:r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309585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90" y="-69844"/>
            <a:ext cx="8532629" cy="610422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Низкое качество исходной информации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8298" t="30922" r="28459" b="8558"/>
          <a:stretch/>
        </p:blipFill>
        <p:spPr>
          <a:xfrm>
            <a:off x="4957887" y="1544799"/>
            <a:ext cx="3962184" cy="311916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131" t="10580" r="3682" b="3575"/>
          <a:stretch/>
        </p:blipFill>
        <p:spPr>
          <a:xfrm>
            <a:off x="337392" y="3717032"/>
            <a:ext cx="5626019" cy="288436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7260" y="457327"/>
            <a:ext cx="8991244" cy="6368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/>
              <a:t>На примере </a:t>
            </a:r>
            <a:r>
              <a:rPr lang="ru-RU" sz="1600" smtClean="0"/>
              <a:t>анализа земельных </a:t>
            </a:r>
            <a:r>
              <a:rPr lang="ru-RU" sz="1600" dirty="0" smtClean="0"/>
              <a:t>участков категории земель «земли сельскохозяйственного назначения», расположенные на территории Липецкой области.</a:t>
            </a:r>
            <a:r>
              <a:rPr lang="ru-RU" sz="1100" dirty="0" smtClean="0"/>
              <a:t/>
            </a:r>
            <a:br>
              <a:rPr lang="ru-RU" sz="1100" dirty="0" smtClean="0"/>
            </a:br>
            <a:endParaRPr lang="ru-RU" sz="1100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573922"/>
              </p:ext>
            </p:extLst>
          </p:nvPr>
        </p:nvGraphicFramePr>
        <p:xfrm>
          <a:off x="127422" y="1196752"/>
          <a:ext cx="4569794" cy="288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3528" y="9279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Отсутствуют границы земельных участков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26892" y="9279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Отсутствует привязка ОКС с ЗУ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84168" y="4869160"/>
            <a:ext cx="2851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Использование некачественной исходной информации может привести к </a:t>
            </a:r>
            <a:r>
              <a:rPr lang="ru-RU" sz="1600" u="sng" dirty="0" smtClean="0"/>
              <a:t>искажению</a:t>
            </a:r>
            <a:r>
              <a:rPr lang="ru-RU" sz="1600" dirty="0" smtClean="0"/>
              <a:t> величины кадастровой стоимости объектов недвижимости.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9336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932" y="116632"/>
            <a:ext cx="8532629" cy="610422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Низкое качество исходной информации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29417" y="836712"/>
            <a:ext cx="8928992" cy="7647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Разрешенное использование по документу не соответствует фактическому использованию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9131" r="888" b="3527"/>
          <a:stretch/>
        </p:blipFill>
        <p:spPr>
          <a:xfrm>
            <a:off x="212328" y="1909537"/>
            <a:ext cx="871583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932" y="116632"/>
            <a:ext cx="8532629" cy="610422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Невозможность учета данных деклараций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268760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/>
              <a:t>ЕГРН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ЗУ для дачного строительства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563888" y="1266274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/>
              <a:t>Декларация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ЗУ для автодороги</a:t>
            </a:r>
            <a:endParaRPr lang="ru-RU" sz="2000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2627784" y="1527303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2297787">
            <a:off x="4938300" y="2177828"/>
            <a:ext cx="950964" cy="432048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364088" y="2719965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/>
              <a:t>Запрос в </a:t>
            </a:r>
            <a:r>
              <a:rPr lang="ru-RU" sz="2000" u="sng" dirty="0" err="1" smtClean="0"/>
              <a:t>Росреестр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данные ЕГРН</a:t>
            </a:r>
            <a:endParaRPr lang="ru-RU" sz="2000" dirty="0"/>
          </a:p>
        </p:txBody>
      </p:sp>
      <p:sp>
        <p:nvSpPr>
          <p:cNvPr id="11" name="Выгнутая вправо стрелка 10"/>
          <p:cNvSpPr/>
          <p:nvPr/>
        </p:nvSpPr>
        <p:spPr>
          <a:xfrm rot="6514697">
            <a:off x="2846241" y="1203888"/>
            <a:ext cx="882756" cy="4512143"/>
          </a:xfrm>
          <a:prstGeom prst="curvedLef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356246">
            <a:off x="5042325" y="206218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</a:rPr>
              <a:t>проверка</a:t>
            </a:r>
            <a:endParaRPr lang="ru-RU" sz="16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5538881" y="1527303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474053" y="1262626"/>
            <a:ext cx="2560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/>
              <a:t>Кадастровая оценка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ЗУ для дачного строительства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413782" y="124851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</a:rPr>
              <a:t>расчет</a:t>
            </a:r>
            <a:endParaRPr lang="ru-RU" sz="16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0279" y="4985690"/>
            <a:ext cx="90347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/>
            <a:r>
              <a:rPr lang="ru-RU" sz="2000" dirty="0" smtClean="0"/>
              <a:t>-    В целях подтверждения информации, указанной в декларации, направляется запрос в официальный орган – например, </a:t>
            </a:r>
            <a:r>
              <a:rPr lang="ru-RU" sz="2000" dirty="0" err="1" smtClean="0"/>
              <a:t>Росреестр</a:t>
            </a:r>
            <a:r>
              <a:rPr lang="ru-RU" sz="2000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2000" dirty="0" err="1" smtClean="0"/>
              <a:t>Росреестр</a:t>
            </a:r>
            <a:r>
              <a:rPr lang="ru-RU" sz="2000" dirty="0" smtClean="0"/>
              <a:t> данные декларации не подтверждает;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/>
              <a:t>Расчет ведется без учета уточненных сведений. При этом существует вероятность некорректного итогового результата.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9413" y="3817187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</a:rPr>
              <a:t>анные декларации не подтверждаются</a:t>
            </a:r>
            <a:endParaRPr lang="ru-RU" sz="16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3825580" y="955943"/>
            <a:ext cx="962444" cy="16493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3779912" y="955943"/>
            <a:ext cx="1158537" cy="16493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2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771" y="548680"/>
            <a:ext cx="8532629" cy="610422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Низкое качество исходной информации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383870602"/>
              </p:ext>
            </p:extLst>
          </p:nvPr>
        </p:nvGraphicFramePr>
        <p:xfrm>
          <a:off x="179512" y="1412776"/>
          <a:ext cx="8856984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8780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932" y="116632"/>
            <a:ext cx="8532629" cy="610422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Изменение МУ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87597" y="557559"/>
            <a:ext cx="8928992" cy="7647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Методическими указаниями установлен минимальный размер </a:t>
            </a:r>
            <a:r>
              <a:rPr lang="ru-RU" sz="2000" smtClean="0"/>
              <a:t>кадастровой стоимости: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78744" y="1741853"/>
            <a:ext cx="1675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Min</a:t>
            </a:r>
            <a:r>
              <a:rPr lang="ru-RU" sz="3200" dirty="0" smtClean="0"/>
              <a:t> КС</a:t>
            </a:r>
            <a:endParaRPr lang="ru-RU" sz="3200" dirty="0"/>
          </a:p>
        </p:txBody>
      </p:sp>
      <p:sp>
        <p:nvSpPr>
          <p:cNvPr id="7" name="Равно 6"/>
          <p:cNvSpPr/>
          <p:nvPr/>
        </p:nvSpPr>
        <p:spPr>
          <a:xfrm>
            <a:off x="1810508" y="1782212"/>
            <a:ext cx="648072" cy="50405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9768" y="167507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Затраты на оформление прав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468670" y="1711074"/>
            <a:ext cx="179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Затраты на межевание</a:t>
            </a:r>
            <a:endParaRPr lang="ru-RU" dirty="0"/>
          </a:p>
        </p:txBody>
      </p:sp>
      <p:sp>
        <p:nvSpPr>
          <p:cNvPr id="10" name="Плюс 9"/>
          <p:cNvSpPr/>
          <p:nvPr/>
        </p:nvSpPr>
        <p:spPr>
          <a:xfrm>
            <a:off x="4195625" y="1710204"/>
            <a:ext cx="556468" cy="57606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724830">
            <a:off x="5077351" y="2398462"/>
            <a:ext cx="249278" cy="379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908418" y="2627962"/>
            <a:ext cx="1323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Физ.лицо</a:t>
            </a:r>
            <a:r>
              <a:rPr lang="ru-RU" dirty="0" smtClean="0"/>
              <a:t> – 2 </a:t>
            </a:r>
            <a:r>
              <a:rPr lang="ru-RU" dirty="0" err="1" smtClean="0"/>
              <a:t>тыс.руб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339392" y="2624373"/>
            <a:ext cx="1323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Юр.лицо</a:t>
            </a:r>
            <a:r>
              <a:rPr lang="ru-RU" dirty="0" smtClean="0"/>
              <a:t> – 22 </a:t>
            </a:r>
            <a:r>
              <a:rPr lang="ru-RU" dirty="0" err="1" smtClean="0"/>
              <a:t>тыс.руб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036790" y="2804518"/>
            <a:ext cx="1323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?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0" name="Равно 19"/>
          <p:cNvSpPr/>
          <p:nvPr/>
        </p:nvSpPr>
        <p:spPr>
          <a:xfrm>
            <a:off x="6841594" y="1772240"/>
            <a:ext cx="648072" cy="50405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85828" y="1808367"/>
            <a:ext cx="1651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mtClean="0">
                <a:solidFill>
                  <a:srgbClr val="FF0000"/>
                </a:solidFill>
              </a:rPr>
              <a:t>~ 4 </a:t>
            </a:r>
            <a:r>
              <a:rPr lang="ru-RU" dirty="0" err="1" smtClean="0">
                <a:solidFill>
                  <a:srgbClr val="FF0000"/>
                </a:solidFill>
              </a:rPr>
              <a:t>тыс.руб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5725" y="4240662"/>
            <a:ext cx="87890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 smtClean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Кадастровая стоимость земельного участка </a:t>
            </a:r>
            <a:r>
              <a:rPr lang="ru-RU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площадью 1 </a:t>
            </a:r>
            <a:r>
              <a:rPr lang="ru-RU" dirty="0" err="1" smtClean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кв.м</a:t>
            </a:r>
            <a:r>
              <a:rPr lang="ru-RU" dirty="0" smtClean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ru-RU" smtClean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будет составлять около 4 000 руб</a:t>
            </a:r>
            <a:r>
              <a:rPr lang="ru-RU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., что соответствует стоимости 1 </a:t>
            </a:r>
            <a:r>
              <a:rPr lang="ru-RU" dirty="0" err="1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кв.м</a:t>
            </a:r>
            <a:r>
              <a:rPr lang="ru-RU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 земельного участка в областном центре под коммерческое использование</a:t>
            </a:r>
            <a:r>
              <a:rPr lang="ru-RU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  <a:endParaRPr lang="ru-RU" smtClean="0">
              <a:latin typeface="+mj-lt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indent="540385" algn="just">
              <a:spcAft>
                <a:spcPts val="0"/>
              </a:spcAft>
            </a:pPr>
            <a:endParaRPr lang="ru-RU" dirty="0" smtClean="0">
              <a:latin typeface="+mj-lt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dirty="0" smtClean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При </a:t>
            </a:r>
            <a:r>
              <a:rPr lang="ru-RU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этом предыдущий удельный показатель </a:t>
            </a:r>
            <a:r>
              <a:rPr lang="ru-RU" dirty="0" smtClean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и </a:t>
            </a:r>
            <a:r>
              <a:rPr lang="ru-RU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удельный показатель смежных участков </a:t>
            </a:r>
            <a:r>
              <a:rPr lang="ru-RU" dirty="0" smtClean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будет </a:t>
            </a:r>
            <a:r>
              <a:rPr lang="ru-RU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в сотни раз ниже. Такая ситуация </a:t>
            </a:r>
            <a:r>
              <a:rPr lang="ru-RU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может </a:t>
            </a:r>
            <a:r>
              <a:rPr lang="ru-RU" smtClean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привести </a:t>
            </a:r>
            <a:r>
              <a:rPr lang="ru-RU" dirty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к многочисленным </a:t>
            </a:r>
            <a:r>
              <a:rPr lang="ru-RU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недовольствам </a:t>
            </a:r>
            <a:r>
              <a:rPr lang="ru-RU" smtClean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правообладателей земель.</a:t>
            </a:r>
            <a:endParaRPr lang="en-US" smtClean="0">
              <a:latin typeface="+mj-lt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indent="540385" algn="just">
              <a:spcAft>
                <a:spcPts val="0"/>
              </a:spcAft>
            </a:pPr>
            <a:endParaRPr lang="en-US" smtClean="0">
              <a:latin typeface="+mj-lt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mtClean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Считаем целесообразным пересмотреть данный пункт Методических указаний.</a:t>
            </a:r>
            <a:endParaRPr lang="ru-RU" dirty="0">
              <a:effectLst/>
              <a:latin typeface="+mj-lt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7934" y="3322287"/>
            <a:ext cx="5741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mtClean="0"/>
              <a:t>Земли с/х – 350 руб.</a:t>
            </a:r>
          </a:p>
          <a:p>
            <a:r>
              <a:rPr lang="ru-RU" smtClean="0"/>
              <a:t>Физ.лицо (участок для ИЖС, гараж, сад, ЛПХ) – 350 руб.</a:t>
            </a: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9600500">
            <a:off x="6095838" y="2397189"/>
            <a:ext cx="249278" cy="379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03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932" y="116632"/>
            <a:ext cx="8532629" cy="610422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Изменение МУ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17973" y="525711"/>
            <a:ext cx="8928992" cy="7647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/>
              <a:t>Расчет кадастровой стоимости земель под автодорогами осуществляется с использованием значений </a:t>
            </a:r>
            <a:r>
              <a:rPr lang="ru-RU" sz="2000" smtClean="0"/>
              <a:t>УПКС </a:t>
            </a:r>
            <a:r>
              <a:rPr lang="ru-RU" sz="2000"/>
              <a:t>граничащих </a:t>
            </a:r>
            <a:r>
              <a:rPr lang="ru-RU" sz="2000" smtClean="0"/>
              <a:t>земельных участков.</a:t>
            </a:r>
            <a:endParaRPr lang="ru-RU" sz="2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5517232"/>
            <a:ext cx="87890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mtClean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Протяженность данной автодороги около 35 км. Пересекает несколько населенных пунктов: граничит с участками под ИЖС, АЗС, пашню и др.</a:t>
            </a:r>
          </a:p>
          <a:p>
            <a:pPr indent="540385" algn="just">
              <a:spcAft>
                <a:spcPts val="0"/>
              </a:spcAft>
            </a:pPr>
            <a:r>
              <a:rPr lang="ru-RU" smtClean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Трудоемкость расчета кадастровой стоимости таких объектов высокая.</a:t>
            </a:r>
          </a:p>
          <a:p>
            <a:pPr indent="540385" algn="just">
              <a:spcAft>
                <a:spcPts val="0"/>
              </a:spcAft>
            </a:pPr>
            <a:r>
              <a:rPr lang="ru-RU" smtClean="0"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Считаем целесообразным уточнить способ расчета таких объектов.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0142" b="6031"/>
          <a:stretch/>
        </p:blipFill>
        <p:spPr>
          <a:xfrm>
            <a:off x="357517" y="1314495"/>
            <a:ext cx="8425457" cy="39708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3888" y="3086317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rgbClr val="FF0000"/>
                </a:solidFill>
              </a:rPr>
              <a:t>Протяженность около 35 км</a:t>
            </a:r>
          </a:p>
        </p:txBody>
      </p:sp>
    </p:spTree>
    <p:extLst>
      <p:ext uri="{BB962C8B-B14F-4D97-AF65-F5344CB8AC3E}">
        <p14:creationId xmlns:p14="http://schemas.microsoft.com/office/powerpoint/2010/main" val="22847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9308" y="820087"/>
            <a:ext cx="7632848" cy="5040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Полномочия бюджетного учреждения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flipH="1">
            <a:off x="1091223" y="1346264"/>
            <a:ext cx="453730" cy="466277"/>
          </a:xfrm>
          <a:prstGeom prst="downArrow">
            <a:avLst/>
          </a:prstGeom>
          <a:scene3d>
            <a:camera prst="isometricOffAxis2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flipH="1">
            <a:off x="3753542" y="1342944"/>
            <a:ext cx="460224" cy="466277"/>
          </a:xfrm>
          <a:prstGeom prst="downArrow">
            <a:avLst/>
          </a:prstGeom>
          <a:scene3d>
            <a:camera prst="isometricOffAxis2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flipH="1">
            <a:off x="5153151" y="1342944"/>
            <a:ext cx="356890" cy="2157445"/>
          </a:xfrm>
          <a:prstGeom prst="downArrow">
            <a:avLst/>
          </a:prstGeom>
          <a:scene3d>
            <a:camera prst="isometricOffAxis2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flipH="1">
            <a:off x="7066385" y="1346264"/>
            <a:ext cx="458658" cy="466277"/>
          </a:xfrm>
          <a:prstGeom prst="downArrow">
            <a:avLst/>
          </a:prstGeom>
          <a:scene3d>
            <a:camera prst="isometricOffAxis2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flipH="1">
            <a:off x="2604133" y="1342944"/>
            <a:ext cx="404552" cy="2149931"/>
          </a:xfrm>
          <a:prstGeom prst="downArrow">
            <a:avLst/>
          </a:prstGeom>
          <a:scene3d>
            <a:camera prst="isometricOffAxis2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-27999" y="1887189"/>
            <a:ext cx="2505164" cy="1323439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</a:rPr>
              <a:t>Определение </a:t>
            </a:r>
            <a:r>
              <a:rPr lang="ru-RU" sz="1600" dirty="0">
                <a:latin typeface="Times New Roman" panose="02020603050405020304" pitchFamily="18" charset="0"/>
              </a:rPr>
              <a:t>кадастровой стоимости при проведении государственной кадастровой оценки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91957" y="1887189"/>
            <a:ext cx="2054768" cy="1323439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1600" smtClean="0">
                <a:latin typeface="Times New Roman" panose="02020603050405020304" pitchFamily="18" charset="0"/>
              </a:rPr>
              <a:t>Определение </a:t>
            </a:r>
            <a:r>
              <a:rPr lang="ru-RU" sz="1600">
                <a:latin typeface="Times New Roman" panose="02020603050405020304" pitchFamily="18" charset="0"/>
              </a:rPr>
              <a:t>кадастровой стоимости вновь учтенных объектов недвижимости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46788" y="3554923"/>
            <a:ext cx="3098453" cy="1200329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Предоставление разъяснений, связанных с определением кадастровой стоимости</a:t>
            </a:r>
            <a:endParaRPr lang="ru-RU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61982" y="3554923"/>
            <a:ext cx="2763397" cy="646331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Рассмотрение </a:t>
            </a:r>
            <a:r>
              <a:rPr lang="ru-RU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обращений об исправлении ошибок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693547" y="1887189"/>
            <a:ext cx="3240352" cy="107721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1600" smtClean="0">
                <a:latin typeface="Times New Roman" panose="02020603050405020304" pitchFamily="18" charset="0"/>
              </a:rPr>
              <a:t>Сбор</a:t>
            </a:r>
            <a:r>
              <a:rPr lang="ru-RU" sz="1600">
                <a:latin typeface="Times New Roman" panose="02020603050405020304" pitchFamily="18" charset="0"/>
              </a:rPr>
              <a:t>, обработка, систематизация и накопление информации, необходимой для определения кадастровой стоимости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0" y="5099547"/>
            <a:ext cx="91107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smtClean="0"/>
              <a:t>Нехватка </a:t>
            </a:r>
            <a:r>
              <a:rPr lang="ru-RU" sz="1600" dirty="0" smtClean="0"/>
              <a:t>квалифицированных кадров (оценщиков, программистов, ГИС-специалистов, специалистов в области картографии, почвоведения) при высоком </a:t>
            </a:r>
            <a:r>
              <a:rPr lang="ru-RU" sz="1600" smtClean="0"/>
              <a:t>уровне ответственности.</a:t>
            </a:r>
          </a:p>
          <a:p>
            <a:pPr algn="just"/>
            <a:endParaRPr lang="ru-RU" sz="1600"/>
          </a:p>
          <a:p>
            <a:pPr algn="just"/>
            <a:r>
              <a:rPr lang="ru-RU" sz="1600" smtClean="0"/>
              <a:t>Штатная численность сотрудников в бюджетных учреждениях в регионах различна.</a:t>
            </a:r>
          </a:p>
          <a:p>
            <a:pPr algn="just"/>
            <a:r>
              <a:rPr lang="ru-RU" sz="1600" smtClean="0"/>
              <a:t>Для создания единообразных условий работы, считаем целесообразным урегулировать на законодательном </a:t>
            </a:r>
            <a:r>
              <a:rPr lang="ru-RU" sz="1600" smtClean="0"/>
              <a:t>уровне </a:t>
            </a:r>
            <a:r>
              <a:rPr lang="ru-RU" sz="1600" smtClean="0"/>
              <a:t>штатную численность с привязкой, например, к количеству объектов в ЕГРН.</a:t>
            </a:r>
            <a:endParaRPr lang="ru-RU" sz="1600" dirty="0"/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19417" y="94603"/>
            <a:ext cx="8532629" cy="610422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Нехватка квалифицированных кадров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5491</TotalTime>
  <Words>657</Words>
  <Application>Microsoft Office PowerPoint</Application>
  <PresentationFormat>Экран (4:3)</PresentationFormat>
  <Paragraphs>87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Проблемные вопросы проведения государственной кадастровой оценки,  в том числе земель сельскохозяйственного назначения</vt:lpstr>
      <vt:lpstr>Актуализация исходных данных</vt:lpstr>
      <vt:lpstr>Низкое качество исходной информации</vt:lpstr>
      <vt:lpstr>Низкое качество исходной информации</vt:lpstr>
      <vt:lpstr>Невозможность учета данных деклараций</vt:lpstr>
      <vt:lpstr>Низкое качество исходной информации</vt:lpstr>
      <vt:lpstr>Изменение МУ</vt:lpstr>
      <vt:lpstr>Изменение МУ</vt:lpstr>
      <vt:lpstr>Нехватка квалифицированных кадров</vt:lpstr>
      <vt:lpstr>Повышение сроков составления отчета</vt:lpstr>
      <vt:lpstr>Основные этапы проведения ГКО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Расположение исследуемых земельных участков на карте города Липецка</dc:title>
  <dc:creator>Анастасия В. Некрасова</dc:creator>
  <cp:lastModifiedBy>Виктория Владимировна Асташова</cp:lastModifiedBy>
  <cp:revision>246</cp:revision>
  <cp:lastPrinted>2018-12-14T11:16:58Z</cp:lastPrinted>
  <dcterms:created xsi:type="dcterms:W3CDTF">2015-07-07T16:33:08Z</dcterms:created>
  <dcterms:modified xsi:type="dcterms:W3CDTF">2018-12-16T19:51:34Z</dcterms:modified>
</cp:coreProperties>
</file>