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0" r:id="rId4"/>
    <p:sldId id="261" r:id="rId5"/>
    <p:sldId id="264" r:id="rId6"/>
    <p:sldId id="262" r:id="rId7"/>
    <p:sldId id="265" r:id="rId8"/>
    <p:sldId id="267" r:id="rId9"/>
    <p:sldId id="268" r:id="rId10"/>
    <p:sldId id="258" r:id="rId11"/>
  </p:sldIdLst>
  <p:sldSz cx="9144000" cy="6858000" type="screen4x3"/>
  <p:notesSz cx="7099300" cy="10234613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Verdana" panose="020B0604030504040204" pitchFamily="34" charset="0"/>
      <p:regular r:id="rId17"/>
      <p:bold r:id="rId18"/>
      <p:italic r:id="rId19"/>
      <p:boldItalic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A50021"/>
    <a:srgbClr val="184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664" y="-8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6FFDF32-8ED5-45CF-B4A5-59C66FEA4A2A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468A21B-77C0-49EA-8846-5FDD206BD1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251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68A21B-77C0-49EA-8846-5FDD206BD1E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334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762C-0845-4FEE-A1EC-D7AFF1E44CB5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40D8-DD4D-45C9-BDFD-064A436DD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762C-0845-4FEE-A1EC-D7AFF1E44CB5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40D8-DD4D-45C9-BDFD-064A436DD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762C-0845-4FEE-A1EC-D7AFF1E44CB5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40D8-DD4D-45C9-BDFD-064A436DD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762C-0845-4FEE-A1EC-D7AFF1E44CB5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40D8-DD4D-45C9-BDFD-064A436DD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762C-0845-4FEE-A1EC-D7AFF1E44CB5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40D8-DD4D-45C9-BDFD-064A436DD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762C-0845-4FEE-A1EC-D7AFF1E44CB5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40D8-DD4D-45C9-BDFD-064A436DD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762C-0845-4FEE-A1EC-D7AFF1E44CB5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40D8-DD4D-45C9-BDFD-064A436DD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762C-0845-4FEE-A1EC-D7AFF1E44CB5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40D8-DD4D-45C9-BDFD-064A436DD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762C-0845-4FEE-A1EC-D7AFF1E44CB5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40D8-DD4D-45C9-BDFD-064A436DD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762C-0845-4FEE-A1EC-D7AFF1E44CB5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40D8-DD4D-45C9-BDFD-064A436DD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C762C-0845-4FEE-A1EC-D7AFF1E44CB5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40D8-DD4D-45C9-BDFD-064A436DD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C762C-0845-4FEE-A1EC-D7AFF1E44CB5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B40D8-DD4D-45C9-BDFD-064A436DD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.WORK\1.FREELANCE\1.PROJECTS_15-17\AMS_GROUP\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38"/>
            <a:ext cx="9144000" cy="646825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5438408" cy="1714512"/>
          </a:xfrm>
        </p:spPr>
        <p:txBody>
          <a:bodyPr>
            <a:noAutofit/>
          </a:bodyPr>
          <a:lstStyle/>
          <a:p>
            <a:pPr algn="l"/>
            <a:r>
              <a:rPr lang="ru-RU" sz="2200" b="1" dirty="0">
                <a:solidFill>
                  <a:srgbClr val="184E85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УЧЕТ ОБРЕМЕНЕНИЙ </a:t>
            </a:r>
            <a:br>
              <a:rPr lang="ru-RU" sz="2200" b="1" dirty="0">
                <a:solidFill>
                  <a:srgbClr val="184E85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200" b="1" dirty="0">
                <a:solidFill>
                  <a:srgbClr val="184E85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НЕДВИЖИМОСТИ В РАМКАХ </a:t>
            </a:r>
            <a:br>
              <a:rPr lang="ru-RU" sz="2200" b="1" dirty="0">
                <a:solidFill>
                  <a:srgbClr val="184E85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200" b="1" dirty="0">
                <a:solidFill>
                  <a:srgbClr val="184E85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СУДЕБНОЙ ОЦЕНОЧНОЙ ЭКСПЕРТИЗЫ. </a:t>
            </a:r>
            <a:br>
              <a:rPr lang="ru-RU" sz="2200" b="1" dirty="0">
                <a:solidFill>
                  <a:srgbClr val="184E85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200" b="1" dirty="0">
                <a:solidFill>
                  <a:srgbClr val="184E85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ПРАКТИЧЕСКИЙ АСПЕКТ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19" y="1916832"/>
            <a:ext cx="4320480" cy="936105"/>
          </a:xfrm>
        </p:spPr>
        <p:txBody>
          <a:bodyPr>
            <a:normAutofit lnSpcReduction="10000"/>
          </a:bodyPr>
          <a:lstStyle/>
          <a:p>
            <a:pPr algn="l">
              <a:spcBef>
                <a:spcPts val="1200"/>
              </a:spcBef>
            </a:pPr>
            <a:r>
              <a:rPr lang="ru-RU" sz="2000" b="1" dirty="0">
                <a:solidFill>
                  <a:srgbClr val="184E85"/>
                </a:solidFill>
              </a:rPr>
              <a:t>Черепанов Владимир Юрьевич </a:t>
            </a:r>
            <a:endParaRPr lang="ru-RU" sz="1800" b="1" dirty="0">
              <a:solidFill>
                <a:srgbClr val="184E85"/>
              </a:solidFill>
            </a:endParaRPr>
          </a:p>
          <a:p>
            <a:pPr algn="l">
              <a:spcBef>
                <a:spcPts val="600"/>
              </a:spcBef>
            </a:pPr>
            <a:r>
              <a:rPr lang="ru-RU" sz="1800" dirty="0">
                <a:solidFill>
                  <a:srgbClr val="184E85"/>
                </a:solidFill>
              </a:rPr>
              <a:t>к.э.н., генеральный директор </a:t>
            </a:r>
            <a:br>
              <a:rPr lang="ru-RU" sz="1800" dirty="0">
                <a:solidFill>
                  <a:srgbClr val="184E85"/>
                </a:solidFill>
              </a:rPr>
            </a:br>
            <a:r>
              <a:rPr lang="ru-RU" sz="1800" dirty="0">
                <a:solidFill>
                  <a:srgbClr val="184E85"/>
                </a:solidFill>
              </a:rPr>
              <a:t>ООО «АМС Групп»</a:t>
            </a:r>
          </a:p>
        </p:txBody>
      </p:sp>
      <p:pic>
        <p:nvPicPr>
          <p:cNvPr id="1027" name="Picture 3" descr="D:\1.WORK\1.FREELANCE\1.PROJECTS_15-17\AMS_GROUP\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5148"/>
            <a:ext cx="9143999" cy="3533742"/>
          </a:xfrm>
          <a:prstGeom prst="rect">
            <a:avLst/>
          </a:prstGeom>
          <a:noFill/>
        </p:spPr>
      </p:pic>
      <p:pic>
        <p:nvPicPr>
          <p:cNvPr id="1028" name="Picture 4" descr="D:\1.WORK\1.FREELANCE\1.PROJECTS_15-17\AMS_GROUP\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869160"/>
            <a:ext cx="1743012" cy="14414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1.WORK\1.FREELANCE\1.PROJECTS_15-17\AMS_GROUP\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682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dirty="0">
                <a:solidFill>
                  <a:srgbClr val="184E85"/>
                </a:solidFill>
                <a:latin typeface="Myriad Pro" pitchFamily="34" charset="0"/>
              </a:rPr>
              <a:t>Благодарю за внимание</a:t>
            </a:r>
            <a:endParaRPr lang="ru-RU" sz="1200" dirty="0">
              <a:solidFill>
                <a:srgbClr val="184E85"/>
              </a:solidFill>
              <a:latin typeface="Myriad Pro" pitchFamily="34" charset="0"/>
            </a:endParaRPr>
          </a:p>
        </p:txBody>
      </p:sp>
      <p:pic>
        <p:nvPicPr>
          <p:cNvPr id="3074" name="Picture 2" descr="D:\1.WORK\1.FREELANCE\1.PROJECTS_15-17\AMS_GROUP\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4258"/>
            <a:ext cx="9144000" cy="3533742"/>
          </a:xfrm>
          <a:prstGeom prst="rect">
            <a:avLst/>
          </a:prstGeom>
          <a:noFill/>
        </p:spPr>
      </p:pic>
      <p:pic>
        <p:nvPicPr>
          <p:cNvPr id="3075" name="Picture 3" descr="D:\1.WORK\1.FREELANCE\1.PROJECTS_15-17\AMS_GROUP\0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68" y="5143512"/>
            <a:ext cx="976312" cy="808038"/>
          </a:xfrm>
          <a:prstGeom prst="rect">
            <a:avLst/>
          </a:prstGeom>
          <a:noFill/>
        </p:spPr>
      </p:pic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899592" y="1357298"/>
            <a:ext cx="7704856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b="1" dirty="0"/>
              <a:t>Черепанов Владимир Юрьевич </a:t>
            </a:r>
          </a:p>
          <a:p>
            <a:pPr marL="0" indent="0">
              <a:buNone/>
            </a:pPr>
            <a:r>
              <a:rPr lang="en-US" sz="1800" b="1" dirty="0"/>
              <a:t>+ 7 (926) 290-27-80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vcherepanov@amcg.ru </a:t>
            </a: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www.amcg.ru</a:t>
            </a:r>
            <a:endParaRPr lang="ru-RU" sz="1800" dirty="0"/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428604"/>
            <a:ext cx="4114800" cy="714380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dirty="0" smtClean="0">
                <a:solidFill>
                  <a:srgbClr val="184E85"/>
                </a:solidFill>
                <a:latin typeface="Myriad Pro" pitchFamily="34" charset="0"/>
              </a:rPr>
              <a:t>ВВОДНАЯ ЧАСТЬ</a:t>
            </a:r>
            <a:br>
              <a:rPr lang="ru-RU" sz="2400" dirty="0" smtClean="0">
                <a:solidFill>
                  <a:srgbClr val="184E85"/>
                </a:solidFill>
                <a:latin typeface="Myriad Pro" pitchFamily="34" charset="0"/>
              </a:rPr>
            </a:br>
            <a:r>
              <a:rPr lang="ru-RU" sz="2400" dirty="0" smtClean="0">
                <a:solidFill>
                  <a:srgbClr val="184E85"/>
                </a:solidFill>
                <a:latin typeface="Myriad Pro" pitchFamily="34" charset="0"/>
              </a:rPr>
              <a:t>________________</a:t>
            </a:r>
            <a:endParaRPr lang="ru-RU" sz="2400" dirty="0">
              <a:solidFill>
                <a:srgbClr val="184E85"/>
              </a:solidFill>
              <a:latin typeface="Myriad Pro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340768"/>
            <a:ext cx="7704856" cy="4542493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2400" b="1" dirty="0" smtClean="0"/>
              <a:t>Вопрос </a:t>
            </a:r>
            <a:r>
              <a:rPr lang="ru-RU" sz="2400" b="1" dirty="0"/>
              <a:t>экспертизы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/>
              <a:t>Какова действительная стоимость доли Иванова И.И. </a:t>
            </a:r>
            <a:br>
              <a:rPr lang="ru-RU" sz="1600" dirty="0"/>
            </a:br>
            <a:r>
              <a:rPr lang="ru-RU" sz="1600" dirty="0"/>
              <a:t>в размере 33% в уставном капитале ООО «Фирма» </a:t>
            </a:r>
            <a:br>
              <a:rPr lang="ru-RU" sz="1600" dirty="0"/>
            </a:br>
            <a:r>
              <a:rPr lang="ru-RU" sz="1600" dirty="0"/>
              <a:t>с учетом рыночной стоимости принадлежащего Обществу имущества </a:t>
            </a:r>
            <a:br>
              <a:rPr lang="ru-RU" sz="1600" dirty="0"/>
            </a:br>
            <a:r>
              <a:rPr lang="ru-RU" sz="1600" dirty="0"/>
              <a:t>и сведениям бухгалтерского баланса по состоянию на 30 июня 2017 г.?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2400" b="1" dirty="0"/>
              <a:t>Основной актив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/>
              <a:t>Нежилое здание торгового дома «Бытовая техника» </a:t>
            </a:r>
            <a:br>
              <a:rPr lang="ru-RU" sz="1600" dirty="0"/>
            </a:br>
            <a:r>
              <a:rPr lang="ru-RU" sz="1600" dirty="0"/>
              <a:t>общей площадью 1 174,2 </a:t>
            </a:r>
            <a:r>
              <a:rPr lang="ru-RU" sz="1600" dirty="0" err="1"/>
              <a:t>кв.м</a:t>
            </a:r>
            <a:r>
              <a:rPr lang="ru-RU" sz="1600" dirty="0"/>
              <a:t> по адресу: Московская область, г. Ногинск</a:t>
            </a:r>
            <a:br>
              <a:rPr lang="ru-RU" sz="1600" dirty="0"/>
            </a:br>
            <a:r>
              <a:rPr lang="ru-RU" sz="1600" dirty="0"/>
              <a:t>(остаточная балансовая стоимость 599 </a:t>
            </a:r>
            <a:r>
              <a:rPr lang="ru-RU" sz="1600" dirty="0" err="1"/>
              <a:t>тыс.руб</a:t>
            </a:r>
            <a:r>
              <a:rPr lang="ru-RU" sz="1600" dirty="0"/>
              <a:t>.)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2400" b="1" dirty="0"/>
              <a:t>Обременения</a:t>
            </a:r>
            <a:endParaRPr lang="ru-RU" sz="2000" b="1" dirty="0"/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/>
              <a:t>Залог у коммерческого банка «Банк» на основании кредитных договоров </a:t>
            </a:r>
            <a:br>
              <a:rPr lang="ru-RU" sz="1600" dirty="0"/>
            </a:br>
            <a:r>
              <a:rPr lang="ru-RU" sz="1600" dirty="0"/>
              <a:t>№ 133-11 от 15.09.2011 г.; 134-11 от 15.09.2011 г.; 131-11 от 15.09.2011 г., </a:t>
            </a:r>
            <a:br>
              <a:rPr lang="ru-RU" sz="1600" dirty="0"/>
            </a:br>
            <a:r>
              <a:rPr lang="ru-RU" sz="1600" dirty="0"/>
              <a:t>которые заключены между физическими лицами – участниками ООО «Фирма» </a:t>
            </a:r>
            <a:br>
              <a:rPr lang="ru-RU" sz="1600" dirty="0"/>
            </a:br>
            <a:r>
              <a:rPr lang="ru-RU" sz="1600" dirty="0"/>
              <a:t>и коммерческим банком «Банк»</a:t>
            </a:r>
          </a:p>
        </p:txBody>
      </p:sp>
      <p:pic>
        <p:nvPicPr>
          <p:cNvPr id="2050" name="Picture 2" descr="D:\1.WORK\1.FREELANCE\1.PROJECTS_15-17\AMS_GROUP\0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57166"/>
            <a:ext cx="928694" cy="768626"/>
          </a:xfrm>
          <a:prstGeom prst="rect">
            <a:avLst/>
          </a:prstGeom>
          <a:noFill/>
        </p:spPr>
      </p:pic>
      <p:pic>
        <p:nvPicPr>
          <p:cNvPr id="2051" name="Picture 3" descr="D:\1.WORK\1.FREELANCE\1.PROJECTS_15-17\AMS_GROUP\000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7" y="5824561"/>
            <a:ext cx="4195763" cy="1033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428604"/>
            <a:ext cx="4114800" cy="714380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dirty="0" smtClean="0">
                <a:solidFill>
                  <a:srgbClr val="184E85"/>
                </a:solidFill>
                <a:latin typeface="Myriad Pro" pitchFamily="34" charset="0"/>
              </a:rPr>
              <a:t>ВВОДНАЯ ЧАСТЬ</a:t>
            </a:r>
            <a:br>
              <a:rPr lang="ru-RU" sz="2400" dirty="0" smtClean="0">
                <a:solidFill>
                  <a:srgbClr val="184E85"/>
                </a:solidFill>
                <a:latin typeface="Myriad Pro" pitchFamily="34" charset="0"/>
              </a:rPr>
            </a:br>
            <a:r>
              <a:rPr lang="ru-RU" sz="2400" dirty="0" smtClean="0">
                <a:solidFill>
                  <a:srgbClr val="184E85"/>
                </a:solidFill>
                <a:latin typeface="Myriad Pro" pitchFamily="34" charset="0"/>
              </a:rPr>
              <a:t>________________</a:t>
            </a:r>
            <a:endParaRPr lang="ru-RU" sz="2400" dirty="0">
              <a:solidFill>
                <a:srgbClr val="184E85"/>
              </a:solidFill>
              <a:latin typeface="Myriad Pro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357298"/>
            <a:ext cx="7704856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2400" b="1" dirty="0"/>
              <a:t>Решение учредителей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/>
              <a:t>Одобрить совершение между Обществом и Банком сделки по предоставлению Обществом в залог Банку здания торгового дома «Бытовая техника»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/>
              <a:t>Предмет ипотеки оценивается в сумме </a:t>
            </a:r>
            <a:r>
              <a:rPr lang="ru-RU" sz="1600" b="1" dirty="0"/>
              <a:t>24,7 </a:t>
            </a:r>
            <a:r>
              <a:rPr lang="ru-RU" sz="1600" b="1" dirty="0" err="1"/>
              <a:t>млн.руб</a:t>
            </a:r>
            <a:r>
              <a:rPr lang="ru-RU" sz="1600" dirty="0"/>
              <a:t>.,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>остается </a:t>
            </a:r>
            <a:r>
              <a:rPr lang="ru-RU" sz="1600" b="1" dirty="0"/>
              <a:t>во владении и пользовании </a:t>
            </a:r>
            <a:r>
              <a:rPr lang="ru-RU" sz="1600" dirty="0"/>
              <a:t>Общества, за исключением случаев, предусмотренных договором об ипотеке и действующем законодательством РФ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/>
              <a:t>Сделка по представлению Обществом в залог Банку Предмета ипотеки заключается для предоставления обязательств перед Банком </a:t>
            </a:r>
          </a:p>
          <a:p>
            <a:pPr>
              <a:spcBef>
                <a:spcPts val="600"/>
              </a:spcBef>
            </a:pPr>
            <a:r>
              <a:rPr lang="ru-RU" sz="1600" b="1" dirty="0"/>
              <a:t>Петрова П.П. </a:t>
            </a:r>
            <a:r>
              <a:rPr lang="ru-RU" sz="1600" dirty="0"/>
              <a:t>по кредитному договору, предусматривающему предоставлением Банком кредита в размере </a:t>
            </a:r>
            <a:r>
              <a:rPr lang="ru-RU" sz="1600" b="1" dirty="0"/>
              <a:t>5,5 </a:t>
            </a:r>
            <a:r>
              <a:rPr lang="ru-RU" sz="1600" b="1" dirty="0" err="1"/>
              <a:t>млн.руб</a:t>
            </a:r>
            <a:r>
              <a:rPr lang="ru-RU" sz="1600" b="1" dirty="0"/>
              <a:t>. </a:t>
            </a:r>
          </a:p>
          <a:p>
            <a:pPr>
              <a:spcBef>
                <a:spcPts val="600"/>
              </a:spcBef>
            </a:pPr>
            <a:r>
              <a:rPr lang="ru-RU" sz="1600" b="1" dirty="0"/>
              <a:t>Сидорова С.С. </a:t>
            </a:r>
            <a:r>
              <a:rPr lang="ru-RU" sz="1600" dirty="0"/>
              <a:t>по кредитному договору, предусматривающему предоставлением Банком кредита в размере </a:t>
            </a:r>
            <a:r>
              <a:rPr lang="ru-RU" sz="1600" b="1" dirty="0"/>
              <a:t>4,0 </a:t>
            </a:r>
            <a:r>
              <a:rPr lang="ru-RU" sz="1600" b="1" dirty="0" err="1"/>
              <a:t>млн.руб</a:t>
            </a:r>
            <a:r>
              <a:rPr lang="ru-RU" sz="1600" b="1" dirty="0"/>
              <a:t>.</a:t>
            </a:r>
          </a:p>
          <a:p>
            <a:pPr>
              <a:spcBef>
                <a:spcPts val="600"/>
              </a:spcBef>
            </a:pPr>
            <a:r>
              <a:rPr lang="ru-RU" sz="1600" b="1" dirty="0"/>
              <a:t>Иванова И.И. </a:t>
            </a:r>
            <a:r>
              <a:rPr lang="ru-RU" sz="1600" dirty="0"/>
              <a:t>по кредитному договору, предусматривающему предоставлением Банком кредита в размере </a:t>
            </a:r>
            <a:r>
              <a:rPr lang="ru-RU" sz="1600" b="1" dirty="0"/>
              <a:t>3,0 </a:t>
            </a:r>
            <a:r>
              <a:rPr lang="ru-RU" sz="1600" b="1" dirty="0" err="1"/>
              <a:t>млн.руб</a:t>
            </a:r>
            <a:r>
              <a:rPr lang="ru-RU" sz="1600" b="1" dirty="0"/>
              <a:t>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b="1" dirty="0"/>
              <a:t>Решение принято единогласно</a:t>
            </a:r>
          </a:p>
        </p:txBody>
      </p:sp>
      <p:pic>
        <p:nvPicPr>
          <p:cNvPr id="2050" name="Picture 2" descr="D:\1.WORK\1.FREELANCE\1.PROJECTS_15-17\AMS_GROUP\0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57166"/>
            <a:ext cx="928694" cy="768626"/>
          </a:xfrm>
          <a:prstGeom prst="rect">
            <a:avLst/>
          </a:prstGeom>
          <a:noFill/>
        </p:spPr>
      </p:pic>
      <p:pic>
        <p:nvPicPr>
          <p:cNvPr id="2051" name="Picture 3" descr="D:\1.WORK\1.FREELANCE\1.PROJECTS_15-17\AMS_GROUP\000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7" y="5824561"/>
            <a:ext cx="4195763" cy="1033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491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428604"/>
            <a:ext cx="4402832" cy="714380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dirty="0" smtClean="0">
                <a:solidFill>
                  <a:srgbClr val="184E85"/>
                </a:solidFill>
                <a:latin typeface="Myriad Pro" pitchFamily="34" charset="0"/>
              </a:rPr>
              <a:t>ИССЛЕДОВАТЕЛЬСКАЯ ЧАСТЬ</a:t>
            </a:r>
            <a:br>
              <a:rPr lang="ru-RU" sz="2400" dirty="0" smtClean="0">
                <a:solidFill>
                  <a:srgbClr val="184E85"/>
                </a:solidFill>
                <a:latin typeface="Myriad Pro" pitchFamily="34" charset="0"/>
              </a:rPr>
            </a:br>
            <a:r>
              <a:rPr lang="ru-RU" sz="2400" dirty="0" smtClean="0">
                <a:solidFill>
                  <a:srgbClr val="184E85"/>
                </a:solidFill>
                <a:latin typeface="Myriad Pro" pitchFamily="34" charset="0"/>
              </a:rPr>
              <a:t>________________</a:t>
            </a:r>
            <a:endParaRPr lang="ru-RU" sz="2400" dirty="0">
              <a:solidFill>
                <a:srgbClr val="184E85"/>
              </a:solidFill>
              <a:latin typeface="Myriad Pro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357298"/>
            <a:ext cx="7704856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endParaRPr lang="ru-RU" sz="2000" b="1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ru-RU" sz="2400" b="1" dirty="0" smtClean="0"/>
              <a:t>Учитывать </a:t>
            </a:r>
            <a:r>
              <a:rPr lang="ru-RU" sz="2400" b="1" dirty="0"/>
              <a:t>ли обременения?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1600" b="1" dirty="0" smtClean="0"/>
              <a:t>ДА</a:t>
            </a:r>
            <a:r>
              <a:rPr lang="ru-RU" sz="1600" b="1" dirty="0"/>
              <a:t>, УЧИТЫВАТЬ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Обременения официально зарегистрированы (фактически существуют)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Объект недвижимости </a:t>
            </a:r>
            <a:r>
              <a:rPr lang="ru-RU" sz="1600" dirty="0" smtClean="0"/>
              <a:t>будет приобрете</a:t>
            </a:r>
            <a:r>
              <a:rPr lang="ru-RU" sz="1600" dirty="0" smtClean="0"/>
              <a:t>н покупателем </a:t>
            </a:r>
            <a:r>
              <a:rPr lang="ru-RU" sz="1600" dirty="0" smtClean="0"/>
              <a:t>на </a:t>
            </a:r>
            <a:r>
              <a:rPr lang="ru-RU" sz="1600" dirty="0"/>
              <a:t>открытом рынке </a:t>
            </a:r>
            <a:br>
              <a:rPr lang="ru-RU" sz="1600" dirty="0"/>
            </a:br>
            <a:r>
              <a:rPr lang="ru-RU" sz="1600" dirty="0" smtClean="0"/>
              <a:t>А) после </a:t>
            </a:r>
            <a:r>
              <a:rPr lang="ru-RU" sz="1600" dirty="0"/>
              <a:t>снятия </a:t>
            </a:r>
            <a:r>
              <a:rPr lang="ru-RU" sz="1600" dirty="0" smtClean="0"/>
              <a:t>обременений за полную стоимость</a:t>
            </a:r>
            <a:br>
              <a:rPr lang="ru-RU" sz="1600" dirty="0" smtClean="0"/>
            </a:br>
            <a:r>
              <a:rPr lang="ru-RU" sz="1600" dirty="0" smtClean="0"/>
              <a:t>Б) без снятия обременений за вычетом суммы обременений</a:t>
            </a:r>
            <a:endParaRPr lang="ru-RU" sz="1600" dirty="0"/>
          </a:p>
          <a:p>
            <a:pPr marL="0" indent="0">
              <a:spcBef>
                <a:spcPts val="1200"/>
              </a:spcBef>
              <a:buNone/>
            </a:pPr>
            <a:r>
              <a:rPr lang="ru-RU" sz="1600" b="1" dirty="0" smtClean="0"/>
              <a:t>НЕТ</a:t>
            </a:r>
            <a:r>
              <a:rPr lang="ru-RU" sz="1600" b="1" dirty="0"/>
              <a:t>, НЕ УЧИТЫВАТЬ 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Физические лица не </a:t>
            </a:r>
            <a:r>
              <a:rPr lang="ru-RU" sz="1600" dirty="0" smtClean="0"/>
              <a:t>вправе </a:t>
            </a:r>
            <a:r>
              <a:rPr lang="ru-RU" sz="1600" dirty="0"/>
              <a:t>распоряжаться имуществом юридического лица (возможность оспаривания кредитного договора) </a:t>
            </a:r>
          </a:p>
        </p:txBody>
      </p:sp>
      <p:pic>
        <p:nvPicPr>
          <p:cNvPr id="2050" name="Picture 2" descr="D:\1.WORK\1.FREELANCE\1.PROJECTS_15-17\AMS_GROUP\00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57166"/>
            <a:ext cx="928694" cy="768626"/>
          </a:xfrm>
          <a:prstGeom prst="rect">
            <a:avLst/>
          </a:prstGeom>
          <a:noFill/>
        </p:spPr>
      </p:pic>
      <p:pic>
        <p:nvPicPr>
          <p:cNvPr id="2051" name="Picture 3" descr="D:\1.WORK\1.FREELANCE\1.PROJECTS_15-17\AMS_GROUP\00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7" y="5824561"/>
            <a:ext cx="4195763" cy="1033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058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3210A34-1C88-401F-9B05-FA09C52DC2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6250" y="2502416"/>
            <a:ext cx="2016150" cy="28050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8800" y="428604"/>
            <a:ext cx="4598000" cy="714380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dirty="0" smtClean="0">
                <a:solidFill>
                  <a:srgbClr val="184E85"/>
                </a:solidFill>
                <a:latin typeface="Myriad Pro" pitchFamily="34" charset="0"/>
              </a:rPr>
              <a:t>ИССЛЕДОВАТЕЛЬСКАЯ ЧАСТЬ</a:t>
            </a:r>
            <a:br>
              <a:rPr lang="ru-RU" sz="2400" dirty="0" smtClean="0">
                <a:solidFill>
                  <a:srgbClr val="184E85"/>
                </a:solidFill>
                <a:latin typeface="Myriad Pro" pitchFamily="34" charset="0"/>
              </a:rPr>
            </a:br>
            <a:r>
              <a:rPr lang="ru-RU" sz="2400" dirty="0" smtClean="0">
                <a:solidFill>
                  <a:srgbClr val="184E85"/>
                </a:solidFill>
                <a:latin typeface="Myriad Pro" pitchFamily="34" charset="0"/>
              </a:rPr>
              <a:t>________________</a:t>
            </a:r>
            <a:endParaRPr lang="ru-RU" sz="2400" dirty="0">
              <a:solidFill>
                <a:srgbClr val="184E85"/>
              </a:solidFill>
              <a:latin typeface="Myriad Pro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357298"/>
            <a:ext cx="7704856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2400" b="1" dirty="0" smtClean="0"/>
              <a:t>Обслуживание кредита</a:t>
            </a:r>
            <a:endParaRPr lang="ru-RU" sz="2400" b="1" dirty="0"/>
          </a:p>
        </p:txBody>
      </p:sp>
      <p:pic>
        <p:nvPicPr>
          <p:cNvPr id="2050" name="Picture 2" descr="D:\1.WORK\1.FREELANCE\1.PROJECTS_15-17\AMS_GROUP\00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57166"/>
            <a:ext cx="928694" cy="768626"/>
          </a:xfrm>
          <a:prstGeom prst="rect">
            <a:avLst/>
          </a:prstGeom>
          <a:noFill/>
        </p:spPr>
      </p:pic>
      <p:pic>
        <p:nvPicPr>
          <p:cNvPr id="2051" name="Picture 3" descr="D:\1.WORK\1.FREELANCE\1.PROJECTS_15-17\AMS_GROUP\00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7" y="5824561"/>
            <a:ext cx="4195763" cy="1033463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643A3D9-9D0C-42D0-A495-599FC18BB7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7813" y="2013129"/>
            <a:ext cx="1543092" cy="16865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8FBB6C5-272C-4D84-8D36-64F0033FD2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7" y="3228881"/>
            <a:ext cx="2099701" cy="2099701"/>
          </a:xfrm>
          <a:prstGeom prst="rect">
            <a:avLst/>
          </a:prstGeom>
        </p:spPr>
      </p:pic>
      <p:sp>
        <p:nvSpPr>
          <p:cNvPr id="13" name="Стрелка: изогнутая вниз 12">
            <a:extLst>
              <a:ext uri="{FF2B5EF4-FFF2-40B4-BE49-F238E27FC236}">
                <a16:creationId xmlns:a16="http://schemas.microsoft.com/office/drawing/2014/main" xmlns="" id="{033EFF23-3C96-49D4-AD70-1AE61D33186F}"/>
              </a:ext>
            </a:extLst>
          </p:cNvPr>
          <p:cNvSpPr/>
          <p:nvPr/>
        </p:nvSpPr>
        <p:spPr>
          <a:xfrm rot="20823681" flipH="1">
            <a:off x="1591255" y="2167147"/>
            <a:ext cx="2590971" cy="6557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: изогнутая вверх 13">
            <a:extLst>
              <a:ext uri="{FF2B5EF4-FFF2-40B4-BE49-F238E27FC236}">
                <a16:creationId xmlns:a16="http://schemas.microsoft.com/office/drawing/2014/main" xmlns="" id="{DF52785F-F979-462E-904F-49D0580F45DC}"/>
              </a:ext>
            </a:extLst>
          </p:cNvPr>
          <p:cNvSpPr/>
          <p:nvPr/>
        </p:nvSpPr>
        <p:spPr>
          <a:xfrm>
            <a:off x="1844647" y="5307494"/>
            <a:ext cx="5066405" cy="102998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: изогнутая вверх 13">
            <a:extLst>
              <a:ext uri="{FF2B5EF4-FFF2-40B4-BE49-F238E27FC236}">
                <a16:creationId xmlns:a16="http://schemas.microsoft.com/office/drawing/2014/main" xmlns="" id="{DF52785F-F979-462E-904F-49D0580F45DC}"/>
              </a:ext>
            </a:extLst>
          </p:cNvPr>
          <p:cNvSpPr/>
          <p:nvPr/>
        </p:nvSpPr>
        <p:spPr>
          <a:xfrm>
            <a:off x="2267745" y="5307494"/>
            <a:ext cx="4104456" cy="669942"/>
          </a:xfrm>
          <a:prstGeom prst="curvedUpArrow">
            <a:avLst/>
          </a:prstGeom>
          <a:solidFill>
            <a:srgbClr val="CC0000"/>
          </a:solidFill>
          <a:scene3d>
            <a:camera prst="orthographicFront">
              <a:rot lat="0" lon="10799999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20" y="3875859"/>
            <a:ext cx="2081505" cy="110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A35EAC0-807D-4C81-9E95-FB6A91F415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9265" y="4078637"/>
            <a:ext cx="2471245" cy="21108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428604"/>
            <a:ext cx="4474840" cy="714380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dirty="0" smtClean="0">
                <a:solidFill>
                  <a:srgbClr val="184E85"/>
                </a:solidFill>
                <a:latin typeface="Myriad Pro" pitchFamily="34" charset="0"/>
              </a:rPr>
              <a:t>ИССЛЕДОВАТЕЛЬСКАЯ ЧАСТЬ</a:t>
            </a:r>
            <a:br>
              <a:rPr lang="ru-RU" sz="2400" dirty="0" smtClean="0">
                <a:solidFill>
                  <a:srgbClr val="184E85"/>
                </a:solidFill>
                <a:latin typeface="Myriad Pro" pitchFamily="34" charset="0"/>
              </a:rPr>
            </a:br>
            <a:r>
              <a:rPr lang="ru-RU" sz="2400" dirty="0" smtClean="0">
                <a:solidFill>
                  <a:srgbClr val="184E85"/>
                </a:solidFill>
                <a:latin typeface="Myriad Pro" pitchFamily="34" charset="0"/>
              </a:rPr>
              <a:t>________________</a:t>
            </a:r>
            <a:endParaRPr lang="ru-RU" sz="2400" dirty="0">
              <a:solidFill>
                <a:srgbClr val="184E85"/>
              </a:solidFill>
              <a:latin typeface="Myriad Pro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357298"/>
            <a:ext cx="7848872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2400" b="1" dirty="0"/>
              <a:t>Позиция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800" dirty="0"/>
              <a:t>Ввиду того, что обязательства по кредитным договорам </a:t>
            </a:r>
            <a:r>
              <a:rPr lang="ru-RU" sz="1800" dirty="0" smtClean="0"/>
              <a:t>(…)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возложены </a:t>
            </a:r>
            <a:r>
              <a:rPr lang="ru-RU" sz="1800" dirty="0"/>
              <a:t>на физических лиц, в </a:t>
            </a:r>
            <a:r>
              <a:rPr lang="ru-RU" sz="1800" dirty="0" err="1"/>
              <a:t>т.ч</a:t>
            </a:r>
            <a:r>
              <a:rPr lang="ru-RU" sz="1800" dirty="0"/>
              <a:t>. в рамках кредитного договора </a:t>
            </a:r>
            <a:br>
              <a:rPr lang="ru-RU" sz="1800" dirty="0"/>
            </a:br>
            <a:r>
              <a:rPr lang="ru-RU" sz="1800" dirty="0"/>
              <a:t>№ 133-11 от 15.09.2011 г., заключенного между Ивановым И.И. и коммерческим банком «Банк», и </a:t>
            </a:r>
            <a:r>
              <a:rPr lang="ru-RU" sz="1800" b="1" dirty="0"/>
              <a:t>не прекращаются </a:t>
            </a:r>
            <a:r>
              <a:rPr lang="ru-RU" sz="1800" dirty="0"/>
              <a:t>с момента выхода участников из состава учредителей ООО «Фирма»,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рыночная </a:t>
            </a:r>
            <a:r>
              <a:rPr lang="ru-RU" sz="1800" dirty="0"/>
              <a:t>стоимость объектов недвижимости ООО «Фирма»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определена </a:t>
            </a:r>
            <a:r>
              <a:rPr lang="ru-RU" sz="1800" b="1" dirty="0"/>
              <a:t>без учета каких-либо обременений (ограничений)</a:t>
            </a:r>
          </a:p>
          <a:p>
            <a:pPr marL="0" indent="0">
              <a:spcBef>
                <a:spcPts val="600"/>
              </a:spcBef>
              <a:buNone/>
            </a:pPr>
            <a:endParaRPr lang="ru-RU" sz="1600" b="1" dirty="0"/>
          </a:p>
        </p:txBody>
      </p:sp>
      <p:pic>
        <p:nvPicPr>
          <p:cNvPr id="2050" name="Picture 2" descr="D:\1.WORK\1.FREELANCE\1.PROJECTS_15-17\AMS_GROUP\00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57166"/>
            <a:ext cx="928694" cy="768626"/>
          </a:xfrm>
          <a:prstGeom prst="rect">
            <a:avLst/>
          </a:prstGeom>
          <a:noFill/>
        </p:spPr>
      </p:pic>
      <p:pic>
        <p:nvPicPr>
          <p:cNvPr id="2051" name="Picture 3" descr="D:\1.WORK\1.FREELANCE\1.PROJECTS_15-17\AMS_GROUP\00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7" y="5824561"/>
            <a:ext cx="4195763" cy="1033463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E32806-4212-4ADE-A06E-3CD307D2D4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3" b="25452"/>
          <a:stretch/>
        </p:blipFill>
        <p:spPr>
          <a:xfrm>
            <a:off x="1475656" y="4064420"/>
            <a:ext cx="3033265" cy="208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0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428604"/>
            <a:ext cx="4114800" cy="714380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dirty="0" smtClean="0">
                <a:solidFill>
                  <a:srgbClr val="184E85"/>
                </a:solidFill>
                <a:latin typeface="Myriad Pro" pitchFamily="34" charset="0"/>
              </a:rPr>
              <a:t>ВЫВОДЫ</a:t>
            </a:r>
            <a:r>
              <a:rPr lang="ru-RU" sz="2400" dirty="0">
                <a:solidFill>
                  <a:srgbClr val="184E85"/>
                </a:solidFill>
                <a:latin typeface="Myriad Pro" pitchFamily="34" charset="0"/>
              </a:rPr>
              <a:t/>
            </a:r>
            <a:br>
              <a:rPr lang="ru-RU" sz="2400" dirty="0">
                <a:solidFill>
                  <a:srgbClr val="184E85"/>
                </a:solidFill>
                <a:latin typeface="Myriad Pro" pitchFamily="34" charset="0"/>
              </a:rPr>
            </a:br>
            <a:r>
              <a:rPr lang="ru-RU" sz="2400" dirty="0">
                <a:solidFill>
                  <a:srgbClr val="184E85"/>
                </a:solidFill>
                <a:latin typeface="Myriad Pro" pitchFamily="34" charset="0"/>
              </a:rPr>
              <a:t>________________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357298"/>
            <a:ext cx="7704856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2400" b="1" dirty="0"/>
              <a:t>Решение суда</a:t>
            </a:r>
          </a:p>
          <a:p>
            <a:pPr marL="0" indent="0">
              <a:buNone/>
            </a:pPr>
            <a:r>
              <a:rPr lang="ru-RU" sz="1800" dirty="0"/>
              <a:t>В судебном заседании представителем ответчика было заявлено ходатайство </a:t>
            </a:r>
            <a:r>
              <a:rPr lang="ru-RU" sz="1800" b="1" dirty="0"/>
              <a:t>о вызове в судебное заседание эксперта </a:t>
            </a:r>
            <a:r>
              <a:rPr lang="ru-RU" sz="1800" dirty="0"/>
              <a:t>для дачи пояснений относительно проведенной экспертизы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800" dirty="0"/>
              <a:t>Изучив представленное во исполнение определения суда экспертное заключение, выслушав доводы представителей сторон, </a:t>
            </a:r>
            <a:r>
              <a:rPr lang="ru-RU" sz="1800" b="1" dirty="0"/>
              <a:t>суд не усматривает оснований для вызова эксперта</a:t>
            </a:r>
            <a:r>
              <a:rPr lang="ru-RU" sz="1800" dirty="0"/>
              <a:t>, поскольку необходимость предоставления экспертом каких-либо дополнительных пояснений относительно сделанных им выводов отсутствует. Каких-либо неясностей и разночтений, в целях разъяснения которых необходимо предоставление пояснений экспертом, экспертное заключение не содержит.</a:t>
            </a:r>
          </a:p>
          <a:p>
            <a:endParaRPr lang="ru-RU" sz="1600" dirty="0"/>
          </a:p>
          <a:p>
            <a:endParaRPr lang="ru-RU" sz="1600" b="1" dirty="0"/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2050" name="Picture 2" descr="D:\1.WORK\1.FREELANCE\1.PROJECTS_15-17\AMS_GROUP\0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57166"/>
            <a:ext cx="928694" cy="768626"/>
          </a:xfrm>
          <a:prstGeom prst="rect">
            <a:avLst/>
          </a:prstGeom>
          <a:noFill/>
        </p:spPr>
      </p:pic>
      <p:pic>
        <p:nvPicPr>
          <p:cNvPr id="2051" name="Picture 3" descr="D:\1.WORK\1.FREELANCE\1.PROJECTS_15-17\AMS_GROUP\000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526" y="5824537"/>
            <a:ext cx="4195763" cy="1033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11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428604"/>
            <a:ext cx="4114800" cy="714380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dirty="0" smtClean="0">
                <a:solidFill>
                  <a:srgbClr val="184E85"/>
                </a:solidFill>
                <a:latin typeface="Myriad Pro" pitchFamily="34" charset="0"/>
              </a:rPr>
              <a:t>ВЫВОДЫ</a:t>
            </a:r>
            <a:br>
              <a:rPr lang="ru-RU" sz="2400" dirty="0" smtClean="0">
                <a:solidFill>
                  <a:srgbClr val="184E85"/>
                </a:solidFill>
                <a:latin typeface="Myriad Pro" pitchFamily="34" charset="0"/>
              </a:rPr>
            </a:br>
            <a:r>
              <a:rPr lang="ru-RU" sz="2400" dirty="0" smtClean="0">
                <a:solidFill>
                  <a:srgbClr val="184E85"/>
                </a:solidFill>
                <a:latin typeface="Myriad Pro" pitchFamily="34" charset="0"/>
              </a:rPr>
              <a:t>________________</a:t>
            </a:r>
            <a:endParaRPr lang="ru-RU" sz="2400" dirty="0">
              <a:solidFill>
                <a:srgbClr val="184E85"/>
              </a:solidFill>
              <a:latin typeface="Myriad Pro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357298"/>
            <a:ext cx="8064896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2400" b="1" dirty="0"/>
              <a:t>Решение суда (продолжение)</a:t>
            </a:r>
          </a:p>
          <a:p>
            <a:pPr marL="0" indent="0">
              <a:buNone/>
            </a:pPr>
            <a:r>
              <a:rPr lang="ru-RU" sz="1700" dirty="0"/>
              <a:t>В соответствии со статьей 65 АПК РФ каждое лицо, участвующее в деле, должно доказать обстоятельства, на которые оно ссылается как на основание своих требований и возражений.</a:t>
            </a:r>
          </a:p>
          <a:p>
            <a:pPr marL="0" indent="0">
              <a:buNone/>
            </a:pPr>
            <a:r>
              <a:rPr lang="ru-RU" sz="1700" dirty="0"/>
              <a:t>В нарушение указанной нормы права ответчик не представил допустимых, достоверных доказательств, опровергающих выводы, изложенные в представленном в материалы дела экспертном заключении.</a:t>
            </a:r>
          </a:p>
          <a:p>
            <a:pPr marL="0" indent="0">
              <a:buNone/>
            </a:pPr>
            <a:r>
              <a:rPr lang="ru-RU" sz="1700" dirty="0"/>
              <a:t>В частности, ответчик ссылается на </a:t>
            </a:r>
            <a:r>
              <a:rPr lang="ru-RU" sz="1700" b="1" dirty="0"/>
              <a:t>необоснованность изложенного </a:t>
            </a:r>
            <a:r>
              <a:rPr lang="ru-RU" sz="1700" dirty="0"/>
              <a:t>исследовательской части экспертного заключения </a:t>
            </a:r>
            <a:r>
              <a:rPr lang="ru-RU" sz="1700" b="1" dirty="0"/>
              <a:t>вывода</a:t>
            </a:r>
            <a:r>
              <a:rPr lang="ru-RU" sz="1700" dirty="0"/>
              <a:t> о том, что </a:t>
            </a:r>
            <a:r>
              <a:rPr lang="en-US" sz="1700" dirty="0"/>
              <a:t>(</a:t>
            </a:r>
            <a:r>
              <a:rPr lang="ru-RU" sz="1700" dirty="0"/>
              <a:t>…</a:t>
            </a:r>
            <a:r>
              <a:rPr lang="en-US" sz="1700" dirty="0"/>
              <a:t>) </a:t>
            </a:r>
            <a:r>
              <a:rPr lang="ru-RU" sz="1700" dirty="0"/>
              <a:t/>
            </a:r>
            <a:br>
              <a:rPr lang="ru-RU" sz="1700" dirty="0"/>
            </a:br>
            <a:r>
              <a:rPr lang="ru-RU" sz="1700" dirty="0"/>
              <a:t>рыночная стоимость объектов недвижимости ООО «Фирма» определена </a:t>
            </a:r>
            <a:r>
              <a:rPr lang="ru-RU" sz="1700" dirty="0" smtClean="0"/>
              <a:t/>
            </a:r>
            <a:br>
              <a:rPr lang="ru-RU" sz="1700" dirty="0" smtClean="0"/>
            </a:br>
            <a:r>
              <a:rPr lang="ru-RU" sz="1700" dirty="0" smtClean="0"/>
              <a:t>без </a:t>
            </a:r>
            <a:r>
              <a:rPr lang="ru-RU" sz="1700" dirty="0"/>
              <a:t>учета каких-либо обременений (ограничений).</a:t>
            </a:r>
          </a:p>
          <a:p>
            <a:pPr marL="0" indent="0">
              <a:buNone/>
            </a:pPr>
            <a:r>
              <a:rPr lang="ru-RU" sz="1700" dirty="0"/>
              <a:t>Между тем безусловных </a:t>
            </a:r>
            <a:r>
              <a:rPr lang="ru-RU" sz="1700" b="1" dirty="0"/>
              <a:t>доказательств несоответствия вышеприведенного </a:t>
            </a:r>
            <a:r>
              <a:rPr lang="ru-RU" sz="1700" b="1" dirty="0" smtClean="0"/>
              <a:t/>
            </a:r>
            <a:br>
              <a:rPr lang="ru-RU" sz="1700" b="1" dirty="0" smtClean="0"/>
            </a:br>
            <a:r>
              <a:rPr lang="ru-RU" sz="1700" b="1" dirty="0" smtClean="0"/>
              <a:t>вывода</a:t>
            </a:r>
            <a:r>
              <a:rPr lang="ru-RU" sz="1700" dirty="0" smtClean="0"/>
              <a:t> </a:t>
            </a:r>
            <a:r>
              <a:rPr lang="ru-RU" sz="1700" dirty="0"/>
              <a:t>положениям действующего законодательства </a:t>
            </a:r>
            <a:r>
              <a:rPr lang="ru-RU" sz="1700" dirty="0" smtClean="0"/>
              <a:t>ответчиком </a:t>
            </a:r>
            <a:r>
              <a:rPr lang="ru-RU" sz="1700" b="1" dirty="0" smtClean="0"/>
              <a:t>не </a:t>
            </a:r>
            <a:r>
              <a:rPr lang="ru-RU" sz="1700" b="1" dirty="0"/>
              <a:t>представлено</a:t>
            </a:r>
            <a:r>
              <a:rPr lang="ru-RU" sz="1700" dirty="0"/>
              <a:t>.</a:t>
            </a:r>
          </a:p>
          <a:p>
            <a:pPr marL="0" indent="0">
              <a:buNone/>
            </a:pPr>
            <a:r>
              <a:rPr lang="ru-RU" sz="1700" dirty="0"/>
              <a:t>Возражения ответчика по экспертному заключению свидетельствуют о его несогласии с результатами экспертизы, но не являются доказательствами необоснованности и противоречивости выводов эксперта.</a:t>
            </a:r>
          </a:p>
          <a:p>
            <a:endParaRPr lang="ru-RU" sz="1600" dirty="0"/>
          </a:p>
          <a:p>
            <a:endParaRPr lang="ru-RU" sz="1600" b="1" dirty="0"/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2050" name="Picture 2" descr="D:\1.WORK\1.FREELANCE\1.PROJECTS_15-17\AMS_GROUP\0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57166"/>
            <a:ext cx="928694" cy="768626"/>
          </a:xfrm>
          <a:prstGeom prst="rect">
            <a:avLst/>
          </a:prstGeom>
          <a:noFill/>
        </p:spPr>
      </p:pic>
      <p:pic>
        <p:nvPicPr>
          <p:cNvPr id="2051" name="Picture 3" descr="D:\1.WORK\1.FREELANCE\1.PROJECTS_15-17\AMS_GROUP\000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526" y="5824537"/>
            <a:ext cx="4195763" cy="1033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305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94" y="3819594"/>
            <a:ext cx="4540112" cy="25139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428604"/>
            <a:ext cx="4114800" cy="714380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dirty="0" smtClean="0">
                <a:solidFill>
                  <a:srgbClr val="184E85"/>
                </a:solidFill>
                <a:latin typeface="Myriad Pro" pitchFamily="34" charset="0"/>
              </a:rPr>
              <a:t>ВЫВОДЫ</a:t>
            </a:r>
            <a:br>
              <a:rPr lang="ru-RU" sz="2400" dirty="0" smtClean="0">
                <a:solidFill>
                  <a:srgbClr val="184E85"/>
                </a:solidFill>
                <a:latin typeface="Myriad Pro" pitchFamily="34" charset="0"/>
              </a:rPr>
            </a:br>
            <a:r>
              <a:rPr lang="ru-RU" sz="2400" dirty="0" smtClean="0">
                <a:solidFill>
                  <a:srgbClr val="184E85"/>
                </a:solidFill>
                <a:latin typeface="Myriad Pro" pitchFamily="34" charset="0"/>
              </a:rPr>
              <a:t>________________</a:t>
            </a:r>
            <a:endParaRPr lang="ru-RU" sz="2400" dirty="0">
              <a:solidFill>
                <a:srgbClr val="184E85"/>
              </a:solidFill>
              <a:latin typeface="Myriad Pro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357298"/>
            <a:ext cx="8064896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endParaRPr lang="ru-RU" sz="24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ru-RU" sz="2400" dirty="0"/>
              <a:t>Проблема справедливости так же стара,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как </a:t>
            </a:r>
            <a:r>
              <a:rPr lang="ru-RU" sz="2400" dirty="0"/>
              <a:t>проблема </a:t>
            </a:r>
            <a:r>
              <a:rPr lang="ru-RU" sz="2400" dirty="0" smtClean="0"/>
              <a:t>распределения</a:t>
            </a:r>
          </a:p>
          <a:p>
            <a:pPr marL="0" indent="0" algn="r">
              <a:spcBef>
                <a:spcPts val="600"/>
              </a:spcBef>
              <a:buNone/>
            </a:pPr>
            <a:r>
              <a:rPr lang="ru-RU" sz="2200" dirty="0" err="1" smtClean="0"/>
              <a:t>Элиас</a:t>
            </a:r>
            <a:r>
              <a:rPr lang="ru-RU" sz="2200" dirty="0" smtClean="0"/>
              <a:t> </a:t>
            </a:r>
            <a:r>
              <a:rPr lang="ru-RU" sz="2200" dirty="0" err="1"/>
              <a:t>Кан</a:t>
            </a:r>
            <a:r>
              <a:rPr lang="ru-RU" sz="2200" dirty="0" err="1"/>
              <a:t>е</a:t>
            </a:r>
            <a:r>
              <a:rPr lang="ru-RU" sz="2200" dirty="0" err="1"/>
              <a:t>тти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600" dirty="0" smtClean="0"/>
              <a:t>(</a:t>
            </a:r>
            <a:r>
              <a:rPr lang="ru-RU" sz="2000" dirty="0" smtClean="0"/>
              <a:t>писатель</a:t>
            </a:r>
            <a:r>
              <a:rPr lang="ru-RU" sz="2000" dirty="0"/>
              <a:t>, драматург, культуролог, социальный мыслитель, лауреат Нобелевской премии по литературе</a:t>
            </a:r>
            <a:r>
              <a:rPr lang="ru-RU" sz="2000" dirty="0"/>
              <a:t>)</a:t>
            </a:r>
            <a:endParaRPr lang="ru-RU" sz="2000" dirty="0"/>
          </a:p>
        </p:txBody>
      </p:sp>
      <p:pic>
        <p:nvPicPr>
          <p:cNvPr id="2050" name="Picture 2" descr="D:\1.WORK\1.FREELANCE\1.PROJECTS_15-17\AMS_GROUP\00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57166"/>
            <a:ext cx="928694" cy="768626"/>
          </a:xfrm>
          <a:prstGeom prst="rect">
            <a:avLst/>
          </a:prstGeom>
          <a:noFill/>
        </p:spPr>
      </p:pic>
      <p:pic>
        <p:nvPicPr>
          <p:cNvPr id="2051" name="Picture 3" descr="D:\1.WORK\1.FREELANCE\1.PROJECTS_15-17\AMS_GROUP\00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525" y="5824537"/>
            <a:ext cx="4195763" cy="1033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157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272</Words>
  <Application>Microsoft Office PowerPoint</Application>
  <PresentationFormat>Экран (4:3)</PresentationFormat>
  <Paragraphs>60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Verdana</vt:lpstr>
      <vt:lpstr>Myriad Pro</vt:lpstr>
      <vt:lpstr>Тема Office</vt:lpstr>
      <vt:lpstr>УЧЕТ ОБРЕМЕНЕНИЙ  НЕДВИЖИМОСТИ В РАМКАХ  СУДЕБНОЙ ОЦЕНОЧНОЙ ЭКСПЕРТИЗЫ.  ПРАКТИЧЕСКИЙ АСПЕКТ</vt:lpstr>
      <vt:lpstr>ВВОДНАЯ ЧАСТЬ ________________</vt:lpstr>
      <vt:lpstr>ВВОДНАЯ ЧАСТЬ ________________</vt:lpstr>
      <vt:lpstr>ИССЛЕДОВАТЕЛЬСКАЯ ЧАСТЬ ________________</vt:lpstr>
      <vt:lpstr>ИССЛЕДОВАТЕЛЬСКАЯ ЧАСТЬ ________________</vt:lpstr>
      <vt:lpstr>ИССЛЕДОВАТЕЛЬСКАЯ ЧАСТЬ ________________</vt:lpstr>
      <vt:lpstr>ВЫВОДЫ ________________</vt:lpstr>
      <vt:lpstr>ВЫВОДЫ ________________</vt:lpstr>
      <vt:lpstr>ВЫВОДЫ ________________</vt:lpstr>
      <vt:lpstr>Благодарю за внимание</vt:lpstr>
    </vt:vector>
  </TitlesOfParts>
  <Company>MultiDVD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ПРЕЗЕНТАЦИИ, КОТОРАЯ ОБЫЧНО  ЗАНИМАЕТ БОЛЬШЕ МЕСТА.</dc:title>
  <dc:creator>Regis</dc:creator>
  <cp:lastModifiedBy>RePack by Diakov</cp:lastModifiedBy>
  <cp:revision>30</cp:revision>
  <cp:lastPrinted>2018-11-07T03:18:52Z</cp:lastPrinted>
  <dcterms:created xsi:type="dcterms:W3CDTF">2017-07-07T07:49:47Z</dcterms:created>
  <dcterms:modified xsi:type="dcterms:W3CDTF">2018-11-07T12:11:44Z</dcterms:modified>
</cp:coreProperties>
</file>