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1"/>
  </p:sldMasterIdLst>
  <p:notesMasterIdLst>
    <p:notesMasterId r:id="rId58"/>
  </p:notesMasterIdLst>
  <p:sldIdLst>
    <p:sldId id="695" r:id="rId2"/>
    <p:sldId id="793" r:id="rId3"/>
    <p:sldId id="794" r:id="rId4"/>
    <p:sldId id="795" r:id="rId5"/>
    <p:sldId id="796" r:id="rId6"/>
    <p:sldId id="797" r:id="rId7"/>
    <p:sldId id="798" r:id="rId8"/>
    <p:sldId id="799" r:id="rId9"/>
    <p:sldId id="800" r:id="rId10"/>
    <p:sldId id="801" r:id="rId11"/>
    <p:sldId id="802" r:id="rId12"/>
    <p:sldId id="803" r:id="rId13"/>
    <p:sldId id="804" r:id="rId14"/>
    <p:sldId id="805" r:id="rId15"/>
    <p:sldId id="806" r:id="rId16"/>
    <p:sldId id="807" r:id="rId17"/>
    <p:sldId id="808" r:id="rId18"/>
    <p:sldId id="809" r:id="rId19"/>
    <p:sldId id="773" r:id="rId20"/>
    <p:sldId id="810" r:id="rId21"/>
    <p:sldId id="812" r:id="rId22"/>
    <p:sldId id="813" r:id="rId23"/>
    <p:sldId id="814" r:id="rId24"/>
    <p:sldId id="815" r:id="rId25"/>
    <p:sldId id="816" r:id="rId26"/>
    <p:sldId id="817" r:id="rId27"/>
    <p:sldId id="818" r:id="rId28"/>
    <p:sldId id="819" r:id="rId29"/>
    <p:sldId id="820" r:id="rId30"/>
    <p:sldId id="821" r:id="rId31"/>
    <p:sldId id="822" r:id="rId32"/>
    <p:sldId id="823" r:id="rId33"/>
    <p:sldId id="824" r:id="rId34"/>
    <p:sldId id="825" r:id="rId35"/>
    <p:sldId id="826" r:id="rId36"/>
    <p:sldId id="827" r:id="rId37"/>
    <p:sldId id="828" r:id="rId38"/>
    <p:sldId id="829" r:id="rId39"/>
    <p:sldId id="830" r:id="rId40"/>
    <p:sldId id="831" r:id="rId41"/>
    <p:sldId id="832" r:id="rId42"/>
    <p:sldId id="833" r:id="rId43"/>
    <p:sldId id="834" r:id="rId44"/>
    <p:sldId id="835" r:id="rId45"/>
    <p:sldId id="836" r:id="rId46"/>
    <p:sldId id="837" r:id="rId47"/>
    <p:sldId id="838" r:id="rId48"/>
    <p:sldId id="839" r:id="rId49"/>
    <p:sldId id="840" r:id="rId50"/>
    <p:sldId id="841" r:id="rId51"/>
    <p:sldId id="842" r:id="rId52"/>
    <p:sldId id="843" r:id="rId53"/>
    <p:sldId id="844" r:id="rId54"/>
    <p:sldId id="845" r:id="rId55"/>
    <p:sldId id="846" r:id="rId56"/>
    <p:sldId id="847" r:id="rId57"/>
  </p:sldIdLst>
  <p:sldSz cx="9144000" cy="6858000" type="screen4x3"/>
  <p:notesSz cx="6797675" cy="9928225"/>
  <p:defaultTex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1a" initials="1" lastIdx="61" clrIdx="0"/>
  <p:cmAuthor id="1" name="Ильин МО" initials="ИМ" lastIdx="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96969"/>
    <a:srgbClr val="FF0000"/>
    <a:srgbClr val="0066FF"/>
    <a:srgbClr val="3399FF"/>
    <a:srgbClr val="FF5050"/>
    <a:srgbClr val="339966"/>
    <a:srgbClr val="006600"/>
    <a:srgbClr val="FF7C80"/>
    <a:srgbClr val="C4D6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808" autoAdjust="0"/>
    <p:restoredTop sz="94579" autoAdjust="0"/>
  </p:normalViewPr>
  <p:slideViewPr>
    <p:cSldViewPr>
      <p:cViewPr>
        <p:scale>
          <a:sx n="110" d="100"/>
          <a:sy n="110" d="100"/>
        </p:scale>
        <p:origin x="-1638" y="-276"/>
      </p:cViewPr>
      <p:guideLst>
        <p:guide orient="horz" pos="2160"/>
        <p:guide pos="2880"/>
      </p:guideLst>
    </p:cSldViewPr>
  </p:slideViewPr>
  <p:outlineViewPr>
    <p:cViewPr>
      <p:scale>
        <a:sx n="33" d="100"/>
        <a:sy n="33" d="100"/>
      </p:scale>
      <p:origin x="0" y="47166"/>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1"/>
            <a:ext cx="2945659" cy="496411"/>
          </a:xfrm>
          <a:prstGeom prst="rect">
            <a:avLst/>
          </a:prstGeom>
        </p:spPr>
        <p:txBody>
          <a:bodyPr vert="horz" lIns="95569" tIns="47785" rIns="95569" bIns="47785" rtlCol="0"/>
          <a:lstStyle>
            <a:lvl1pPr algn="l">
              <a:defRPr sz="1300"/>
            </a:lvl1pPr>
          </a:lstStyle>
          <a:p>
            <a:endParaRPr lang="ru-RU"/>
          </a:p>
        </p:txBody>
      </p:sp>
      <p:sp>
        <p:nvSpPr>
          <p:cNvPr id="3" name="Дата 2"/>
          <p:cNvSpPr>
            <a:spLocks noGrp="1"/>
          </p:cNvSpPr>
          <p:nvPr>
            <p:ph type="dt" idx="1"/>
          </p:nvPr>
        </p:nvSpPr>
        <p:spPr>
          <a:xfrm>
            <a:off x="3850443" y="1"/>
            <a:ext cx="2945659" cy="496411"/>
          </a:xfrm>
          <a:prstGeom prst="rect">
            <a:avLst/>
          </a:prstGeom>
        </p:spPr>
        <p:txBody>
          <a:bodyPr vert="horz" lIns="95569" tIns="47785" rIns="95569" bIns="47785" rtlCol="0"/>
          <a:lstStyle>
            <a:lvl1pPr algn="r">
              <a:defRPr sz="1300"/>
            </a:lvl1pPr>
          </a:lstStyle>
          <a:p>
            <a:fld id="{5C4C6794-D013-4EF5-AFAF-7CC8688113BD}" type="datetimeFigureOut">
              <a:rPr lang="ru-RU" smtClean="0"/>
              <a:pPr/>
              <a:t>07.11.2018</a:t>
            </a:fld>
            <a:endParaRPr lang="ru-RU"/>
          </a:p>
        </p:txBody>
      </p:sp>
      <p:sp>
        <p:nvSpPr>
          <p:cNvPr id="4" name="Образ слайда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5569" tIns="47785" rIns="95569" bIns="47785" rtlCol="0" anchor="ctr"/>
          <a:lstStyle/>
          <a:p>
            <a:endParaRPr lang="ru-RU"/>
          </a:p>
        </p:txBody>
      </p:sp>
      <p:sp>
        <p:nvSpPr>
          <p:cNvPr id="5" name="Заметки 4"/>
          <p:cNvSpPr>
            <a:spLocks noGrp="1"/>
          </p:cNvSpPr>
          <p:nvPr>
            <p:ph type="body" sz="quarter" idx="3"/>
          </p:nvPr>
        </p:nvSpPr>
        <p:spPr>
          <a:xfrm>
            <a:off x="679768" y="4715908"/>
            <a:ext cx="5438140" cy="4467701"/>
          </a:xfrm>
          <a:prstGeom prst="rect">
            <a:avLst/>
          </a:prstGeom>
        </p:spPr>
        <p:txBody>
          <a:bodyPr vert="horz" lIns="95569" tIns="47785" rIns="95569" bIns="47785"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9430092"/>
            <a:ext cx="2945659" cy="496411"/>
          </a:xfrm>
          <a:prstGeom prst="rect">
            <a:avLst/>
          </a:prstGeom>
        </p:spPr>
        <p:txBody>
          <a:bodyPr vert="horz" lIns="95569" tIns="47785" rIns="95569" bIns="47785" rtlCol="0" anchor="b"/>
          <a:lstStyle>
            <a:lvl1pPr algn="l">
              <a:defRPr sz="1300"/>
            </a:lvl1pPr>
          </a:lstStyle>
          <a:p>
            <a:endParaRPr lang="ru-RU"/>
          </a:p>
        </p:txBody>
      </p:sp>
      <p:sp>
        <p:nvSpPr>
          <p:cNvPr id="7" name="Номер слайда 6"/>
          <p:cNvSpPr>
            <a:spLocks noGrp="1"/>
          </p:cNvSpPr>
          <p:nvPr>
            <p:ph type="sldNum" sz="quarter" idx="5"/>
          </p:nvPr>
        </p:nvSpPr>
        <p:spPr>
          <a:xfrm>
            <a:off x="3850443" y="9430092"/>
            <a:ext cx="2945659" cy="496411"/>
          </a:xfrm>
          <a:prstGeom prst="rect">
            <a:avLst/>
          </a:prstGeom>
        </p:spPr>
        <p:txBody>
          <a:bodyPr vert="horz" lIns="95569" tIns="47785" rIns="95569" bIns="47785" rtlCol="0" anchor="b"/>
          <a:lstStyle>
            <a:lvl1pPr algn="r">
              <a:defRPr sz="1300"/>
            </a:lvl1pPr>
          </a:lstStyle>
          <a:p>
            <a:fld id="{C037970B-F608-4EE3-A50F-EF6DC42D17EE}" type="slidenum">
              <a:rPr lang="ru-RU" smtClean="0"/>
              <a:pPr/>
              <a:t>‹#›</a:t>
            </a:fld>
            <a:endParaRPr lang="ru-RU"/>
          </a:p>
        </p:txBody>
      </p:sp>
    </p:spTree>
    <p:extLst>
      <p:ext uri="{BB962C8B-B14F-4D97-AF65-F5344CB8AC3E}">
        <p14:creationId xmlns:p14="http://schemas.microsoft.com/office/powerpoint/2010/main" val="13007265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ru-RU"/>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204F3199-62D6-4BC8-A920-DE92AE7728E2}" type="slidenum">
              <a:rPr lang="ru-RU"/>
              <a:pPr>
                <a:defRPr/>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u-R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CEE7DC11-F992-4A71-A5BE-34D36BC1F486}" type="slidenum">
              <a:rPr lang="ru-RU"/>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ru-R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293A1FFB-BE8F-470D-9B75-A02F91C7EEA4}" type="slidenum">
              <a:rPr lang="ru-RU"/>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u-R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DF9C18E8-D67C-493D-97D2-B4CA21C16307}" type="slidenum">
              <a:rPr lang="ru-RU"/>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ru-R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1AE28344-5389-4CE3-A1E2-5EAC7F909DB9}" type="slidenum">
              <a:rPr lang="ru-RU"/>
              <a:pPr>
                <a:defRPr/>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u-R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111AD81C-4057-497E-83B2-80BB147EAB18}" type="slidenum">
              <a:rPr lang="ru-RU"/>
              <a:pPr>
                <a:defRPr/>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ru-R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p>
        </p:txBody>
      </p:sp>
      <p:sp>
        <p:nvSpPr>
          <p:cNvPr id="8" name="Rectangle 5"/>
          <p:cNvSpPr>
            <a:spLocks noGrp="1" noChangeArrowheads="1"/>
          </p:cNvSpPr>
          <p:nvPr>
            <p:ph type="ftr" sz="quarter" idx="11"/>
          </p:nvPr>
        </p:nvSpPr>
        <p:spPr>
          <a:ln/>
        </p:spPr>
        <p:txBody>
          <a:bodyPr/>
          <a:lstStyle>
            <a:lvl1pPr>
              <a:defRPr/>
            </a:lvl1pPr>
          </a:lstStyle>
          <a:p>
            <a:pPr>
              <a:defRPr/>
            </a:pPr>
            <a:endParaRPr lang="ru-RU"/>
          </a:p>
        </p:txBody>
      </p:sp>
      <p:sp>
        <p:nvSpPr>
          <p:cNvPr id="9" name="Rectangle 6"/>
          <p:cNvSpPr>
            <a:spLocks noGrp="1" noChangeArrowheads="1"/>
          </p:cNvSpPr>
          <p:nvPr>
            <p:ph type="sldNum" sz="quarter" idx="12"/>
          </p:nvPr>
        </p:nvSpPr>
        <p:spPr>
          <a:ln/>
        </p:spPr>
        <p:txBody>
          <a:bodyPr/>
          <a:lstStyle>
            <a:lvl1pPr>
              <a:defRPr/>
            </a:lvl1pPr>
          </a:lstStyle>
          <a:p>
            <a:pPr>
              <a:defRPr/>
            </a:pPr>
            <a:fld id="{B4422B6A-9634-4B79-81FD-E741B0BA3901}" type="slidenum">
              <a:rPr lang="ru-RU"/>
              <a:pPr>
                <a:defRPr/>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p>
        </p:txBody>
      </p:sp>
      <p:sp>
        <p:nvSpPr>
          <p:cNvPr id="4" name="Rectangle 5"/>
          <p:cNvSpPr>
            <a:spLocks noGrp="1" noChangeArrowheads="1"/>
          </p:cNvSpPr>
          <p:nvPr>
            <p:ph type="ftr" sz="quarter" idx="11"/>
          </p:nvPr>
        </p:nvSpPr>
        <p:spPr>
          <a:ln/>
        </p:spPr>
        <p:txBody>
          <a:bodyPr/>
          <a:lstStyle>
            <a:lvl1pPr>
              <a:defRPr/>
            </a:lvl1pPr>
          </a:lstStyle>
          <a:p>
            <a:pPr>
              <a:defRPr/>
            </a:pPr>
            <a:endParaRPr lang="ru-RU"/>
          </a:p>
        </p:txBody>
      </p:sp>
      <p:sp>
        <p:nvSpPr>
          <p:cNvPr id="5" name="Rectangle 6"/>
          <p:cNvSpPr>
            <a:spLocks noGrp="1" noChangeArrowheads="1"/>
          </p:cNvSpPr>
          <p:nvPr>
            <p:ph type="sldNum" sz="quarter" idx="12"/>
          </p:nvPr>
        </p:nvSpPr>
        <p:spPr>
          <a:ln/>
        </p:spPr>
        <p:txBody>
          <a:bodyPr/>
          <a:lstStyle>
            <a:lvl1pPr>
              <a:defRPr/>
            </a:lvl1pPr>
          </a:lstStyle>
          <a:p>
            <a:pPr>
              <a:defRPr/>
            </a:pPr>
            <a:fld id="{67F408BA-5D30-493E-A491-9C46BBBB2CF6}" type="slidenum">
              <a:rPr lang="ru-RU"/>
              <a:pPr>
                <a:defRPr/>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p>
        </p:txBody>
      </p:sp>
      <p:sp>
        <p:nvSpPr>
          <p:cNvPr id="3" name="Rectangle 5"/>
          <p:cNvSpPr>
            <a:spLocks noGrp="1" noChangeArrowheads="1"/>
          </p:cNvSpPr>
          <p:nvPr>
            <p:ph type="ftr" sz="quarter" idx="11"/>
          </p:nvPr>
        </p:nvSpPr>
        <p:spPr>
          <a:ln/>
        </p:spPr>
        <p:txBody>
          <a:bodyPr/>
          <a:lstStyle>
            <a:lvl1pPr>
              <a:defRPr/>
            </a:lvl1pPr>
          </a:lstStyle>
          <a:p>
            <a:pPr>
              <a:defRPr/>
            </a:pPr>
            <a:endParaRPr lang="ru-RU"/>
          </a:p>
        </p:txBody>
      </p:sp>
      <p:sp>
        <p:nvSpPr>
          <p:cNvPr id="4" name="Rectangle 6"/>
          <p:cNvSpPr>
            <a:spLocks noGrp="1" noChangeArrowheads="1"/>
          </p:cNvSpPr>
          <p:nvPr>
            <p:ph type="sldNum" sz="quarter" idx="12"/>
          </p:nvPr>
        </p:nvSpPr>
        <p:spPr>
          <a:ln/>
        </p:spPr>
        <p:txBody>
          <a:bodyPr/>
          <a:lstStyle>
            <a:lvl1pPr>
              <a:defRPr/>
            </a:lvl1pPr>
          </a:lstStyle>
          <a:p>
            <a:pPr>
              <a:defRPr/>
            </a:pPr>
            <a:fld id="{1456CA7D-3397-4467-9BDB-DDFA3449D814}" type="slidenum">
              <a:rPr lang="ru-RU"/>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ru-R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26C15839-58B3-430F-8C28-3E1D084F0BF2}" type="slidenum">
              <a:rPr lang="ru-RU"/>
              <a:pPr>
                <a:defRPr/>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ru-R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F622B363-E902-4561-96C8-9D00538443B0}" type="slidenum">
              <a:rPr lang="ru-RU"/>
              <a:pPr>
                <a:defRPr/>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a:t>Образец заголовка</a:t>
            </a:r>
          </a:p>
        </p:txBody>
      </p:sp>
      <p:sp>
        <p:nvSpPr>
          <p:cNvPr id="614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ru-R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ru-R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E739DFD-F524-4B04-B3A9-0F122877C6F5}"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5.gif"/><Relationship Id="rId5" Type="http://schemas.openxmlformats.org/officeDocument/2006/relationships/image" Target="../media/image14.png"/><Relationship Id="rId4" Type="http://schemas.openxmlformats.org/officeDocument/2006/relationships/image" Target="../media/image13.jpeg"/></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gi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0" y="1825529"/>
            <a:ext cx="9144000" cy="2143140"/>
          </a:xfrm>
        </p:spPr>
        <p:txBody>
          <a:bodyPr/>
          <a:lstStyle/>
          <a:p>
            <a:pPr>
              <a:spcAft>
                <a:spcPts val="0"/>
              </a:spcAft>
            </a:pPr>
            <a:r>
              <a:rPr lang="ru-RU" sz="4800" b="1" dirty="0" smtClean="0">
                <a:solidFill>
                  <a:srgbClr val="0070C0"/>
                </a:solidFill>
                <a:latin typeface="Calibri" panose="020F0502020204030204" pitchFamily="34" charset="0"/>
              </a:rPr>
              <a:t>Безопасность Эксперта</a:t>
            </a:r>
            <a:br>
              <a:rPr lang="ru-RU" sz="4800" b="1" dirty="0" smtClean="0">
                <a:solidFill>
                  <a:srgbClr val="0070C0"/>
                </a:solidFill>
                <a:latin typeface="Calibri" panose="020F0502020204030204" pitchFamily="34" charset="0"/>
              </a:rPr>
            </a:br>
            <a:r>
              <a:rPr lang="ru-RU" sz="3200" b="1" dirty="0" smtClean="0">
                <a:solidFill>
                  <a:srgbClr val="0070C0"/>
                </a:solidFill>
                <a:latin typeface="Calibri" panose="020F0502020204030204" pitchFamily="34" charset="0"/>
              </a:rPr>
              <a:t>и лучшая практика письменной коммуникации</a:t>
            </a:r>
            <a:endParaRPr lang="ru-RU" sz="3200" b="1" dirty="0">
              <a:solidFill>
                <a:srgbClr val="0070C0"/>
              </a:solidFill>
              <a:latin typeface="Calibri" panose="020F0502020204030204" pitchFamily="34" charset="0"/>
            </a:endParaRPr>
          </a:p>
        </p:txBody>
      </p:sp>
      <p:sp>
        <p:nvSpPr>
          <p:cNvPr id="7171" name="Rectangle 3"/>
          <p:cNvSpPr>
            <a:spLocks noGrp="1" noChangeArrowheads="1"/>
          </p:cNvSpPr>
          <p:nvPr>
            <p:ph type="subTitle" idx="1"/>
          </p:nvPr>
        </p:nvSpPr>
        <p:spPr>
          <a:xfrm>
            <a:off x="1475656" y="6497960"/>
            <a:ext cx="6429420" cy="360040"/>
          </a:xfrm>
        </p:spPr>
        <p:txBody>
          <a:bodyPr/>
          <a:lstStyle/>
          <a:p>
            <a:pPr lvl="0" eaLnBrk="1" hangingPunct="1"/>
            <a:r>
              <a:rPr lang="ru-RU" sz="1200" b="1" dirty="0">
                <a:solidFill>
                  <a:srgbClr val="0070C0"/>
                </a:solidFill>
                <a:latin typeface="Calibri" panose="020F0502020204030204" pitchFamily="34" charset="0"/>
              </a:rPr>
              <a:t>Москва, </a:t>
            </a:r>
            <a:r>
              <a:rPr lang="ru-RU" sz="1200" b="1" dirty="0" smtClean="0">
                <a:solidFill>
                  <a:srgbClr val="0070C0"/>
                </a:solidFill>
                <a:latin typeface="Calibri" panose="020F0502020204030204" pitchFamily="34" charset="0"/>
              </a:rPr>
              <a:t>2018</a:t>
            </a:r>
            <a:endParaRPr lang="ru-RU" sz="1200" b="1" dirty="0">
              <a:solidFill>
                <a:srgbClr val="0070C0"/>
              </a:solidFill>
              <a:latin typeface="Calibri" panose="020F0502020204030204" pitchFamily="34" charset="0"/>
            </a:endParaRPr>
          </a:p>
        </p:txBody>
      </p:sp>
      <p:pic>
        <p:nvPicPr>
          <p:cNvPr id="6" name="Picture 2" descr="C:\Users\Ильин МО\Desktop\Документы СРОО\im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75973" y="4690670"/>
            <a:ext cx="976945" cy="1474634"/>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3559392" y="5029495"/>
            <a:ext cx="4829032" cy="923330"/>
          </a:xfrm>
          <a:prstGeom prst="rect">
            <a:avLst/>
          </a:prstGeom>
        </p:spPr>
        <p:txBody>
          <a:bodyPr wrap="square">
            <a:spAutoFit/>
          </a:bodyPr>
          <a:lstStyle/>
          <a:p>
            <a:pPr marL="4763" indent="-4763" fontAlgn="auto">
              <a:spcBef>
                <a:spcPts val="0"/>
              </a:spcBef>
              <a:spcAft>
                <a:spcPts val="0"/>
              </a:spcAft>
              <a:defRPr/>
            </a:pPr>
            <a:r>
              <a:rPr lang="ru-RU" b="1" dirty="0">
                <a:solidFill>
                  <a:srgbClr val="FF0000"/>
                </a:solidFill>
                <a:latin typeface="Calibri" panose="020F0502020204030204" pitchFamily="34" charset="0"/>
              </a:rPr>
              <a:t>ИЛЬИН Максим Олегович</a:t>
            </a:r>
          </a:p>
          <a:p>
            <a:pPr marL="4763" indent="-4763" fontAlgn="auto">
              <a:spcBef>
                <a:spcPts val="0"/>
              </a:spcBef>
              <a:spcAft>
                <a:spcPts val="0"/>
              </a:spcAft>
              <a:defRPr/>
            </a:pPr>
            <a:r>
              <a:rPr lang="ru-RU" dirty="0">
                <a:solidFill>
                  <a:srgbClr val="0070C0"/>
                </a:solidFill>
                <a:latin typeface="Calibri" panose="020F0502020204030204" pitchFamily="34" charset="0"/>
              </a:rPr>
              <a:t>Исполнительной директор</a:t>
            </a:r>
          </a:p>
          <a:p>
            <a:pPr marL="4763" indent="-4763" fontAlgn="auto">
              <a:spcBef>
                <a:spcPts val="0"/>
              </a:spcBef>
              <a:spcAft>
                <a:spcPts val="0"/>
              </a:spcAft>
              <a:defRPr/>
            </a:pPr>
            <a:r>
              <a:rPr lang="ru-RU" dirty="0">
                <a:solidFill>
                  <a:srgbClr val="0070C0"/>
                </a:solidFill>
                <a:latin typeface="Calibri" panose="020F0502020204030204" pitchFamily="34" charset="0"/>
              </a:rPr>
              <a:t>Ассоциация «СРОО «Экспертный совет», к.э.н.</a:t>
            </a:r>
          </a:p>
        </p:txBody>
      </p:sp>
      <p:pic>
        <p:nvPicPr>
          <p:cNvPr id="8" name="Picture 2" descr="C:\Users\Ильин МО\Desktop\Картинки\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616" y="44624"/>
            <a:ext cx="3077419" cy="900000"/>
          </a:xfrm>
          <a:prstGeom prst="rect">
            <a:avLst/>
          </a:prstGeom>
          <a:noFill/>
          <a:extLst>
            <a:ext uri="{909E8E84-426E-40DD-AFC4-6F175D3DCCD1}">
              <a14:hiddenFill xmlns:a14="http://schemas.microsoft.com/office/drawing/2010/main">
                <a:solidFill>
                  <a:srgbClr val="FFFFFF"/>
                </a:solidFill>
              </a14:hiddenFill>
            </a:ext>
          </a:extLst>
        </p:spPr>
      </p:pic>
      <p:pic>
        <p:nvPicPr>
          <p:cNvPr id="9" name="Рисунок 8">
            <a:extLst>
              <a:ext uri="{FF2B5EF4-FFF2-40B4-BE49-F238E27FC236}">
                <a16:creationId xmlns="" xmlns:a16="http://schemas.microsoft.com/office/drawing/2014/main" id="{28F5D0A6-A821-4FF2-89F4-3445E4073FC1}"/>
              </a:ext>
            </a:extLst>
          </p:cNvPr>
          <p:cNvPicPr>
            <a:picLocks noChangeAspect="1"/>
          </p:cNvPicPr>
          <p:nvPr/>
        </p:nvPicPr>
        <p:blipFill rotWithShape="1">
          <a:blip r:embed="rId4"/>
          <a:srcRect l="14271" t="12258" r="57028" b="76055"/>
          <a:stretch/>
        </p:blipFill>
        <p:spPr bwMode="auto">
          <a:xfrm>
            <a:off x="5176633" y="-1"/>
            <a:ext cx="3931871" cy="900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240602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Номер слайда 1"/>
          <p:cNvSpPr>
            <a:spLocks noGrp="1"/>
          </p:cNvSpPr>
          <p:nvPr>
            <p:ph type="sldNum" sz="quarter" idx="12"/>
          </p:nvPr>
        </p:nvSpPr>
        <p:spPr>
          <a:xfrm>
            <a:off x="7000056" y="6525344"/>
            <a:ext cx="2133600" cy="476250"/>
          </a:xfrm>
        </p:spPr>
        <p:txBody>
          <a:bodyPr/>
          <a:lstStyle/>
          <a:p>
            <a:pPr>
              <a:defRPr/>
            </a:pPr>
            <a:fld id="{DF9C18E8-D67C-493D-97D2-B4CA21C16307}" type="slidenum">
              <a:rPr lang="ru-RU" smtClean="0">
                <a:latin typeface="Calibri" panose="020F0502020204030204" pitchFamily="34" charset="0"/>
              </a:rPr>
              <a:pPr>
                <a:defRPr/>
              </a:pPr>
              <a:t>10</a:t>
            </a:fld>
            <a:endParaRPr lang="ru-RU" dirty="0">
              <a:latin typeface="Calibri" panose="020F0502020204030204" pitchFamily="34" charset="0"/>
            </a:endParaRPr>
          </a:p>
        </p:txBody>
      </p:sp>
      <p:sp>
        <p:nvSpPr>
          <p:cNvPr id="8" name="Rectangle 2"/>
          <p:cNvSpPr txBox="1">
            <a:spLocks noChangeArrowheads="1"/>
          </p:cNvSpPr>
          <p:nvPr/>
        </p:nvSpPr>
        <p:spPr bwMode="auto">
          <a:xfrm>
            <a:off x="1985120" y="-24"/>
            <a:ext cx="7158880" cy="74179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ru-RU" sz="4000" b="1" dirty="0">
                <a:solidFill>
                  <a:srgbClr val="0070C0"/>
                </a:solidFill>
                <a:latin typeface="Calibri" panose="020F0502020204030204" pitchFamily="34" charset="0"/>
                <a:cs typeface="Calibri" pitchFamily="34" charset="0"/>
              </a:rPr>
              <a:t>Возможные проблемы</a:t>
            </a:r>
            <a:endParaRPr lang="ru-RU" sz="2000" b="1" dirty="0">
              <a:solidFill>
                <a:srgbClr val="0070C0"/>
              </a:solidFill>
              <a:latin typeface="Calibri" pitchFamily="34" charset="0"/>
              <a:cs typeface="Calibri" pitchFamily="34" charset="0"/>
            </a:endParaRPr>
          </a:p>
        </p:txBody>
      </p:sp>
      <p:sp>
        <p:nvSpPr>
          <p:cNvPr id="7" name="Заголовок 1"/>
          <p:cNvSpPr txBox="1">
            <a:spLocks/>
          </p:cNvSpPr>
          <p:nvPr/>
        </p:nvSpPr>
        <p:spPr bwMode="auto">
          <a:xfrm>
            <a:off x="67545" y="453739"/>
            <a:ext cx="1512168" cy="288032"/>
          </a:xfrm>
          <a:prstGeom prst="rect">
            <a:avLst/>
          </a:prstGeom>
          <a:noFill/>
          <a:ln w="9525">
            <a:noFill/>
            <a:miter lim="800000"/>
            <a:headEnd/>
            <a:tailEnd/>
          </a:ln>
        </p:spPr>
        <p:txBody>
          <a:bodyPr anchor="ctr">
            <a:normAutofit/>
          </a:bodyPr>
          <a:ls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fontAlgn="auto">
              <a:spcAft>
                <a:spcPts val="0"/>
              </a:spcAft>
              <a:defRPr/>
            </a:pPr>
            <a:r>
              <a:rPr lang="en-US" sz="1000" b="1" i="1" dirty="0">
                <a:solidFill>
                  <a:srgbClr val="FF0000"/>
                </a:solidFill>
                <a:latin typeface="Calibri" panose="020F0502020204030204" pitchFamily="34" charset="0"/>
                <a:ea typeface="+mj-ea"/>
                <a:cs typeface="+mj-cs"/>
              </a:rPr>
              <a:t>srosovet.ru</a:t>
            </a:r>
            <a:endParaRPr lang="ru-RU" sz="1000" i="1" dirty="0">
              <a:solidFill>
                <a:srgbClr val="FF0000"/>
              </a:solidFill>
              <a:latin typeface="Calibri" panose="020F0502020204030204" pitchFamily="34" charset="0"/>
              <a:ea typeface="+mj-ea"/>
              <a:cs typeface="+mj-cs"/>
            </a:endParaRPr>
          </a:p>
        </p:txBody>
      </p:sp>
      <p:pic>
        <p:nvPicPr>
          <p:cNvPr id="9" name="Picture 2" descr="C:\Users\Ильин МО\Desktop\Картинки\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0" y="18489"/>
            <a:ext cx="1980790" cy="57928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5" name="Прямоугольник 4"/>
          <p:cNvSpPr/>
          <p:nvPr/>
        </p:nvSpPr>
        <p:spPr>
          <a:xfrm>
            <a:off x="323528" y="1128801"/>
            <a:ext cx="8496944" cy="5324535"/>
          </a:xfrm>
          <a:prstGeom prst="rect">
            <a:avLst/>
          </a:prstGeom>
        </p:spPr>
        <p:txBody>
          <a:bodyPr wrap="square">
            <a:spAutoFit/>
          </a:bodyPr>
          <a:lstStyle/>
          <a:p>
            <a:pPr marL="342900" lvl="0" indent="-342900" algn="just">
              <a:spcBef>
                <a:spcPts val="1200"/>
              </a:spcBef>
              <a:buFont typeface="Arial" panose="020B0604020202020204" pitchFamily="34" charset="0"/>
              <a:buChar char="•"/>
            </a:pPr>
            <a:r>
              <a:rPr lang="ru-RU" sz="2400" b="1" dirty="0">
                <a:solidFill>
                  <a:srgbClr val="0070C0"/>
                </a:solidFill>
                <a:latin typeface="Calibri" panose="020F0502020204030204" pitchFamily="34" charset="0"/>
              </a:rPr>
              <a:t>потеря личной свободы</a:t>
            </a:r>
          </a:p>
          <a:p>
            <a:pPr marL="361950" lvl="0" algn="just">
              <a:spcBef>
                <a:spcPts val="0"/>
              </a:spcBef>
            </a:pPr>
            <a:r>
              <a:rPr lang="ru-RU" sz="2000" dirty="0">
                <a:solidFill>
                  <a:srgbClr val="0070C0"/>
                </a:solidFill>
                <a:latin typeface="Calibri" panose="020F0502020204030204" pitchFamily="34" charset="0"/>
              </a:rPr>
              <a:t>от нахождения в изоляторе временного содержания до отбывания реального срока в местах лишения свободы</a:t>
            </a:r>
          </a:p>
          <a:p>
            <a:pPr marL="342900" lvl="0" indent="-342900" algn="just">
              <a:spcBef>
                <a:spcPts val="1800"/>
              </a:spcBef>
              <a:buFont typeface="Arial" panose="020B0604020202020204" pitchFamily="34" charset="0"/>
              <a:buChar char="•"/>
            </a:pPr>
            <a:r>
              <a:rPr lang="ru-RU" sz="2400" b="1" dirty="0">
                <a:solidFill>
                  <a:srgbClr val="0070C0"/>
                </a:solidFill>
                <a:latin typeface="Calibri" panose="020F0502020204030204" pitchFamily="34" charset="0"/>
              </a:rPr>
              <a:t>получение условного срока заключения</a:t>
            </a:r>
          </a:p>
          <a:p>
            <a:pPr marL="361950" lvl="0" algn="just">
              <a:spcBef>
                <a:spcPts val="0"/>
              </a:spcBef>
            </a:pPr>
            <a:r>
              <a:rPr lang="ru-RU" sz="2000" dirty="0">
                <a:solidFill>
                  <a:srgbClr val="0070C0"/>
                </a:solidFill>
                <a:latin typeface="Calibri" panose="020F0502020204030204" pitchFamily="34" charset="0"/>
              </a:rPr>
              <a:t>с учетом связанных с этим ограничений возможности заниматься некоторыми видами деятельности</a:t>
            </a:r>
          </a:p>
          <a:p>
            <a:pPr marL="342900" lvl="0" indent="-342900" algn="just">
              <a:spcBef>
                <a:spcPts val="1800"/>
              </a:spcBef>
              <a:buFont typeface="Arial" panose="020B0604020202020204" pitchFamily="34" charset="0"/>
              <a:buChar char="•"/>
            </a:pPr>
            <a:r>
              <a:rPr lang="ru-RU" sz="2400" b="1" dirty="0">
                <a:solidFill>
                  <a:srgbClr val="0070C0"/>
                </a:solidFill>
                <a:latin typeface="Calibri" panose="020F0502020204030204" pitchFamily="34" charset="0"/>
              </a:rPr>
              <a:t>существенные финансовые потери</a:t>
            </a:r>
          </a:p>
          <a:p>
            <a:pPr marL="361950" lvl="0" algn="just">
              <a:spcBef>
                <a:spcPts val="0"/>
              </a:spcBef>
            </a:pPr>
            <a:r>
              <a:rPr lang="ru-RU" sz="2000" dirty="0">
                <a:solidFill>
                  <a:srgbClr val="0070C0"/>
                </a:solidFill>
                <a:latin typeface="Calibri" panose="020F0502020204030204" pitchFamily="34" charset="0"/>
              </a:rPr>
              <a:t>расходы на адвоката, выплата штрафов и компенсаций за причиненный ущерб, упущенная выгода от потери клиента, неоплаты фактически оказанных услуг или запрета заниматься профессиональной деятельностью</a:t>
            </a:r>
          </a:p>
          <a:p>
            <a:pPr marL="342900" lvl="0" indent="-342900" algn="just">
              <a:spcBef>
                <a:spcPts val="1800"/>
              </a:spcBef>
              <a:buFont typeface="Arial" panose="020B0604020202020204" pitchFamily="34" charset="0"/>
              <a:buChar char="•"/>
            </a:pPr>
            <a:r>
              <a:rPr lang="ru-RU" sz="2400" b="1" dirty="0" err="1">
                <a:solidFill>
                  <a:srgbClr val="0070C0"/>
                </a:solidFill>
                <a:latin typeface="Calibri" panose="020F0502020204030204" pitchFamily="34" charset="0"/>
              </a:rPr>
              <a:t>репутационные</a:t>
            </a:r>
            <a:r>
              <a:rPr lang="ru-RU" sz="2400" b="1" dirty="0">
                <a:solidFill>
                  <a:srgbClr val="0070C0"/>
                </a:solidFill>
                <a:latin typeface="Calibri" panose="020F0502020204030204" pitchFamily="34" charset="0"/>
              </a:rPr>
              <a:t>, моральные потери</a:t>
            </a:r>
          </a:p>
          <a:p>
            <a:pPr marL="342900" lvl="0" indent="-342900" algn="just">
              <a:spcBef>
                <a:spcPts val="1800"/>
              </a:spcBef>
              <a:buFont typeface="Arial" panose="020B0604020202020204" pitchFamily="34" charset="0"/>
              <a:buChar char="•"/>
            </a:pPr>
            <a:r>
              <a:rPr lang="ru-RU" sz="2400" b="1" dirty="0">
                <a:solidFill>
                  <a:srgbClr val="0070C0"/>
                </a:solidFill>
                <a:latin typeface="Calibri" panose="020F0502020204030204" pitchFamily="34" charset="0"/>
              </a:rPr>
              <a:t>потеря времени</a:t>
            </a:r>
          </a:p>
        </p:txBody>
      </p:sp>
    </p:spTree>
    <p:extLst>
      <p:ext uri="{BB962C8B-B14F-4D97-AF65-F5344CB8AC3E}">
        <p14:creationId xmlns:p14="http://schemas.microsoft.com/office/powerpoint/2010/main" val="72361464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Номер слайда 1"/>
          <p:cNvSpPr>
            <a:spLocks noGrp="1"/>
          </p:cNvSpPr>
          <p:nvPr>
            <p:ph type="sldNum" sz="quarter" idx="12"/>
          </p:nvPr>
        </p:nvSpPr>
        <p:spPr>
          <a:xfrm>
            <a:off x="7000056" y="6525344"/>
            <a:ext cx="2133600" cy="476250"/>
          </a:xfrm>
        </p:spPr>
        <p:txBody>
          <a:bodyPr/>
          <a:lstStyle/>
          <a:p>
            <a:pPr>
              <a:defRPr/>
            </a:pPr>
            <a:fld id="{DF9C18E8-D67C-493D-97D2-B4CA21C16307}" type="slidenum">
              <a:rPr lang="ru-RU" smtClean="0">
                <a:latin typeface="Calibri" panose="020F0502020204030204" pitchFamily="34" charset="0"/>
              </a:rPr>
              <a:pPr>
                <a:defRPr/>
              </a:pPr>
              <a:t>11</a:t>
            </a:fld>
            <a:endParaRPr lang="ru-RU" dirty="0">
              <a:latin typeface="Calibri" panose="020F0502020204030204" pitchFamily="34" charset="0"/>
            </a:endParaRPr>
          </a:p>
        </p:txBody>
      </p:sp>
      <p:sp>
        <p:nvSpPr>
          <p:cNvPr id="8" name="Rectangle 2"/>
          <p:cNvSpPr txBox="1">
            <a:spLocks noChangeArrowheads="1"/>
          </p:cNvSpPr>
          <p:nvPr/>
        </p:nvSpPr>
        <p:spPr bwMode="auto">
          <a:xfrm>
            <a:off x="1985120" y="-24"/>
            <a:ext cx="7158880" cy="74179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ru-RU" sz="4000" b="1" dirty="0">
                <a:solidFill>
                  <a:srgbClr val="0070C0"/>
                </a:solidFill>
                <a:latin typeface="Calibri" panose="020F0502020204030204" pitchFamily="34" charset="0"/>
                <a:cs typeface="Calibri" pitchFamily="34" charset="0"/>
              </a:rPr>
              <a:t>Уголовная ответственность</a:t>
            </a:r>
            <a:endParaRPr lang="ru-RU" sz="2000" b="1" dirty="0">
              <a:solidFill>
                <a:srgbClr val="0070C0"/>
              </a:solidFill>
              <a:latin typeface="Calibri" pitchFamily="34" charset="0"/>
              <a:cs typeface="Calibri" pitchFamily="34" charset="0"/>
            </a:endParaRPr>
          </a:p>
        </p:txBody>
      </p:sp>
      <p:sp>
        <p:nvSpPr>
          <p:cNvPr id="7" name="Заголовок 1"/>
          <p:cNvSpPr txBox="1">
            <a:spLocks/>
          </p:cNvSpPr>
          <p:nvPr/>
        </p:nvSpPr>
        <p:spPr bwMode="auto">
          <a:xfrm>
            <a:off x="67545" y="453739"/>
            <a:ext cx="1512168" cy="288032"/>
          </a:xfrm>
          <a:prstGeom prst="rect">
            <a:avLst/>
          </a:prstGeom>
          <a:noFill/>
          <a:ln w="9525">
            <a:noFill/>
            <a:miter lim="800000"/>
            <a:headEnd/>
            <a:tailEnd/>
          </a:ln>
        </p:spPr>
        <p:txBody>
          <a:bodyPr anchor="ctr">
            <a:normAutofit/>
          </a:bodyPr>
          <a:ls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fontAlgn="auto">
              <a:spcAft>
                <a:spcPts val="0"/>
              </a:spcAft>
              <a:defRPr/>
            </a:pPr>
            <a:r>
              <a:rPr lang="en-US" sz="1000" b="1" i="1" dirty="0">
                <a:solidFill>
                  <a:srgbClr val="FF0000"/>
                </a:solidFill>
                <a:latin typeface="Calibri" panose="020F0502020204030204" pitchFamily="34" charset="0"/>
                <a:ea typeface="+mj-ea"/>
                <a:cs typeface="+mj-cs"/>
              </a:rPr>
              <a:t>srosovet.ru</a:t>
            </a:r>
            <a:endParaRPr lang="ru-RU" sz="1000" i="1" dirty="0">
              <a:solidFill>
                <a:srgbClr val="FF0000"/>
              </a:solidFill>
              <a:latin typeface="Calibri" panose="020F0502020204030204" pitchFamily="34" charset="0"/>
              <a:ea typeface="+mj-ea"/>
              <a:cs typeface="+mj-cs"/>
            </a:endParaRPr>
          </a:p>
        </p:txBody>
      </p:sp>
      <p:pic>
        <p:nvPicPr>
          <p:cNvPr id="9" name="Picture 2" descr="C:\Users\Ильин МО\Desktop\Картинки\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0" y="18489"/>
            <a:ext cx="1980790" cy="57928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4" name="Прямоугольник 3"/>
          <p:cNvSpPr/>
          <p:nvPr/>
        </p:nvSpPr>
        <p:spPr>
          <a:xfrm>
            <a:off x="179512" y="1268760"/>
            <a:ext cx="8784976" cy="4985980"/>
          </a:xfrm>
          <a:prstGeom prst="rect">
            <a:avLst/>
          </a:prstGeom>
        </p:spPr>
        <p:txBody>
          <a:bodyPr wrap="square">
            <a:spAutoFit/>
          </a:bodyPr>
          <a:lstStyle/>
          <a:p>
            <a:pPr algn="just"/>
            <a:r>
              <a:rPr lang="ru-RU" sz="2000" b="1" dirty="0">
                <a:solidFill>
                  <a:srgbClr val="0070C0"/>
                </a:solidFill>
                <a:latin typeface="Calibri" panose="020F0502020204030204" pitchFamily="34" charset="0"/>
              </a:rPr>
              <a:t>Ст. 159 УК РФ «мошенничество»</a:t>
            </a:r>
            <a:r>
              <a:rPr lang="ru-RU" sz="2000" dirty="0">
                <a:solidFill>
                  <a:srgbClr val="0070C0"/>
                </a:solidFill>
                <a:latin typeface="Calibri" panose="020F0502020204030204" pitchFamily="34" charset="0"/>
              </a:rPr>
              <a:t> – наказание вплоть до лишения свободы сроком до 10 лет (основные критерии – наличие злого умысла, группы лиц и ущерба). Возможна комбинация со ст. 30 (покушение на мошенничество).</a:t>
            </a:r>
          </a:p>
          <a:p>
            <a:pPr algn="just"/>
            <a:r>
              <a:rPr lang="ru-RU" sz="2000" b="1" dirty="0">
                <a:solidFill>
                  <a:srgbClr val="0070C0"/>
                </a:solidFill>
                <a:latin typeface="Calibri" panose="020F0502020204030204" pitchFamily="34" charset="0"/>
              </a:rPr>
              <a:t>Ст. 307 УК РФ «Заведомо ложные показание, заключение эксперта, специалиста или неправильный перевод»</a:t>
            </a:r>
            <a:r>
              <a:rPr lang="ru-RU" sz="2000" dirty="0">
                <a:solidFill>
                  <a:srgbClr val="0070C0"/>
                </a:solidFill>
                <a:latin typeface="Calibri" panose="020F0502020204030204" pitchFamily="34" charset="0"/>
              </a:rPr>
              <a:t>.</a:t>
            </a:r>
          </a:p>
          <a:p>
            <a:pPr algn="just"/>
            <a:endParaRPr lang="ru-RU" dirty="0">
              <a:solidFill>
                <a:srgbClr val="0070C0"/>
              </a:solidFill>
              <a:latin typeface="Calibri" panose="020F0502020204030204" pitchFamily="34" charset="0"/>
            </a:endParaRPr>
          </a:p>
          <a:p>
            <a:pPr algn="just"/>
            <a:r>
              <a:rPr lang="ru-RU" sz="2000" dirty="0">
                <a:solidFill>
                  <a:srgbClr val="0070C0"/>
                </a:solidFill>
                <a:latin typeface="Calibri" panose="020F0502020204030204" pitchFamily="34" charset="0"/>
              </a:rPr>
              <a:t>Иногда действия квалифицируют как пособничество в совершении преступлений, предусмотренных следующими статьями:</a:t>
            </a:r>
          </a:p>
          <a:p>
            <a:pPr marL="285750" lvl="0" indent="-285750" algn="just">
              <a:buFont typeface="Arial" panose="020B0604020202020204" pitchFamily="34" charset="0"/>
              <a:buChar char="•"/>
            </a:pPr>
            <a:r>
              <a:rPr lang="ru-RU" sz="2000" dirty="0">
                <a:solidFill>
                  <a:srgbClr val="0070C0"/>
                </a:solidFill>
                <a:latin typeface="Calibri" panose="020F0502020204030204" pitchFamily="34" charset="0"/>
              </a:rPr>
              <a:t>ст. 160 «Присвоение или растрата», ст. 176 «Незаконное получение кредита», ст. 174 «Легализация (отмывание) денежных средств или иного имущества, приобретенных другими лицами преступным путем», ст. 204 «Коммерческий подкуп»;</a:t>
            </a:r>
          </a:p>
          <a:p>
            <a:pPr marL="285750" lvl="0" indent="-285750" algn="just">
              <a:buFont typeface="Arial" panose="020B0604020202020204" pitchFamily="34" charset="0"/>
              <a:buChar char="•"/>
            </a:pPr>
            <a:r>
              <a:rPr lang="ru-RU" sz="2000" dirty="0">
                <a:solidFill>
                  <a:srgbClr val="0070C0"/>
                </a:solidFill>
                <a:latin typeface="Calibri" panose="020F0502020204030204" pitchFamily="34" charset="0"/>
              </a:rPr>
              <a:t>ст. 172.1 «Фальсификация финансовых документов учета и отчетности финансовой организации», ст. 201 «Злоупотребление полномочиями», ст. 285 «Злоупотребление должностными полномочиями», ст. 286 «Превышение должностных полномочий» и пр.</a:t>
            </a:r>
            <a:endParaRPr lang="ru-RU" sz="2000" dirty="0"/>
          </a:p>
        </p:txBody>
      </p:sp>
    </p:spTree>
    <p:extLst>
      <p:ext uri="{BB962C8B-B14F-4D97-AF65-F5344CB8AC3E}">
        <p14:creationId xmlns:p14="http://schemas.microsoft.com/office/powerpoint/2010/main" val="416074610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Номер слайда 1"/>
          <p:cNvSpPr>
            <a:spLocks noGrp="1"/>
          </p:cNvSpPr>
          <p:nvPr>
            <p:ph type="sldNum" sz="quarter" idx="12"/>
          </p:nvPr>
        </p:nvSpPr>
        <p:spPr>
          <a:xfrm>
            <a:off x="7000056" y="6525344"/>
            <a:ext cx="2133600" cy="476250"/>
          </a:xfrm>
        </p:spPr>
        <p:txBody>
          <a:bodyPr/>
          <a:lstStyle/>
          <a:p>
            <a:pPr>
              <a:defRPr/>
            </a:pPr>
            <a:fld id="{DF9C18E8-D67C-493D-97D2-B4CA21C16307}" type="slidenum">
              <a:rPr lang="ru-RU" smtClean="0">
                <a:latin typeface="Calibri" panose="020F0502020204030204" pitchFamily="34" charset="0"/>
              </a:rPr>
              <a:pPr>
                <a:defRPr/>
              </a:pPr>
              <a:t>12</a:t>
            </a:fld>
            <a:endParaRPr lang="ru-RU" dirty="0">
              <a:latin typeface="Calibri" panose="020F0502020204030204" pitchFamily="34" charset="0"/>
            </a:endParaRPr>
          </a:p>
        </p:txBody>
      </p:sp>
      <p:sp>
        <p:nvSpPr>
          <p:cNvPr id="8" name="Rectangle 2"/>
          <p:cNvSpPr txBox="1">
            <a:spLocks noChangeArrowheads="1"/>
          </p:cNvSpPr>
          <p:nvPr/>
        </p:nvSpPr>
        <p:spPr bwMode="auto">
          <a:xfrm>
            <a:off x="1998765" y="213257"/>
            <a:ext cx="7158880" cy="74179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ru-RU" sz="4000" b="1" dirty="0">
                <a:solidFill>
                  <a:srgbClr val="0070C0"/>
                </a:solidFill>
                <a:latin typeface="Calibri" panose="020F0502020204030204" pitchFamily="34" charset="0"/>
                <a:cs typeface="Calibri" pitchFamily="34" charset="0"/>
              </a:rPr>
              <a:t>Направления</a:t>
            </a:r>
          </a:p>
          <a:p>
            <a:pPr eaLnBrk="1" hangingPunct="1"/>
            <a:r>
              <a:rPr lang="ru-RU" sz="4000" b="1" dirty="0">
                <a:solidFill>
                  <a:srgbClr val="0070C0"/>
                </a:solidFill>
                <a:latin typeface="Calibri" panose="020F0502020204030204" pitchFamily="34" charset="0"/>
                <a:cs typeface="Calibri" pitchFamily="34" charset="0"/>
              </a:rPr>
              <a:t>обеспечения безопасности</a:t>
            </a:r>
            <a:endParaRPr lang="ru-RU" sz="2000" b="1" dirty="0">
              <a:solidFill>
                <a:srgbClr val="0070C0"/>
              </a:solidFill>
              <a:latin typeface="Calibri" pitchFamily="34" charset="0"/>
              <a:cs typeface="Calibri" pitchFamily="34" charset="0"/>
            </a:endParaRPr>
          </a:p>
        </p:txBody>
      </p:sp>
      <p:sp>
        <p:nvSpPr>
          <p:cNvPr id="7" name="Заголовок 1"/>
          <p:cNvSpPr txBox="1">
            <a:spLocks/>
          </p:cNvSpPr>
          <p:nvPr/>
        </p:nvSpPr>
        <p:spPr bwMode="auto">
          <a:xfrm>
            <a:off x="67545" y="453739"/>
            <a:ext cx="1512168" cy="288032"/>
          </a:xfrm>
          <a:prstGeom prst="rect">
            <a:avLst/>
          </a:prstGeom>
          <a:noFill/>
          <a:ln w="9525">
            <a:noFill/>
            <a:miter lim="800000"/>
            <a:headEnd/>
            <a:tailEnd/>
          </a:ln>
        </p:spPr>
        <p:txBody>
          <a:bodyPr anchor="ctr">
            <a:normAutofit/>
          </a:bodyPr>
          <a:ls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fontAlgn="auto">
              <a:spcAft>
                <a:spcPts val="0"/>
              </a:spcAft>
              <a:defRPr/>
            </a:pPr>
            <a:r>
              <a:rPr lang="en-US" sz="1000" b="1" i="1" dirty="0">
                <a:solidFill>
                  <a:srgbClr val="FF0000"/>
                </a:solidFill>
                <a:latin typeface="Calibri" panose="020F0502020204030204" pitchFamily="34" charset="0"/>
                <a:ea typeface="+mj-ea"/>
                <a:cs typeface="+mj-cs"/>
              </a:rPr>
              <a:t>srosovet.ru</a:t>
            </a:r>
            <a:endParaRPr lang="ru-RU" sz="1000" i="1" dirty="0">
              <a:solidFill>
                <a:srgbClr val="FF0000"/>
              </a:solidFill>
              <a:latin typeface="Calibri" panose="020F0502020204030204" pitchFamily="34" charset="0"/>
              <a:ea typeface="+mj-ea"/>
              <a:cs typeface="+mj-cs"/>
            </a:endParaRPr>
          </a:p>
        </p:txBody>
      </p:sp>
      <p:pic>
        <p:nvPicPr>
          <p:cNvPr id="9" name="Picture 2" descr="C:\Users\Ильин МО\Desktop\Картинки\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0" y="18489"/>
            <a:ext cx="1980790" cy="57928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5" name="Прямоугольник 4"/>
          <p:cNvSpPr/>
          <p:nvPr/>
        </p:nvSpPr>
        <p:spPr>
          <a:xfrm>
            <a:off x="3141366" y="3498513"/>
            <a:ext cx="2861267" cy="1008112"/>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a:solidFill>
                  <a:srgbClr val="0070C0"/>
                </a:solidFill>
                <a:latin typeface="Calibri" panose="020F0502020204030204" pitchFamily="34" charset="0"/>
              </a:rPr>
              <a:t>управленческое</a:t>
            </a:r>
            <a:endParaRPr lang="ru-RU" sz="2400" b="1" dirty="0"/>
          </a:p>
        </p:txBody>
      </p:sp>
      <p:sp>
        <p:nvSpPr>
          <p:cNvPr id="10" name="Прямоугольник 9"/>
          <p:cNvSpPr/>
          <p:nvPr/>
        </p:nvSpPr>
        <p:spPr>
          <a:xfrm>
            <a:off x="5599997" y="1772816"/>
            <a:ext cx="2861267" cy="1008112"/>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a:solidFill>
                  <a:srgbClr val="0070C0"/>
                </a:solidFill>
                <a:latin typeface="Calibri" panose="020F0502020204030204" pitchFamily="34" charset="0"/>
              </a:rPr>
              <a:t>методическое</a:t>
            </a:r>
            <a:endParaRPr lang="ru-RU" sz="2400" b="1" dirty="0"/>
          </a:p>
        </p:txBody>
      </p:sp>
      <p:sp>
        <p:nvSpPr>
          <p:cNvPr id="11" name="Прямоугольник 10"/>
          <p:cNvSpPr/>
          <p:nvPr/>
        </p:nvSpPr>
        <p:spPr>
          <a:xfrm>
            <a:off x="677298" y="5229200"/>
            <a:ext cx="2861267" cy="1008112"/>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a:solidFill>
                  <a:srgbClr val="0070C0"/>
                </a:solidFill>
                <a:latin typeface="Calibri" panose="020F0502020204030204" pitchFamily="34" charset="0"/>
              </a:rPr>
              <a:t>информационное</a:t>
            </a:r>
            <a:endParaRPr lang="ru-RU" sz="2400" b="1" dirty="0"/>
          </a:p>
        </p:txBody>
      </p:sp>
      <p:sp>
        <p:nvSpPr>
          <p:cNvPr id="12" name="Прямоугольник 11"/>
          <p:cNvSpPr/>
          <p:nvPr/>
        </p:nvSpPr>
        <p:spPr>
          <a:xfrm>
            <a:off x="677298" y="1772816"/>
            <a:ext cx="2861267" cy="1008112"/>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a:solidFill>
                  <a:srgbClr val="0070C0"/>
                </a:solidFill>
                <a:latin typeface="Calibri" panose="020F0502020204030204" pitchFamily="34" charset="0"/>
              </a:rPr>
              <a:t>экономическое</a:t>
            </a:r>
            <a:endParaRPr lang="ru-RU" sz="2400" b="1" dirty="0"/>
          </a:p>
        </p:txBody>
      </p:sp>
      <p:sp>
        <p:nvSpPr>
          <p:cNvPr id="13" name="Прямоугольник 12"/>
          <p:cNvSpPr/>
          <p:nvPr/>
        </p:nvSpPr>
        <p:spPr>
          <a:xfrm>
            <a:off x="5599997" y="5229200"/>
            <a:ext cx="2861267" cy="1008112"/>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a:solidFill>
                  <a:srgbClr val="0070C0"/>
                </a:solidFill>
                <a:latin typeface="Calibri" panose="020F0502020204030204" pitchFamily="34" charset="0"/>
              </a:rPr>
              <a:t>правовое</a:t>
            </a:r>
            <a:endParaRPr lang="ru-RU" sz="2400" b="1" dirty="0"/>
          </a:p>
        </p:txBody>
      </p:sp>
    </p:spTree>
    <p:extLst>
      <p:ext uri="{BB962C8B-B14F-4D97-AF65-F5344CB8AC3E}">
        <p14:creationId xmlns:p14="http://schemas.microsoft.com/office/powerpoint/2010/main" val="260715195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Номер слайда 1"/>
          <p:cNvSpPr>
            <a:spLocks noGrp="1"/>
          </p:cNvSpPr>
          <p:nvPr>
            <p:ph type="sldNum" sz="quarter" idx="12"/>
          </p:nvPr>
        </p:nvSpPr>
        <p:spPr>
          <a:xfrm>
            <a:off x="7000056" y="6525344"/>
            <a:ext cx="2133600" cy="476250"/>
          </a:xfrm>
        </p:spPr>
        <p:txBody>
          <a:bodyPr/>
          <a:lstStyle/>
          <a:p>
            <a:pPr>
              <a:defRPr/>
            </a:pPr>
            <a:fld id="{DF9C18E8-D67C-493D-97D2-B4CA21C16307}" type="slidenum">
              <a:rPr lang="ru-RU" smtClean="0">
                <a:latin typeface="Calibri" panose="020F0502020204030204" pitchFamily="34" charset="0"/>
              </a:rPr>
              <a:pPr>
                <a:defRPr/>
              </a:pPr>
              <a:t>13</a:t>
            </a:fld>
            <a:endParaRPr lang="ru-RU" dirty="0">
              <a:latin typeface="Calibri" panose="020F0502020204030204" pitchFamily="34" charset="0"/>
            </a:endParaRPr>
          </a:p>
        </p:txBody>
      </p:sp>
      <p:sp>
        <p:nvSpPr>
          <p:cNvPr id="8" name="Rectangle 2"/>
          <p:cNvSpPr txBox="1">
            <a:spLocks noChangeArrowheads="1"/>
          </p:cNvSpPr>
          <p:nvPr/>
        </p:nvSpPr>
        <p:spPr bwMode="auto">
          <a:xfrm>
            <a:off x="1985120" y="166925"/>
            <a:ext cx="7158880" cy="74179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ru-RU" sz="4000" b="1" dirty="0">
                <a:solidFill>
                  <a:srgbClr val="0070C0"/>
                </a:solidFill>
                <a:latin typeface="Calibri" panose="020F0502020204030204" pitchFamily="34" charset="0"/>
                <a:cs typeface="Calibri" pitchFamily="34" charset="0"/>
              </a:rPr>
              <a:t>Управленческая безопасность</a:t>
            </a:r>
            <a:endParaRPr lang="ru-RU" sz="2000" b="1" dirty="0">
              <a:solidFill>
                <a:srgbClr val="0070C0"/>
              </a:solidFill>
              <a:latin typeface="Calibri" pitchFamily="34" charset="0"/>
              <a:cs typeface="Calibri" pitchFamily="34" charset="0"/>
            </a:endParaRPr>
          </a:p>
        </p:txBody>
      </p:sp>
      <p:sp>
        <p:nvSpPr>
          <p:cNvPr id="7" name="Заголовок 1"/>
          <p:cNvSpPr txBox="1">
            <a:spLocks/>
          </p:cNvSpPr>
          <p:nvPr/>
        </p:nvSpPr>
        <p:spPr bwMode="auto">
          <a:xfrm>
            <a:off x="67545" y="453739"/>
            <a:ext cx="1512168" cy="288032"/>
          </a:xfrm>
          <a:prstGeom prst="rect">
            <a:avLst/>
          </a:prstGeom>
          <a:noFill/>
          <a:ln w="9525">
            <a:noFill/>
            <a:miter lim="800000"/>
            <a:headEnd/>
            <a:tailEnd/>
          </a:ln>
        </p:spPr>
        <p:txBody>
          <a:bodyPr anchor="ctr">
            <a:normAutofit/>
          </a:bodyPr>
          <a:ls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fontAlgn="auto">
              <a:spcAft>
                <a:spcPts val="0"/>
              </a:spcAft>
              <a:defRPr/>
            </a:pPr>
            <a:r>
              <a:rPr lang="en-US" sz="1000" b="1" i="1" dirty="0">
                <a:solidFill>
                  <a:srgbClr val="FF0000"/>
                </a:solidFill>
                <a:latin typeface="Calibri" panose="020F0502020204030204" pitchFamily="34" charset="0"/>
                <a:ea typeface="+mj-ea"/>
                <a:cs typeface="+mj-cs"/>
              </a:rPr>
              <a:t>srosovet.ru</a:t>
            </a:r>
            <a:endParaRPr lang="ru-RU" sz="1000" i="1" dirty="0">
              <a:solidFill>
                <a:srgbClr val="FF0000"/>
              </a:solidFill>
              <a:latin typeface="Calibri" panose="020F0502020204030204" pitchFamily="34" charset="0"/>
              <a:ea typeface="+mj-ea"/>
              <a:cs typeface="+mj-cs"/>
            </a:endParaRPr>
          </a:p>
        </p:txBody>
      </p:sp>
      <p:pic>
        <p:nvPicPr>
          <p:cNvPr id="9" name="Picture 2" descr="C:\Users\Ильин МО\Desktop\Картинки\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0" y="18489"/>
            <a:ext cx="1980790" cy="57928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4" name="Прямоугольник 3"/>
          <p:cNvSpPr/>
          <p:nvPr/>
        </p:nvSpPr>
        <p:spPr>
          <a:xfrm>
            <a:off x="395536" y="1268760"/>
            <a:ext cx="8568952" cy="5539978"/>
          </a:xfrm>
          <a:prstGeom prst="rect">
            <a:avLst/>
          </a:prstGeom>
        </p:spPr>
        <p:txBody>
          <a:bodyPr wrap="square">
            <a:spAutoFit/>
          </a:bodyPr>
          <a:lstStyle/>
          <a:p>
            <a:pPr marL="285750" indent="-285750">
              <a:buFont typeface="Arial" panose="020B0604020202020204" pitchFamily="34" charset="0"/>
              <a:buChar char="•"/>
            </a:pPr>
            <a:r>
              <a:rPr lang="ru-RU" sz="2800" dirty="0">
                <a:solidFill>
                  <a:srgbClr val="0070C0"/>
                </a:solidFill>
                <a:latin typeface="Calibri" panose="020F0502020204030204" pitchFamily="34" charset="0"/>
              </a:rPr>
              <a:t>п</a:t>
            </a:r>
            <a:r>
              <a:rPr lang="ru-RU" sz="2800" dirty="0" smtClean="0">
                <a:solidFill>
                  <a:srgbClr val="0070C0"/>
                </a:solidFill>
                <a:latin typeface="Calibri" panose="020F0502020204030204" pitchFamily="34" charset="0"/>
              </a:rPr>
              <a:t>онимание </a:t>
            </a:r>
            <a:r>
              <a:rPr lang="ru-RU" sz="2800" dirty="0">
                <a:solidFill>
                  <a:srgbClr val="0070C0"/>
                </a:solidFill>
                <a:latin typeface="Calibri" panose="020F0502020204030204" pitchFamily="34" charset="0"/>
              </a:rPr>
              <a:t>предполагаемого использования результатов оценки</a:t>
            </a:r>
          </a:p>
          <a:p>
            <a:pPr marL="285750" indent="-285750">
              <a:buFont typeface="Arial" panose="020B0604020202020204" pitchFamily="34" charset="0"/>
              <a:buChar char="•"/>
            </a:pPr>
            <a:endParaRPr lang="ru-RU" sz="2800" dirty="0">
              <a:solidFill>
                <a:srgbClr val="0070C0"/>
              </a:solidFill>
              <a:latin typeface="Calibri" panose="020F0502020204030204" pitchFamily="34" charset="0"/>
            </a:endParaRPr>
          </a:p>
          <a:p>
            <a:pPr marL="285750" indent="-285750">
              <a:buFont typeface="Arial" panose="020B0604020202020204" pitchFamily="34" charset="0"/>
              <a:buChar char="•"/>
            </a:pPr>
            <a:r>
              <a:rPr lang="ru-RU" sz="2800" dirty="0">
                <a:solidFill>
                  <a:srgbClr val="0070C0"/>
                </a:solidFill>
                <a:latin typeface="Calibri" panose="020F0502020204030204" pitchFamily="34" charset="0"/>
              </a:rPr>
              <a:t>п</a:t>
            </a:r>
            <a:r>
              <a:rPr lang="ru-RU" sz="2800" dirty="0" smtClean="0">
                <a:solidFill>
                  <a:srgbClr val="0070C0"/>
                </a:solidFill>
                <a:latin typeface="Calibri" panose="020F0502020204030204" pitchFamily="34" charset="0"/>
              </a:rPr>
              <a:t>онимание </a:t>
            </a:r>
            <a:r>
              <a:rPr lang="ru-RU" sz="2800" dirty="0">
                <a:solidFill>
                  <a:srgbClr val="0070C0"/>
                </a:solidFill>
                <a:latin typeface="Calibri" panose="020F0502020204030204" pitchFamily="34" charset="0"/>
              </a:rPr>
              <a:t>трудоемкости оценки</a:t>
            </a:r>
          </a:p>
          <a:p>
            <a:pPr marL="285750" indent="-285750">
              <a:buFont typeface="Arial" panose="020B0604020202020204" pitchFamily="34" charset="0"/>
              <a:buChar char="•"/>
            </a:pPr>
            <a:endParaRPr lang="ru-RU" sz="2800" dirty="0"/>
          </a:p>
          <a:p>
            <a:pPr marL="285750" indent="-285750">
              <a:buFont typeface="Arial" panose="020B0604020202020204" pitchFamily="34" charset="0"/>
              <a:buChar char="•"/>
            </a:pPr>
            <a:r>
              <a:rPr lang="ru-RU" sz="2800" dirty="0" smtClean="0">
                <a:solidFill>
                  <a:srgbClr val="0070C0"/>
                </a:solidFill>
                <a:latin typeface="Calibri" panose="020F0502020204030204" pitchFamily="34" charset="0"/>
              </a:rPr>
              <a:t>внутренний </a:t>
            </a:r>
            <a:r>
              <a:rPr lang="ru-RU" sz="2800" dirty="0">
                <a:solidFill>
                  <a:srgbClr val="0070C0"/>
                </a:solidFill>
                <a:latin typeface="Calibri" panose="020F0502020204030204" pitchFamily="34" charset="0"/>
              </a:rPr>
              <a:t>контроль качества оценочных услуг</a:t>
            </a:r>
          </a:p>
          <a:p>
            <a:pPr marL="285750" indent="-285750">
              <a:buFont typeface="Arial" panose="020B0604020202020204" pitchFamily="34" charset="0"/>
              <a:buChar char="•"/>
            </a:pPr>
            <a:endParaRPr lang="ru-RU" sz="2800" dirty="0">
              <a:solidFill>
                <a:srgbClr val="0070C0"/>
              </a:solidFill>
              <a:latin typeface="Calibri" panose="020F0502020204030204" pitchFamily="34" charset="0"/>
            </a:endParaRPr>
          </a:p>
          <a:p>
            <a:pPr marL="285750" indent="-285750">
              <a:buFont typeface="Arial" panose="020B0604020202020204" pitchFamily="34" charset="0"/>
              <a:buChar char="•"/>
            </a:pPr>
            <a:r>
              <a:rPr lang="ru-RU" sz="2800" dirty="0">
                <a:solidFill>
                  <a:srgbClr val="0070C0"/>
                </a:solidFill>
                <a:latin typeface="Calibri" panose="020F0502020204030204" pitchFamily="34" charset="0"/>
              </a:rPr>
              <a:t>р</a:t>
            </a:r>
            <a:r>
              <a:rPr lang="ru-RU" sz="2800" dirty="0" smtClean="0">
                <a:solidFill>
                  <a:srgbClr val="0070C0"/>
                </a:solidFill>
                <a:latin typeface="Calibri" panose="020F0502020204030204" pitchFamily="34" charset="0"/>
              </a:rPr>
              <a:t>оль </a:t>
            </a:r>
            <a:r>
              <a:rPr lang="ru-RU" sz="2800" dirty="0">
                <a:solidFill>
                  <a:srgbClr val="0070C0"/>
                </a:solidFill>
                <a:latin typeface="Calibri" panose="020F0502020204030204" pitchFamily="34" charset="0"/>
              </a:rPr>
              <a:t>СРОО в обеспечении безопасности Оценщика</a:t>
            </a:r>
          </a:p>
          <a:p>
            <a:pPr marL="285750" indent="-285750">
              <a:buFont typeface="Arial" panose="020B0604020202020204" pitchFamily="34" charset="0"/>
              <a:buChar char="•"/>
            </a:pPr>
            <a:endParaRPr lang="ru-RU" sz="2800" dirty="0">
              <a:solidFill>
                <a:srgbClr val="0070C0"/>
              </a:solidFill>
              <a:latin typeface="Calibri" panose="020F0502020204030204" pitchFamily="34" charset="0"/>
            </a:endParaRPr>
          </a:p>
          <a:p>
            <a:pPr marL="285750" indent="-285750">
              <a:buFont typeface="Arial" panose="020B0604020202020204" pitchFamily="34" charset="0"/>
              <a:buChar char="•"/>
            </a:pPr>
            <a:r>
              <a:rPr lang="ru-RU" sz="2800" dirty="0">
                <a:solidFill>
                  <a:srgbClr val="0070C0"/>
                </a:solidFill>
                <a:latin typeface="Calibri" panose="020F0502020204030204" pitchFamily="34" charset="0"/>
              </a:rPr>
              <a:t>к</a:t>
            </a:r>
            <a:r>
              <a:rPr lang="ru-RU" sz="2800" dirty="0" smtClean="0">
                <a:solidFill>
                  <a:srgbClr val="0070C0"/>
                </a:solidFill>
                <a:latin typeface="Calibri" panose="020F0502020204030204" pitchFamily="34" charset="0"/>
              </a:rPr>
              <a:t>ультура </a:t>
            </a:r>
            <a:r>
              <a:rPr lang="ru-RU" sz="2800" dirty="0">
                <a:solidFill>
                  <a:srgbClr val="0070C0"/>
                </a:solidFill>
                <a:latin typeface="Calibri" panose="020F0502020204030204" pitchFamily="34" charset="0"/>
              </a:rPr>
              <a:t>документооборота</a:t>
            </a:r>
          </a:p>
          <a:p>
            <a:pPr marL="285750" indent="-285750">
              <a:buFont typeface="Arial" panose="020B0604020202020204" pitchFamily="34" charset="0"/>
              <a:buChar char="•"/>
            </a:pPr>
            <a:endParaRPr lang="ru-RU" sz="2800" dirty="0">
              <a:solidFill>
                <a:srgbClr val="0070C0"/>
              </a:solidFill>
              <a:latin typeface="Calibri" panose="020F0502020204030204" pitchFamily="34" charset="0"/>
            </a:endParaRPr>
          </a:p>
          <a:p>
            <a:pPr marL="285750" indent="-285750">
              <a:buFont typeface="Arial" panose="020B0604020202020204" pitchFamily="34" charset="0"/>
              <a:buChar char="•"/>
            </a:pPr>
            <a:r>
              <a:rPr lang="ru-RU" sz="2800" dirty="0">
                <a:solidFill>
                  <a:srgbClr val="0070C0"/>
                </a:solidFill>
                <a:latin typeface="Calibri" panose="020F0502020204030204" pitchFamily="34" charset="0"/>
              </a:rPr>
              <a:t>п</a:t>
            </a:r>
            <a:r>
              <a:rPr lang="ru-RU" sz="2800" dirty="0" smtClean="0">
                <a:solidFill>
                  <a:srgbClr val="0070C0"/>
                </a:solidFill>
                <a:latin typeface="Calibri" panose="020F0502020204030204" pitchFamily="34" charset="0"/>
              </a:rPr>
              <a:t>лан </a:t>
            </a:r>
            <a:r>
              <a:rPr lang="ru-RU" sz="2800" dirty="0">
                <a:solidFill>
                  <a:srgbClr val="0070C0"/>
                </a:solidFill>
                <a:latin typeface="Calibri" panose="020F0502020204030204" pitchFamily="34" charset="0"/>
              </a:rPr>
              <a:t>действий в нештатных ситуациях</a:t>
            </a:r>
          </a:p>
          <a:p>
            <a:endParaRPr lang="ru-RU" dirty="0">
              <a:solidFill>
                <a:srgbClr val="0070C0"/>
              </a:solidFill>
              <a:latin typeface="Calibri" panose="020F0502020204030204" pitchFamily="34" charset="0"/>
            </a:endParaRPr>
          </a:p>
        </p:txBody>
      </p:sp>
    </p:spTree>
    <p:extLst>
      <p:ext uri="{BB962C8B-B14F-4D97-AF65-F5344CB8AC3E}">
        <p14:creationId xmlns:p14="http://schemas.microsoft.com/office/powerpoint/2010/main" val="316685469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Номер слайда 1"/>
          <p:cNvSpPr>
            <a:spLocks noGrp="1"/>
          </p:cNvSpPr>
          <p:nvPr>
            <p:ph type="sldNum" sz="quarter" idx="12"/>
          </p:nvPr>
        </p:nvSpPr>
        <p:spPr>
          <a:xfrm>
            <a:off x="7000056" y="6525344"/>
            <a:ext cx="2133600" cy="476250"/>
          </a:xfrm>
        </p:spPr>
        <p:txBody>
          <a:bodyPr/>
          <a:lstStyle/>
          <a:p>
            <a:pPr>
              <a:defRPr/>
            </a:pPr>
            <a:fld id="{DF9C18E8-D67C-493D-97D2-B4CA21C16307}" type="slidenum">
              <a:rPr lang="ru-RU" smtClean="0">
                <a:latin typeface="Calibri" panose="020F0502020204030204" pitchFamily="34" charset="0"/>
              </a:rPr>
              <a:pPr>
                <a:defRPr/>
              </a:pPr>
              <a:t>14</a:t>
            </a:fld>
            <a:endParaRPr lang="ru-RU" dirty="0">
              <a:latin typeface="Calibri" panose="020F0502020204030204" pitchFamily="34" charset="0"/>
            </a:endParaRPr>
          </a:p>
        </p:txBody>
      </p:sp>
      <p:sp>
        <p:nvSpPr>
          <p:cNvPr id="8" name="Rectangle 2"/>
          <p:cNvSpPr txBox="1">
            <a:spLocks noChangeArrowheads="1"/>
          </p:cNvSpPr>
          <p:nvPr/>
        </p:nvSpPr>
        <p:spPr bwMode="auto">
          <a:xfrm>
            <a:off x="1985120" y="22909"/>
            <a:ext cx="7158880" cy="74179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ru-RU" sz="4000" b="1" dirty="0">
                <a:solidFill>
                  <a:srgbClr val="0070C0"/>
                </a:solidFill>
                <a:latin typeface="Calibri" panose="020F0502020204030204" pitchFamily="34" charset="0"/>
                <a:cs typeface="Calibri" pitchFamily="34" charset="0"/>
              </a:rPr>
              <a:t>Методическая безопасность</a:t>
            </a:r>
            <a:endParaRPr lang="ru-RU" sz="2000" b="1" dirty="0">
              <a:solidFill>
                <a:srgbClr val="0070C0"/>
              </a:solidFill>
              <a:latin typeface="Calibri" pitchFamily="34" charset="0"/>
              <a:cs typeface="Calibri" pitchFamily="34" charset="0"/>
            </a:endParaRPr>
          </a:p>
        </p:txBody>
      </p:sp>
      <p:sp>
        <p:nvSpPr>
          <p:cNvPr id="7" name="Заголовок 1"/>
          <p:cNvSpPr txBox="1">
            <a:spLocks/>
          </p:cNvSpPr>
          <p:nvPr/>
        </p:nvSpPr>
        <p:spPr bwMode="auto">
          <a:xfrm>
            <a:off x="67545" y="453739"/>
            <a:ext cx="1512168" cy="288032"/>
          </a:xfrm>
          <a:prstGeom prst="rect">
            <a:avLst/>
          </a:prstGeom>
          <a:noFill/>
          <a:ln w="9525">
            <a:noFill/>
            <a:miter lim="800000"/>
            <a:headEnd/>
            <a:tailEnd/>
          </a:ln>
        </p:spPr>
        <p:txBody>
          <a:bodyPr anchor="ctr">
            <a:normAutofit/>
          </a:bodyPr>
          <a:ls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fontAlgn="auto">
              <a:spcAft>
                <a:spcPts val="0"/>
              </a:spcAft>
              <a:defRPr/>
            </a:pPr>
            <a:r>
              <a:rPr lang="en-US" sz="1000" b="1" i="1" dirty="0">
                <a:solidFill>
                  <a:srgbClr val="FF0000"/>
                </a:solidFill>
                <a:latin typeface="Calibri" panose="020F0502020204030204" pitchFamily="34" charset="0"/>
                <a:ea typeface="+mj-ea"/>
                <a:cs typeface="+mj-cs"/>
              </a:rPr>
              <a:t>srosovet.ru</a:t>
            </a:r>
            <a:endParaRPr lang="ru-RU" sz="1000" i="1" dirty="0">
              <a:solidFill>
                <a:srgbClr val="FF0000"/>
              </a:solidFill>
              <a:latin typeface="Calibri" panose="020F0502020204030204" pitchFamily="34" charset="0"/>
              <a:ea typeface="+mj-ea"/>
              <a:cs typeface="+mj-cs"/>
            </a:endParaRPr>
          </a:p>
        </p:txBody>
      </p:sp>
      <p:pic>
        <p:nvPicPr>
          <p:cNvPr id="9" name="Picture 2" descr="C:\Users\Ильин МО\Desktop\Картинки\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0" y="18489"/>
            <a:ext cx="1980790" cy="57928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3" name="Прямоугольник 2"/>
          <p:cNvSpPr/>
          <p:nvPr/>
        </p:nvSpPr>
        <p:spPr>
          <a:xfrm>
            <a:off x="323528" y="1191518"/>
            <a:ext cx="8640960" cy="5693866"/>
          </a:xfrm>
          <a:prstGeom prst="rect">
            <a:avLst/>
          </a:prstGeom>
        </p:spPr>
        <p:txBody>
          <a:bodyPr wrap="square">
            <a:spAutoFit/>
          </a:bodyPr>
          <a:lstStyle/>
          <a:p>
            <a:pPr marL="285750" indent="-285750">
              <a:buFont typeface="Arial" panose="020B0604020202020204" pitchFamily="34" charset="0"/>
              <a:buChar char="•"/>
            </a:pPr>
            <a:r>
              <a:rPr lang="ru-RU" sz="2800" dirty="0">
                <a:solidFill>
                  <a:srgbClr val="0070C0"/>
                </a:solidFill>
                <a:latin typeface="Calibri" panose="020F0502020204030204" pitchFamily="34" charset="0"/>
              </a:rPr>
              <a:t>р</a:t>
            </a:r>
            <a:r>
              <a:rPr lang="ru-RU" sz="2800" dirty="0" smtClean="0">
                <a:solidFill>
                  <a:srgbClr val="0070C0"/>
                </a:solidFill>
                <a:latin typeface="Calibri" panose="020F0502020204030204" pitchFamily="34" charset="0"/>
              </a:rPr>
              <a:t>азграничение</a:t>
            </a:r>
            <a:r>
              <a:rPr lang="ru-RU" sz="2800" b="1" dirty="0" smtClean="0"/>
              <a:t> </a:t>
            </a:r>
            <a:r>
              <a:rPr lang="ru-RU" sz="2800" dirty="0">
                <a:solidFill>
                  <a:srgbClr val="0070C0"/>
                </a:solidFill>
                <a:latin typeface="Calibri" panose="020F0502020204030204" pitchFamily="34" charset="0"/>
              </a:rPr>
              <a:t>ответственности</a:t>
            </a:r>
          </a:p>
          <a:p>
            <a:pPr marL="285750" indent="-285750">
              <a:buFont typeface="Arial" panose="020B0604020202020204" pitchFamily="34" charset="0"/>
              <a:buChar char="•"/>
            </a:pPr>
            <a:endParaRPr lang="ru-RU" sz="2800" dirty="0">
              <a:solidFill>
                <a:srgbClr val="0070C0"/>
              </a:solidFill>
              <a:latin typeface="Calibri" panose="020F0502020204030204" pitchFamily="34" charset="0"/>
            </a:endParaRPr>
          </a:p>
          <a:p>
            <a:pPr marL="285750" indent="-285750">
              <a:buFont typeface="Arial" panose="020B0604020202020204" pitchFamily="34" charset="0"/>
              <a:buChar char="•"/>
            </a:pPr>
            <a:r>
              <a:rPr lang="ru-RU" sz="2800" dirty="0">
                <a:solidFill>
                  <a:srgbClr val="0070C0"/>
                </a:solidFill>
                <a:latin typeface="Calibri" panose="020F0502020204030204" pitchFamily="34" charset="0"/>
              </a:rPr>
              <a:t>п</a:t>
            </a:r>
            <a:r>
              <a:rPr lang="ru-RU" sz="2800" dirty="0" smtClean="0">
                <a:solidFill>
                  <a:srgbClr val="0070C0"/>
                </a:solidFill>
                <a:latin typeface="Calibri" panose="020F0502020204030204" pitchFamily="34" charset="0"/>
              </a:rPr>
              <a:t>роверка </a:t>
            </a:r>
            <a:r>
              <a:rPr lang="ru-RU" sz="2800" dirty="0">
                <a:solidFill>
                  <a:srgbClr val="0070C0"/>
                </a:solidFill>
                <a:latin typeface="Calibri" panose="020F0502020204030204" pitchFamily="34" charset="0"/>
              </a:rPr>
              <a:t>на соответствие рыночным данным всей информации, используемой для оценки</a:t>
            </a:r>
          </a:p>
          <a:p>
            <a:pPr marL="285750" indent="-285750">
              <a:buFont typeface="Arial" panose="020B0604020202020204" pitchFamily="34" charset="0"/>
              <a:buChar char="•"/>
            </a:pPr>
            <a:endParaRPr lang="ru-RU" sz="2800" dirty="0">
              <a:solidFill>
                <a:srgbClr val="0070C0"/>
              </a:solidFill>
              <a:latin typeface="Calibri" panose="020F0502020204030204" pitchFamily="34" charset="0"/>
            </a:endParaRPr>
          </a:p>
          <a:p>
            <a:pPr marL="285750" indent="-285750">
              <a:buFont typeface="Arial" panose="020B0604020202020204" pitchFamily="34" charset="0"/>
              <a:buChar char="•"/>
            </a:pPr>
            <a:r>
              <a:rPr lang="ru-RU" sz="2800" dirty="0">
                <a:solidFill>
                  <a:srgbClr val="0070C0"/>
                </a:solidFill>
                <a:latin typeface="Calibri" panose="020F0502020204030204" pitchFamily="34" charset="0"/>
              </a:rPr>
              <a:t>п</a:t>
            </a:r>
            <a:r>
              <a:rPr lang="ru-RU" sz="2800" dirty="0" smtClean="0">
                <a:solidFill>
                  <a:srgbClr val="0070C0"/>
                </a:solidFill>
                <a:latin typeface="Calibri" panose="020F0502020204030204" pitchFamily="34" charset="0"/>
              </a:rPr>
              <a:t>овышение </a:t>
            </a:r>
            <a:r>
              <a:rPr lang="ru-RU" sz="2800" dirty="0">
                <a:solidFill>
                  <a:srgbClr val="0070C0"/>
                </a:solidFill>
                <a:latin typeface="Calibri" panose="020F0502020204030204" pitchFamily="34" charset="0"/>
              </a:rPr>
              <a:t>квалификации</a:t>
            </a:r>
          </a:p>
          <a:p>
            <a:pPr marL="285750" indent="-285750">
              <a:buFont typeface="Arial" panose="020B0604020202020204" pitchFamily="34" charset="0"/>
              <a:buChar char="•"/>
            </a:pPr>
            <a:endParaRPr lang="ru-RU" sz="2800" dirty="0">
              <a:solidFill>
                <a:srgbClr val="0070C0"/>
              </a:solidFill>
              <a:latin typeface="Calibri" panose="020F0502020204030204" pitchFamily="34" charset="0"/>
            </a:endParaRPr>
          </a:p>
          <a:p>
            <a:pPr marL="285750" indent="-285750">
              <a:buFont typeface="Arial" panose="020B0604020202020204" pitchFamily="34" charset="0"/>
              <a:buChar char="•"/>
            </a:pPr>
            <a:r>
              <a:rPr lang="ru-RU" sz="2800" dirty="0">
                <a:solidFill>
                  <a:srgbClr val="0070C0"/>
                </a:solidFill>
                <a:latin typeface="Calibri" panose="020F0502020204030204" pitchFamily="34" charset="0"/>
              </a:rPr>
              <a:t>о</a:t>
            </a:r>
            <a:r>
              <a:rPr lang="ru-RU" sz="2800" dirty="0" smtClean="0">
                <a:solidFill>
                  <a:srgbClr val="0070C0"/>
                </a:solidFill>
                <a:latin typeface="Calibri" panose="020F0502020204030204" pitchFamily="34" charset="0"/>
              </a:rPr>
              <a:t>фициальная </a:t>
            </a:r>
            <a:r>
              <a:rPr lang="ru-RU" sz="2800" dirty="0">
                <a:solidFill>
                  <a:srgbClr val="0070C0"/>
                </a:solidFill>
                <a:latin typeface="Calibri" panose="020F0502020204030204" pitchFamily="34" charset="0"/>
              </a:rPr>
              <a:t>поддержка СРОО и/или других профессиональных объединений по сложным </a:t>
            </a:r>
            <a:r>
              <a:rPr lang="ru-RU" sz="2800" dirty="0" smtClean="0">
                <a:solidFill>
                  <a:srgbClr val="0070C0"/>
                </a:solidFill>
                <a:latin typeface="Calibri" panose="020F0502020204030204" pitchFamily="34" charset="0"/>
              </a:rPr>
              <a:t>вопросам</a:t>
            </a:r>
          </a:p>
          <a:p>
            <a:pPr marL="285750" indent="-285750">
              <a:buFont typeface="Arial" panose="020B0604020202020204" pitchFamily="34" charset="0"/>
              <a:buChar char="•"/>
            </a:pPr>
            <a:endParaRPr lang="ru-RU" sz="2800" dirty="0">
              <a:solidFill>
                <a:srgbClr val="0070C0"/>
              </a:solidFill>
              <a:latin typeface="Calibri" panose="020F0502020204030204" pitchFamily="34" charset="0"/>
            </a:endParaRPr>
          </a:p>
          <a:p>
            <a:pPr marL="285750" indent="-285750">
              <a:buFont typeface="Arial" panose="020B0604020202020204" pitchFamily="34" charset="0"/>
              <a:buChar char="•"/>
            </a:pPr>
            <a:r>
              <a:rPr lang="ru-RU" sz="2800" dirty="0">
                <a:solidFill>
                  <a:srgbClr val="FF0000"/>
                </a:solidFill>
                <a:latin typeface="Calibri" panose="020F0502020204030204" pitchFamily="34" charset="0"/>
              </a:rPr>
              <a:t>к</a:t>
            </a:r>
            <a:r>
              <a:rPr lang="ru-RU" sz="2800" dirty="0" smtClean="0">
                <a:solidFill>
                  <a:srgbClr val="FF0000"/>
                </a:solidFill>
                <a:latin typeface="Calibri" panose="020F0502020204030204" pitchFamily="34" charset="0"/>
              </a:rPr>
              <a:t>орректная письменная коммуникация</a:t>
            </a:r>
            <a:endParaRPr lang="ru-RU" sz="2800" dirty="0">
              <a:solidFill>
                <a:srgbClr val="FF0000"/>
              </a:solidFill>
              <a:latin typeface="Calibri" panose="020F0502020204030204" pitchFamily="34" charset="0"/>
            </a:endParaRPr>
          </a:p>
          <a:p>
            <a:endParaRPr lang="ru-RU" sz="2800" dirty="0">
              <a:solidFill>
                <a:srgbClr val="0070C0"/>
              </a:solidFill>
              <a:latin typeface="Calibri" panose="020F0502020204030204" pitchFamily="34" charset="0"/>
            </a:endParaRPr>
          </a:p>
        </p:txBody>
      </p:sp>
    </p:spTree>
    <p:extLst>
      <p:ext uri="{BB962C8B-B14F-4D97-AF65-F5344CB8AC3E}">
        <p14:creationId xmlns:p14="http://schemas.microsoft.com/office/powerpoint/2010/main" val="177581533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Номер слайда 1"/>
          <p:cNvSpPr>
            <a:spLocks noGrp="1"/>
          </p:cNvSpPr>
          <p:nvPr>
            <p:ph type="sldNum" sz="quarter" idx="12"/>
          </p:nvPr>
        </p:nvSpPr>
        <p:spPr>
          <a:xfrm>
            <a:off x="7000056" y="6525344"/>
            <a:ext cx="2133600" cy="476250"/>
          </a:xfrm>
        </p:spPr>
        <p:txBody>
          <a:bodyPr/>
          <a:lstStyle/>
          <a:p>
            <a:pPr>
              <a:defRPr/>
            </a:pPr>
            <a:fld id="{DF9C18E8-D67C-493D-97D2-B4CA21C16307}" type="slidenum">
              <a:rPr lang="ru-RU" smtClean="0">
                <a:latin typeface="Calibri" panose="020F0502020204030204" pitchFamily="34" charset="0"/>
              </a:rPr>
              <a:pPr>
                <a:defRPr/>
              </a:pPr>
              <a:t>15</a:t>
            </a:fld>
            <a:endParaRPr lang="ru-RU" dirty="0">
              <a:latin typeface="Calibri" panose="020F0502020204030204" pitchFamily="34" charset="0"/>
            </a:endParaRPr>
          </a:p>
        </p:txBody>
      </p:sp>
      <p:sp>
        <p:nvSpPr>
          <p:cNvPr id="8" name="Rectangle 2"/>
          <p:cNvSpPr txBox="1">
            <a:spLocks noChangeArrowheads="1"/>
          </p:cNvSpPr>
          <p:nvPr/>
        </p:nvSpPr>
        <p:spPr bwMode="auto">
          <a:xfrm>
            <a:off x="1985120" y="166925"/>
            <a:ext cx="7158880" cy="74179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ru-RU" sz="4000" b="1" dirty="0">
                <a:solidFill>
                  <a:srgbClr val="0070C0"/>
                </a:solidFill>
                <a:latin typeface="Calibri" panose="020F0502020204030204" pitchFamily="34" charset="0"/>
                <a:cs typeface="Calibri" pitchFamily="34" charset="0"/>
              </a:rPr>
              <a:t>Информационная безопасность</a:t>
            </a:r>
            <a:endParaRPr lang="ru-RU" sz="2000" b="1" dirty="0">
              <a:solidFill>
                <a:srgbClr val="0070C0"/>
              </a:solidFill>
              <a:latin typeface="Calibri" pitchFamily="34" charset="0"/>
              <a:cs typeface="Calibri" pitchFamily="34" charset="0"/>
            </a:endParaRPr>
          </a:p>
        </p:txBody>
      </p:sp>
      <p:sp>
        <p:nvSpPr>
          <p:cNvPr id="7" name="Заголовок 1"/>
          <p:cNvSpPr txBox="1">
            <a:spLocks/>
          </p:cNvSpPr>
          <p:nvPr/>
        </p:nvSpPr>
        <p:spPr bwMode="auto">
          <a:xfrm>
            <a:off x="67545" y="453739"/>
            <a:ext cx="1512168" cy="288032"/>
          </a:xfrm>
          <a:prstGeom prst="rect">
            <a:avLst/>
          </a:prstGeom>
          <a:noFill/>
          <a:ln w="9525">
            <a:noFill/>
            <a:miter lim="800000"/>
            <a:headEnd/>
            <a:tailEnd/>
          </a:ln>
        </p:spPr>
        <p:txBody>
          <a:bodyPr anchor="ctr">
            <a:normAutofit/>
          </a:bodyPr>
          <a:ls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fontAlgn="auto">
              <a:spcAft>
                <a:spcPts val="0"/>
              </a:spcAft>
              <a:defRPr/>
            </a:pPr>
            <a:r>
              <a:rPr lang="en-US" sz="1000" b="1" i="1" dirty="0">
                <a:solidFill>
                  <a:srgbClr val="FF0000"/>
                </a:solidFill>
                <a:latin typeface="Calibri" panose="020F0502020204030204" pitchFamily="34" charset="0"/>
                <a:ea typeface="+mj-ea"/>
                <a:cs typeface="+mj-cs"/>
              </a:rPr>
              <a:t>srosovet.ru</a:t>
            </a:r>
            <a:endParaRPr lang="ru-RU" sz="1000" i="1" dirty="0">
              <a:solidFill>
                <a:srgbClr val="FF0000"/>
              </a:solidFill>
              <a:latin typeface="Calibri" panose="020F0502020204030204" pitchFamily="34" charset="0"/>
              <a:ea typeface="+mj-ea"/>
              <a:cs typeface="+mj-cs"/>
            </a:endParaRPr>
          </a:p>
        </p:txBody>
      </p:sp>
      <p:pic>
        <p:nvPicPr>
          <p:cNvPr id="9" name="Picture 2" descr="C:\Users\Ильин МО\Desktop\Картинки\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0" y="18489"/>
            <a:ext cx="1980790" cy="579288"/>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495892" y="1340735"/>
            <a:ext cx="8180563" cy="830997"/>
          </a:xfrm>
          <a:prstGeom prst="rect">
            <a:avLst/>
          </a:prstGeom>
        </p:spPr>
        <p:txBody>
          <a:bodyPr wrap="square">
            <a:spAutoFit/>
          </a:bodyPr>
          <a:lstStyle/>
          <a:p>
            <a:pPr marL="342900" indent="-342900">
              <a:buFont typeface="Arial" panose="020B0604020202020204" pitchFamily="34" charset="0"/>
              <a:buChar char="•"/>
            </a:pPr>
            <a:r>
              <a:rPr lang="ru-RU" sz="2400" dirty="0">
                <a:solidFill>
                  <a:srgbClr val="0070C0"/>
                </a:solidFill>
                <a:latin typeface="Calibri" panose="020F0502020204030204" pitchFamily="34" charset="0"/>
              </a:rPr>
              <a:t>с</a:t>
            </a:r>
            <a:r>
              <a:rPr lang="ru-RU" sz="2400" dirty="0" smtClean="0">
                <a:solidFill>
                  <a:srgbClr val="0070C0"/>
                </a:solidFill>
                <a:latin typeface="Calibri" panose="020F0502020204030204" pitchFamily="34" charset="0"/>
              </a:rPr>
              <a:t>облюдение </a:t>
            </a:r>
            <a:r>
              <a:rPr lang="ru-RU" sz="2400" dirty="0">
                <a:solidFill>
                  <a:srgbClr val="0070C0"/>
                </a:solidFill>
                <a:latin typeface="Calibri" panose="020F0502020204030204" pitchFamily="34" charset="0"/>
              </a:rPr>
              <a:t>информационной </a:t>
            </a:r>
            <a:r>
              <a:rPr lang="ru-RU" sz="2400" dirty="0" smtClean="0">
                <a:solidFill>
                  <a:srgbClr val="0070C0"/>
                </a:solidFill>
                <a:latin typeface="Calibri" panose="020F0502020204030204" pitchFamily="34" charset="0"/>
              </a:rPr>
              <a:t>гигиены</a:t>
            </a:r>
            <a:br>
              <a:rPr lang="ru-RU" sz="2400" dirty="0" smtClean="0">
                <a:solidFill>
                  <a:srgbClr val="0070C0"/>
                </a:solidFill>
                <a:latin typeface="Calibri" panose="020F0502020204030204" pitchFamily="34" charset="0"/>
              </a:rPr>
            </a:br>
            <a:r>
              <a:rPr lang="ru-RU" sz="2400" dirty="0" smtClean="0">
                <a:solidFill>
                  <a:srgbClr val="0070C0"/>
                </a:solidFill>
                <a:latin typeface="Calibri" panose="020F0502020204030204" pitchFamily="34" charset="0"/>
              </a:rPr>
              <a:t>(в </a:t>
            </a:r>
            <a:r>
              <a:rPr lang="ru-RU" sz="2400" dirty="0" err="1" smtClean="0">
                <a:solidFill>
                  <a:srgbClr val="0070C0"/>
                </a:solidFill>
                <a:latin typeface="Calibri" panose="020F0502020204030204" pitchFamily="34" charset="0"/>
              </a:rPr>
              <a:t>т.ч</a:t>
            </a:r>
            <a:r>
              <a:rPr lang="ru-RU" sz="2400" dirty="0" smtClean="0">
                <a:solidFill>
                  <a:srgbClr val="0070C0"/>
                </a:solidFill>
                <a:latin typeface="Calibri" panose="020F0502020204030204" pitchFamily="34" charset="0"/>
              </a:rPr>
              <a:t>. при письменной коммуникации)</a:t>
            </a:r>
            <a:endParaRPr lang="ru-RU" sz="2400" dirty="0">
              <a:solidFill>
                <a:srgbClr val="0070C0"/>
              </a:solidFill>
              <a:latin typeface="Calibri" panose="020F0502020204030204" pitchFamily="34" charset="0"/>
            </a:endParaRPr>
          </a:p>
        </p:txBody>
      </p:sp>
      <p:sp>
        <p:nvSpPr>
          <p:cNvPr id="5" name="Прямоугольник 4"/>
          <p:cNvSpPr/>
          <p:nvPr/>
        </p:nvSpPr>
        <p:spPr>
          <a:xfrm>
            <a:off x="467544" y="5982379"/>
            <a:ext cx="8666112" cy="830997"/>
          </a:xfrm>
          <a:prstGeom prst="rect">
            <a:avLst/>
          </a:prstGeom>
        </p:spPr>
        <p:txBody>
          <a:bodyPr wrap="square">
            <a:spAutoFit/>
          </a:bodyPr>
          <a:lstStyle/>
          <a:p>
            <a:pPr marL="342900" indent="-342900">
              <a:buFont typeface="Arial" panose="020B0604020202020204" pitchFamily="34" charset="0"/>
              <a:buChar char="•"/>
            </a:pPr>
            <a:r>
              <a:rPr lang="ru-RU" sz="2400" dirty="0">
                <a:solidFill>
                  <a:srgbClr val="0070C0"/>
                </a:solidFill>
                <a:latin typeface="Calibri" panose="020F0502020204030204" pitchFamily="34" charset="0"/>
              </a:rPr>
              <a:t>и</a:t>
            </a:r>
            <a:r>
              <a:rPr lang="ru-RU" sz="2400" dirty="0" smtClean="0">
                <a:solidFill>
                  <a:srgbClr val="0070C0"/>
                </a:solidFill>
                <a:latin typeface="Calibri" panose="020F0502020204030204" pitchFamily="34" charset="0"/>
              </a:rPr>
              <a:t>спользование </a:t>
            </a:r>
            <a:r>
              <a:rPr lang="ru-RU" sz="2400" dirty="0">
                <a:solidFill>
                  <a:srgbClr val="0070C0"/>
                </a:solidFill>
                <a:latin typeface="Calibri" panose="020F0502020204030204" pitchFamily="34" charset="0"/>
              </a:rPr>
              <a:t>современных технологий обеспечения информационной безопасности</a:t>
            </a:r>
          </a:p>
        </p:txBody>
      </p:sp>
      <p:sp>
        <p:nvSpPr>
          <p:cNvPr id="10" name="Прямоугольник 9"/>
          <p:cNvSpPr/>
          <p:nvPr/>
        </p:nvSpPr>
        <p:spPr>
          <a:xfrm>
            <a:off x="648331" y="2852936"/>
            <a:ext cx="4139693" cy="1323439"/>
          </a:xfrm>
          <a:prstGeom prst="rect">
            <a:avLst/>
          </a:prstGeom>
        </p:spPr>
        <p:txBody>
          <a:bodyPr wrap="square">
            <a:spAutoFit/>
          </a:bodyPr>
          <a:lstStyle/>
          <a:p>
            <a:pPr algn="ctr"/>
            <a:r>
              <a:rPr lang="ru-RU" sz="2000" i="1" dirty="0">
                <a:solidFill>
                  <a:srgbClr val="0070C0"/>
                </a:solidFill>
                <a:latin typeface="Calibri" panose="020F0502020204030204" pitchFamily="34" charset="0"/>
              </a:rPr>
              <a:t>Диалог «Оценщик ↔ Заказчик» является не только допустимой,</a:t>
            </a:r>
          </a:p>
          <a:p>
            <a:pPr algn="ctr"/>
            <a:r>
              <a:rPr lang="ru-RU" sz="2000" i="1" dirty="0">
                <a:solidFill>
                  <a:srgbClr val="0070C0"/>
                </a:solidFill>
                <a:latin typeface="Calibri" panose="020F0502020204030204" pitchFamily="34" charset="0"/>
              </a:rPr>
              <a:t>но и абсолютно обязательной составляющей процесса оценки</a:t>
            </a:r>
          </a:p>
        </p:txBody>
      </p:sp>
      <p:sp>
        <p:nvSpPr>
          <p:cNvPr id="11" name="Прямоугольник 10"/>
          <p:cNvSpPr/>
          <p:nvPr/>
        </p:nvSpPr>
        <p:spPr>
          <a:xfrm>
            <a:off x="757586" y="4437112"/>
            <a:ext cx="3921181" cy="707886"/>
          </a:xfrm>
          <a:prstGeom prst="rect">
            <a:avLst/>
          </a:prstGeom>
        </p:spPr>
        <p:txBody>
          <a:bodyPr wrap="square">
            <a:spAutoFit/>
          </a:bodyPr>
          <a:lstStyle/>
          <a:p>
            <a:pPr algn="ctr"/>
            <a:r>
              <a:rPr lang="ru-RU" sz="2000" i="1" dirty="0">
                <a:solidFill>
                  <a:srgbClr val="FF0000"/>
                </a:solidFill>
                <a:latin typeface="Calibri" panose="020F0502020204030204" pitchFamily="34" charset="0"/>
              </a:rPr>
              <a:t>«– Ты мне оценишь во столько?</a:t>
            </a:r>
          </a:p>
          <a:p>
            <a:pPr algn="ctr"/>
            <a:r>
              <a:rPr lang="ru-RU" sz="2000" i="1" dirty="0">
                <a:solidFill>
                  <a:srgbClr val="FF0000"/>
                </a:solidFill>
                <a:latin typeface="Calibri" panose="020F0502020204030204" pitchFamily="34" charset="0"/>
              </a:rPr>
              <a:t>– Да. Оценю.»</a:t>
            </a:r>
          </a:p>
        </p:txBody>
      </p:sp>
      <p:pic>
        <p:nvPicPr>
          <p:cNvPr id="2" name="Picture 2" descr="http://img.zzweb.ru/img/754654/2114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3761" y="2852936"/>
            <a:ext cx="3776711" cy="27758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199374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Номер слайда 1"/>
          <p:cNvSpPr>
            <a:spLocks noGrp="1"/>
          </p:cNvSpPr>
          <p:nvPr>
            <p:ph type="sldNum" sz="quarter" idx="12"/>
          </p:nvPr>
        </p:nvSpPr>
        <p:spPr>
          <a:xfrm>
            <a:off x="7000056" y="6525344"/>
            <a:ext cx="2133600" cy="476250"/>
          </a:xfrm>
        </p:spPr>
        <p:txBody>
          <a:bodyPr/>
          <a:lstStyle/>
          <a:p>
            <a:pPr>
              <a:defRPr/>
            </a:pPr>
            <a:fld id="{DF9C18E8-D67C-493D-97D2-B4CA21C16307}" type="slidenum">
              <a:rPr lang="ru-RU" smtClean="0">
                <a:latin typeface="Calibri" panose="020F0502020204030204" pitchFamily="34" charset="0"/>
              </a:rPr>
              <a:pPr>
                <a:defRPr/>
              </a:pPr>
              <a:t>16</a:t>
            </a:fld>
            <a:endParaRPr lang="ru-RU" dirty="0">
              <a:latin typeface="Calibri" panose="020F0502020204030204" pitchFamily="34" charset="0"/>
            </a:endParaRPr>
          </a:p>
        </p:txBody>
      </p:sp>
      <p:sp>
        <p:nvSpPr>
          <p:cNvPr id="8" name="Rectangle 2"/>
          <p:cNvSpPr txBox="1">
            <a:spLocks noChangeArrowheads="1"/>
          </p:cNvSpPr>
          <p:nvPr/>
        </p:nvSpPr>
        <p:spPr bwMode="auto">
          <a:xfrm>
            <a:off x="1985120" y="166925"/>
            <a:ext cx="7158880" cy="74179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ru-RU" sz="4000" b="1" dirty="0">
                <a:solidFill>
                  <a:srgbClr val="0070C0"/>
                </a:solidFill>
                <a:latin typeface="Calibri" panose="020F0502020204030204" pitchFamily="34" charset="0"/>
                <a:cs typeface="Calibri" pitchFamily="34" charset="0"/>
              </a:rPr>
              <a:t>Экономическая безопасность</a:t>
            </a:r>
            <a:endParaRPr lang="ru-RU" sz="2000" b="1" dirty="0">
              <a:solidFill>
                <a:srgbClr val="0070C0"/>
              </a:solidFill>
              <a:latin typeface="Calibri" pitchFamily="34" charset="0"/>
              <a:cs typeface="Calibri" pitchFamily="34" charset="0"/>
            </a:endParaRPr>
          </a:p>
        </p:txBody>
      </p:sp>
      <p:sp>
        <p:nvSpPr>
          <p:cNvPr id="7" name="Заголовок 1"/>
          <p:cNvSpPr txBox="1">
            <a:spLocks/>
          </p:cNvSpPr>
          <p:nvPr/>
        </p:nvSpPr>
        <p:spPr bwMode="auto">
          <a:xfrm>
            <a:off x="67545" y="453739"/>
            <a:ext cx="1512168" cy="288032"/>
          </a:xfrm>
          <a:prstGeom prst="rect">
            <a:avLst/>
          </a:prstGeom>
          <a:noFill/>
          <a:ln w="9525">
            <a:noFill/>
            <a:miter lim="800000"/>
            <a:headEnd/>
            <a:tailEnd/>
          </a:ln>
        </p:spPr>
        <p:txBody>
          <a:bodyPr anchor="ctr">
            <a:normAutofit/>
          </a:bodyPr>
          <a:ls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fontAlgn="auto">
              <a:spcAft>
                <a:spcPts val="0"/>
              </a:spcAft>
              <a:defRPr/>
            </a:pPr>
            <a:r>
              <a:rPr lang="en-US" sz="1000" b="1" i="1" dirty="0">
                <a:solidFill>
                  <a:srgbClr val="FF0000"/>
                </a:solidFill>
                <a:latin typeface="Calibri" panose="020F0502020204030204" pitchFamily="34" charset="0"/>
                <a:ea typeface="+mj-ea"/>
                <a:cs typeface="+mj-cs"/>
              </a:rPr>
              <a:t>srosovet.ru</a:t>
            </a:r>
            <a:endParaRPr lang="ru-RU" sz="1000" i="1" dirty="0">
              <a:solidFill>
                <a:srgbClr val="FF0000"/>
              </a:solidFill>
              <a:latin typeface="Calibri" panose="020F0502020204030204" pitchFamily="34" charset="0"/>
              <a:ea typeface="+mj-ea"/>
              <a:cs typeface="+mj-cs"/>
            </a:endParaRPr>
          </a:p>
        </p:txBody>
      </p:sp>
      <p:pic>
        <p:nvPicPr>
          <p:cNvPr id="9" name="Picture 2" descr="C:\Users\Ильин МО\Desktop\Картинки\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0" y="18489"/>
            <a:ext cx="1980790" cy="579288"/>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345720" y="2096814"/>
            <a:ext cx="8738120" cy="1077218"/>
          </a:xfrm>
          <a:prstGeom prst="rect">
            <a:avLst/>
          </a:prstGeom>
        </p:spPr>
        <p:txBody>
          <a:bodyPr wrap="square">
            <a:spAutoFit/>
          </a:bodyPr>
          <a:lstStyle/>
          <a:p>
            <a:pPr marL="285750" indent="-285750">
              <a:buFont typeface="Arial" panose="020B0604020202020204" pitchFamily="34" charset="0"/>
              <a:buChar char="•"/>
            </a:pPr>
            <a:r>
              <a:rPr lang="ru-RU" sz="3200" dirty="0">
                <a:solidFill>
                  <a:srgbClr val="0070C0"/>
                </a:solidFill>
                <a:latin typeface="Calibri" panose="020F0502020204030204" pitchFamily="34" charset="0"/>
              </a:rPr>
              <a:t>з</a:t>
            </a:r>
            <a:r>
              <a:rPr lang="ru-RU" sz="3200" dirty="0" smtClean="0">
                <a:solidFill>
                  <a:srgbClr val="0070C0"/>
                </a:solidFill>
                <a:latin typeface="Calibri" panose="020F0502020204030204" pitchFamily="34" charset="0"/>
              </a:rPr>
              <a:t>акрепление </a:t>
            </a:r>
            <a:r>
              <a:rPr lang="ru-RU" sz="3200" dirty="0">
                <a:solidFill>
                  <a:srgbClr val="0070C0"/>
                </a:solidFill>
                <a:latin typeface="Calibri" panose="020F0502020204030204" pitchFamily="34" charset="0"/>
              </a:rPr>
              <a:t>в договоре безопасной схемы взаимодействия с Заказчиком</a:t>
            </a:r>
            <a:endParaRPr lang="ru-RU" sz="3200" dirty="0"/>
          </a:p>
        </p:txBody>
      </p:sp>
      <p:sp>
        <p:nvSpPr>
          <p:cNvPr id="3" name="Прямоугольник 2"/>
          <p:cNvSpPr/>
          <p:nvPr/>
        </p:nvSpPr>
        <p:spPr>
          <a:xfrm>
            <a:off x="345720" y="3656316"/>
            <a:ext cx="8738120" cy="1569660"/>
          </a:xfrm>
          <a:prstGeom prst="rect">
            <a:avLst/>
          </a:prstGeom>
        </p:spPr>
        <p:txBody>
          <a:bodyPr wrap="square">
            <a:spAutoFit/>
          </a:bodyPr>
          <a:lstStyle/>
          <a:p>
            <a:pPr marL="285750" indent="-285750">
              <a:buFont typeface="Arial" panose="020B0604020202020204" pitchFamily="34" charset="0"/>
              <a:buChar char="•"/>
            </a:pPr>
            <a:r>
              <a:rPr lang="ru-RU" sz="3200" dirty="0">
                <a:solidFill>
                  <a:srgbClr val="0070C0"/>
                </a:solidFill>
                <a:latin typeface="Calibri" panose="020F0502020204030204" pitchFamily="34" charset="0"/>
              </a:rPr>
              <a:t>п</a:t>
            </a:r>
            <a:r>
              <a:rPr lang="ru-RU" sz="3200" dirty="0" smtClean="0">
                <a:solidFill>
                  <a:srgbClr val="0070C0"/>
                </a:solidFill>
                <a:latin typeface="Calibri" panose="020F0502020204030204" pitchFamily="34" charset="0"/>
              </a:rPr>
              <a:t>роведение </a:t>
            </a:r>
            <a:r>
              <a:rPr lang="ru-RU" sz="3200" dirty="0">
                <a:solidFill>
                  <a:srgbClr val="0070C0"/>
                </a:solidFill>
                <a:latin typeface="Calibri" panose="020F0502020204030204" pitchFamily="34" charset="0"/>
              </a:rPr>
              <a:t>«предварительного расчета стоимости» за пределами основного договора на оказание услуг по оценке</a:t>
            </a:r>
          </a:p>
        </p:txBody>
      </p:sp>
    </p:spTree>
    <p:extLst>
      <p:ext uri="{BB962C8B-B14F-4D97-AF65-F5344CB8AC3E}">
        <p14:creationId xmlns:p14="http://schemas.microsoft.com/office/powerpoint/2010/main" val="247853943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Номер слайда 1"/>
          <p:cNvSpPr>
            <a:spLocks noGrp="1"/>
          </p:cNvSpPr>
          <p:nvPr>
            <p:ph type="sldNum" sz="quarter" idx="12"/>
          </p:nvPr>
        </p:nvSpPr>
        <p:spPr>
          <a:xfrm>
            <a:off x="7000056" y="6525344"/>
            <a:ext cx="2133600" cy="476250"/>
          </a:xfrm>
        </p:spPr>
        <p:txBody>
          <a:bodyPr/>
          <a:lstStyle/>
          <a:p>
            <a:pPr>
              <a:defRPr/>
            </a:pPr>
            <a:fld id="{DF9C18E8-D67C-493D-97D2-B4CA21C16307}" type="slidenum">
              <a:rPr lang="ru-RU" smtClean="0">
                <a:latin typeface="Calibri" panose="020F0502020204030204" pitchFamily="34" charset="0"/>
              </a:rPr>
              <a:pPr>
                <a:defRPr/>
              </a:pPr>
              <a:t>17</a:t>
            </a:fld>
            <a:endParaRPr lang="ru-RU" dirty="0">
              <a:latin typeface="Calibri" panose="020F0502020204030204" pitchFamily="34" charset="0"/>
            </a:endParaRPr>
          </a:p>
        </p:txBody>
      </p:sp>
      <p:sp>
        <p:nvSpPr>
          <p:cNvPr id="8" name="Rectangle 2"/>
          <p:cNvSpPr txBox="1">
            <a:spLocks noChangeArrowheads="1"/>
          </p:cNvSpPr>
          <p:nvPr/>
        </p:nvSpPr>
        <p:spPr bwMode="auto">
          <a:xfrm>
            <a:off x="1985120" y="166925"/>
            <a:ext cx="7158880" cy="74179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ru-RU" sz="4000" b="1" dirty="0">
                <a:solidFill>
                  <a:srgbClr val="0070C0"/>
                </a:solidFill>
                <a:latin typeface="Calibri" panose="020F0502020204030204" pitchFamily="34" charset="0"/>
                <a:cs typeface="Calibri" pitchFamily="34" charset="0"/>
              </a:rPr>
              <a:t>Правовая безопасность</a:t>
            </a:r>
            <a:endParaRPr lang="ru-RU" sz="2000" b="1" dirty="0">
              <a:solidFill>
                <a:srgbClr val="0070C0"/>
              </a:solidFill>
              <a:latin typeface="Calibri" pitchFamily="34" charset="0"/>
              <a:cs typeface="Calibri" pitchFamily="34" charset="0"/>
            </a:endParaRPr>
          </a:p>
        </p:txBody>
      </p:sp>
      <p:sp>
        <p:nvSpPr>
          <p:cNvPr id="7" name="Заголовок 1"/>
          <p:cNvSpPr txBox="1">
            <a:spLocks/>
          </p:cNvSpPr>
          <p:nvPr/>
        </p:nvSpPr>
        <p:spPr bwMode="auto">
          <a:xfrm>
            <a:off x="67545" y="453739"/>
            <a:ext cx="1512168" cy="288032"/>
          </a:xfrm>
          <a:prstGeom prst="rect">
            <a:avLst/>
          </a:prstGeom>
          <a:noFill/>
          <a:ln w="9525">
            <a:noFill/>
            <a:miter lim="800000"/>
            <a:headEnd/>
            <a:tailEnd/>
          </a:ln>
        </p:spPr>
        <p:txBody>
          <a:bodyPr anchor="ctr">
            <a:normAutofit/>
          </a:bodyPr>
          <a:ls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fontAlgn="auto">
              <a:spcAft>
                <a:spcPts val="0"/>
              </a:spcAft>
              <a:defRPr/>
            </a:pPr>
            <a:r>
              <a:rPr lang="en-US" sz="1000" b="1" i="1" dirty="0">
                <a:solidFill>
                  <a:srgbClr val="FF0000"/>
                </a:solidFill>
                <a:latin typeface="Calibri" panose="020F0502020204030204" pitchFamily="34" charset="0"/>
                <a:ea typeface="+mj-ea"/>
                <a:cs typeface="+mj-cs"/>
              </a:rPr>
              <a:t>srosovet.ru</a:t>
            </a:r>
            <a:endParaRPr lang="ru-RU" sz="1000" i="1" dirty="0">
              <a:solidFill>
                <a:srgbClr val="FF0000"/>
              </a:solidFill>
              <a:latin typeface="Calibri" panose="020F0502020204030204" pitchFamily="34" charset="0"/>
              <a:ea typeface="+mj-ea"/>
              <a:cs typeface="+mj-cs"/>
            </a:endParaRPr>
          </a:p>
        </p:txBody>
      </p:sp>
      <p:pic>
        <p:nvPicPr>
          <p:cNvPr id="9" name="Picture 2" descr="C:\Users\Ильин МО\Desktop\Картинки\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0" y="18489"/>
            <a:ext cx="1980790" cy="579288"/>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309550" y="1685439"/>
            <a:ext cx="8676456" cy="1569660"/>
          </a:xfrm>
          <a:prstGeom prst="rect">
            <a:avLst/>
          </a:prstGeom>
        </p:spPr>
        <p:txBody>
          <a:bodyPr wrap="square">
            <a:spAutoFit/>
          </a:bodyPr>
          <a:lstStyle/>
          <a:p>
            <a:pPr marL="342900" indent="-342900">
              <a:buFont typeface="Arial" panose="020B0604020202020204" pitchFamily="34" charset="0"/>
              <a:buChar char="•"/>
            </a:pPr>
            <a:r>
              <a:rPr lang="ru-RU" sz="3200" dirty="0">
                <a:solidFill>
                  <a:srgbClr val="0070C0"/>
                </a:solidFill>
                <a:latin typeface="Calibri" panose="020F0502020204030204" pitchFamily="34" charset="0"/>
              </a:rPr>
              <a:t>х</a:t>
            </a:r>
            <a:r>
              <a:rPr lang="ru-RU" sz="3200" dirty="0" smtClean="0">
                <a:solidFill>
                  <a:srgbClr val="0070C0"/>
                </a:solidFill>
                <a:latin typeface="Calibri" panose="020F0502020204030204" pitchFamily="34" charset="0"/>
              </a:rPr>
              <a:t>ранение </a:t>
            </a:r>
            <a:r>
              <a:rPr lang="ru-RU" sz="3200" dirty="0">
                <a:solidFill>
                  <a:srgbClr val="0070C0"/>
                </a:solidFill>
                <a:latin typeface="Calibri" panose="020F0502020204030204" pitchFamily="34" charset="0"/>
              </a:rPr>
              <a:t>документального подтверждения существенных фактов в течение срока исковой давности</a:t>
            </a:r>
          </a:p>
        </p:txBody>
      </p:sp>
      <p:sp>
        <p:nvSpPr>
          <p:cNvPr id="5" name="Прямоугольник 4"/>
          <p:cNvSpPr/>
          <p:nvPr/>
        </p:nvSpPr>
        <p:spPr>
          <a:xfrm>
            <a:off x="336934" y="3606584"/>
            <a:ext cx="8541568" cy="584775"/>
          </a:xfrm>
          <a:prstGeom prst="rect">
            <a:avLst/>
          </a:prstGeom>
        </p:spPr>
        <p:txBody>
          <a:bodyPr wrap="square">
            <a:spAutoFit/>
          </a:bodyPr>
          <a:lstStyle/>
          <a:p>
            <a:pPr marL="342900" indent="-342900">
              <a:buFont typeface="Arial" panose="020B0604020202020204" pitchFamily="34" charset="0"/>
              <a:buChar char="•"/>
            </a:pPr>
            <a:r>
              <a:rPr lang="ru-RU" sz="3200" dirty="0">
                <a:solidFill>
                  <a:srgbClr val="0070C0"/>
                </a:solidFill>
                <a:latin typeface="Calibri" panose="020F0502020204030204" pitchFamily="34" charset="0"/>
              </a:rPr>
              <a:t>з</a:t>
            </a:r>
            <a:r>
              <a:rPr lang="ru-RU" sz="3200" dirty="0" smtClean="0">
                <a:solidFill>
                  <a:srgbClr val="0070C0"/>
                </a:solidFill>
                <a:latin typeface="Calibri" panose="020F0502020204030204" pitchFamily="34" charset="0"/>
              </a:rPr>
              <a:t>аключение </a:t>
            </a:r>
            <a:r>
              <a:rPr lang="ru-RU" sz="3200" dirty="0">
                <a:solidFill>
                  <a:srgbClr val="0070C0"/>
                </a:solidFill>
                <a:latin typeface="Calibri" panose="020F0502020204030204" pitchFamily="34" charset="0"/>
              </a:rPr>
              <a:t>договора с адвокатом заранее</a:t>
            </a:r>
          </a:p>
        </p:txBody>
      </p:sp>
      <p:sp>
        <p:nvSpPr>
          <p:cNvPr id="10" name="Прямоугольник 9"/>
          <p:cNvSpPr/>
          <p:nvPr/>
        </p:nvSpPr>
        <p:spPr>
          <a:xfrm>
            <a:off x="309550" y="4819742"/>
            <a:ext cx="8568952" cy="1077218"/>
          </a:xfrm>
          <a:prstGeom prst="rect">
            <a:avLst/>
          </a:prstGeom>
        </p:spPr>
        <p:txBody>
          <a:bodyPr wrap="square">
            <a:spAutoFit/>
          </a:bodyPr>
          <a:lstStyle/>
          <a:p>
            <a:pPr marL="342900" indent="-342900">
              <a:buFont typeface="Arial" panose="020B0604020202020204" pitchFamily="34" charset="0"/>
              <a:buChar char="•"/>
            </a:pPr>
            <a:r>
              <a:rPr lang="ru-RU" sz="3200" dirty="0">
                <a:solidFill>
                  <a:srgbClr val="0070C0"/>
                </a:solidFill>
                <a:latin typeface="Calibri" panose="020F0502020204030204" pitchFamily="34" charset="0"/>
              </a:rPr>
              <a:t>г</a:t>
            </a:r>
            <a:r>
              <a:rPr lang="ru-RU" sz="3200" dirty="0" smtClean="0">
                <a:solidFill>
                  <a:srgbClr val="0070C0"/>
                </a:solidFill>
                <a:latin typeface="Calibri" panose="020F0502020204030204" pitchFamily="34" charset="0"/>
              </a:rPr>
              <a:t>отовность </a:t>
            </a:r>
            <a:r>
              <a:rPr lang="ru-RU" sz="3200" dirty="0">
                <a:solidFill>
                  <a:srgbClr val="0070C0"/>
                </a:solidFill>
                <a:latin typeface="Calibri" panose="020F0502020204030204" pitchFamily="34" charset="0"/>
              </a:rPr>
              <a:t>к различным вариантам развития событий</a:t>
            </a:r>
          </a:p>
        </p:txBody>
      </p:sp>
    </p:spTree>
    <p:extLst>
      <p:ext uri="{BB962C8B-B14F-4D97-AF65-F5344CB8AC3E}">
        <p14:creationId xmlns:p14="http://schemas.microsoft.com/office/powerpoint/2010/main" val="240287165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descr="https://scontent.xx.fbcdn.net/v/t35.0-12/12787119_526194457552593_548180230_o.jpg?oh=62d3bb28b987e0dc0847cb2c76d8b78c&amp;oe=570F9BBE"/>
          <p:cNvPicPr/>
          <p:nvPr/>
        </p:nvPicPr>
        <p:blipFill rotWithShape="1">
          <a:blip r:embed="rId2" cstate="print">
            <a:extLst>
              <a:ext uri="{28A0092B-C50C-407E-A947-70E740481C1C}">
                <a14:useLocalDpi xmlns:a14="http://schemas.microsoft.com/office/drawing/2010/main" val="0"/>
              </a:ext>
            </a:extLst>
          </a:blip>
          <a:srcRect b="12548"/>
          <a:stretch/>
        </p:blipFill>
        <p:spPr bwMode="auto">
          <a:xfrm>
            <a:off x="293229" y="593304"/>
            <a:ext cx="8557542" cy="6264696"/>
          </a:xfrm>
          <a:prstGeom prst="rect">
            <a:avLst/>
          </a:prstGeom>
          <a:noFill/>
          <a:ln>
            <a:noFill/>
          </a:ln>
          <a:extLst>
            <a:ext uri="{53640926-AAD7-44D8-BBD7-CCE9431645EC}">
              <a14:shadowObscured xmlns:a14="http://schemas.microsoft.com/office/drawing/2010/main"/>
            </a:ext>
          </a:extLst>
        </p:spPr>
      </p:pic>
      <p:sp>
        <p:nvSpPr>
          <p:cNvPr id="6" name="Номер слайда 1"/>
          <p:cNvSpPr>
            <a:spLocks noGrp="1"/>
          </p:cNvSpPr>
          <p:nvPr>
            <p:ph type="sldNum" sz="quarter" idx="12"/>
          </p:nvPr>
        </p:nvSpPr>
        <p:spPr>
          <a:xfrm>
            <a:off x="7000056" y="6525344"/>
            <a:ext cx="2133600" cy="476250"/>
          </a:xfrm>
        </p:spPr>
        <p:txBody>
          <a:bodyPr/>
          <a:lstStyle/>
          <a:p>
            <a:pPr>
              <a:defRPr/>
            </a:pPr>
            <a:fld id="{DF9C18E8-D67C-493D-97D2-B4CA21C16307}" type="slidenum">
              <a:rPr lang="ru-RU" smtClean="0">
                <a:latin typeface="Calibri" panose="020F0502020204030204" pitchFamily="34" charset="0"/>
              </a:rPr>
              <a:pPr>
                <a:defRPr/>
              </a:pPr>
              <a:t>18</a:t>
            </a:fld>
            <a:endParaRPr lang="ru-RU" dirty="0">
              <a:latin typeface="Calibri" panose="020F0502020204030204" pitchFamily="34" charset="0"/>
            </a:endParaRPr>
          </a:p>
        </p:txBody>
      </p:sp>
      <p:sp>
        <p:nvSpPr>
          <p:cNvPr id="8" name="Rectangle 2"/>
          <p:cNvSpPr txBox="1">
            <a:spLocks noChangeArrowheads="1"/>
          </p:cNvSpPr>
          <p:nvPr/>
        </p:nvSpPr>
        <p:spPr bwMode="auto">
          <a:xfrm>
            <a:off x="0" y="18489"/>
            <a:ext cx="9144000" cy="74179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ru-RU" sz="4000" b="1" dirty="0" smtClean="0">
                <a:solidFill>
                  <a:srgbClr val="0070C0"/>
                </a:solidFill>
                <a:latin typeface="Calibri" panose="020F0502020204030204" pitchFamily="34" charset="0"/>
                <a:cs typeface="Calibri" pitchFamily="34" charset="0"/>
              </a:rPr>
              <a:t>Будь готов!</a:t>
            </a:r>
            <a:endParaRPr lang="ru-RU" sz="2000" b="1" dirty="0">
              <a:solidFill>
                <a:srgbClr val="0070C0"/>
              </a:solidFill>
              <a:latin typeface="Calibri" pitchFamily="34" charset="0"/>
              <a:cs typeface="Calibri" pitchFamily="34" charset="0"/>
            </a:endParaRPr>
          </a:p>
        </p:txBody>
      </p:sp>
    </p:spTree>
    <p:extLst>
      <p:ext uri="{BB962C8B-B14F-4D97-AF65-F5344CB8AC3E}">
        <p14:creationId xmlns:p14="http://schemas.microsoft.com/office/powerpoint/2010/main" val="328828884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906" y="2420888"/>
            <a:ext cx="9144000" cy="2143140"/>
          </a:xfrm>
        </p:spPr>
        <p:txBody>
          <a:bodyPr/>
          <a:lstStyle/>
          <a:p>
            <a:r>
              <a:rPr lang="ru-RU" sz="4800" b="1" dirty="0" smtClean="0">
                <a:solidFill>
                  <a:srgbClr val="0070C0"/>
                </a:solidFill>
                <a:latin typeface="Calibri" panose="020F0502020204030204" pitchFamily="34" charset="0"/>
              </a:rPr>
              <a:t>Искусство</a:t>
            </a:r>
            <a:br>
              <a:rPr lang="ru-RU" sz="4800" b="1" dirty="0" smtClean="0">
                <a:solidFill>
                  <a:srgbClr val="0070C0"/>
                </a:solidFill>
                <a:latin typeface="Calibri" panose="020F0502020204030204" pitchFamily="34" charset="0"/>
              </a:rPr>
            </a:br>
            <a:r>
              <a:rPr lang="ru-RU" sz="4800" b="1" dirty="0" smtClean="0">
                <a:solidFill>
                  <a:srgbClr val="0070C0"/>
                </a:solidFill>
                <a:latin typeface="Calibri" panose="020F0502020204030204" pitchFamily="34" charset="0"/>
              </a:rPr>
              <a:t>письменной коммуникации</a:t>
            </a:r>
            <a:br>
              <a:rPr lang="ru-RU" sz="4800" b="1" dirty="0" smtClean="0">
                <a:solidFill>
                  <a:srgbClr val="0070C0"/>
                </a:solidFill>
                <a:latin typeface="Calibri" panose="020F0502020204030204" pitchFamily="34" charset="0"/>
              </a:rPr>
            </a:br>
            <a:r>
              <a:rPr lang="ru-RU" sz="4800" b="1" dirty="0" smtClean="0">
                <a:solidFill>
                  <a:srgbClr val="0070C0"/>
                </a:solidFill>
                <a:latin typeface="Calibri" panose="020F0502020204030204" pitchFamily="34" charset="0"/>
              </a:rPr>
              <a:t>в деятельности Эксперта</a:t>
            </a:r>
            <a:endParaRPr lang="ru-RU" sz="4800" b="1" dirty="0"/>
          </a:p>
        </p:txBody>
      </p:sp>
      <p:pic>
        <p:nvPicPr>
          <p:cNvPr id="10" name="Picture 2" descr="C:\Users\Ильин МО\Desktop\Картинки\log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496" y="56149"/>
            <a:ext cx="3028950" cy="885825"/>
          </a:xfrm>
          <a:prstGeom prst="rect">
            <a:avLst/>
          </a:prstGeom>
          <a:noFill/>
          <a:extLst>
            <a:ext uri="{909E8E84-426E-40DD-AFC4-6F175D3DCCD1}">
              <a14:hiddenFill xmlns:a14="http://schemas.microsoft.com/office/drawing/2010/main">
                <a:solidFill>
                  <a:srgbClr val="FFFFFF"/>
                </a:solidFill>
              </a14:hiddenFill>
            </a:ext>
          </a:extLst>
        </p:spPr>
      </p:pic>
      <p:sp>
        <p:nvSpPr>
          <p:cNvPr id="11" name="Номер слайда 1"/>
          <p:cNvSpPr>
            <a:spLocks noGrp="1"/>
          </p:cNvSpPr>
          <p:nvPr>
            <p:ph type="sldNum" sz="quarter" idx="12"/>
          </p:nvPr>
        </p:nvSpPr>
        <p:spPr>
          <a:xfrm>
            <a:off x="7000056" y="6525344"/>
            <a:ext cx="2133600" cy="476250"/>
          </a:xfrm>
        </p:spPr>
        <p:txBody>
          <a:bodyPr/>
          <a:lstStyle/>
          <a:p>
            <a:pPr>
              <a:defRPr/>
            </a:pPr>
            <a:fld id="{DF9C18E8-D67C-493D-97D2-B4CA21C16307}" type="slidenum">
              <a:rPr lang="ru-RU" smtClean="0">
                <a:latin typeface="Calibri" panose="020F0502020204030204" pitchFamily="34" charset="0"/>
              </a:rPr>
              <a:pPr>
                <a:defRPr/>
              </a:pPr>
              <a:t>19</a:t>
            </a:fld>
            <a:endParaRPr lang="ru-RU" dirty="0">
              <a:latin typeface="Calibri" panose="020F0502020204030204" pitchFamily="34" charset="0"/>
            </a:endParaRPr>
          </a:p>
        </p:txBody>
      </p:sp>
      <p:sp>
        <p:nvSpPr>
          <p:cNvPr id="6" name="Rectangle 3">
            <a:extLst>
              <a:ext uri="{FF2B5EF4-FFF2-40B4-BE49-F238E27FC236}">
                <a16:creationId xmlns="" xmlns:a16="http://schemas.microsoft.com/office/drawing/2014/main" id="{A599329D-365D-4B7B-9D23-1A86E48446E8}"/>
              </a:ext>
            </a:extLst>
          </p:cNvPr>
          <p:cNvSpPr txBox="1">
            <a:spLocks noChangeArrowheads="1"/>
          </p:cNvSpPr>
          <p:nvPr/>
        </p:nvSpPr>
        <p:spPr bwMode="auto">
          <a:xfrm>
            <a:off x="3131840" y="116632"/>
            <a:ext cx="6012160" cy="4953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ru-RU" sz="2000" b="1" i="0" u="none" strike="noStrike" kern="0" cap="none" spc="0" normalizeH="0" baseline="0" noProof="0" dirty="0">
                <a:ln>
                  <a:noFill/>
                </a:ln>
                <a:solidFill>
                  <a:srgbClr val="0070C0"/>
                </a:solidFill>
                <a:effectLst/>
                <a:uLnTx/>
                <a:uFillTx/>
                <a:latin typeface="Calibri" panose="020F0502020204030204" pitchFamily="34" charset="0"/>
              </a:rPr>
              <a:t>Ассоциация</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ru-RU" sz="2000" b="1" i="0" u="none" strike="noStrike" kern="0" cap="none" spc="0" normalizeH="0" baseline="0" noProof="0" dirty="0">
                <a:ln>
                  <a:noFill/>
                </a:ln>
                <a:solidFill>
                  <a:srgbClr val="0070C0"/>
                </a:solidFill>
                <a:effectLst/>
                <a:uLnTx/>
                <a:uFillTx/>
                <a:latin typeface="Calibri" panose="020F0502020204030204" pitchFamily="34" charset="0"/>
              </a:rPr>
              <a:t>«Саморегулируемая организация оценщиков </a:t>
            </a:r>
            <a:r>
              <a:rPr kumimoji="0" lang="ru-RU" sz="2000" b="1" i="0" u="none" strike="noStrike" kern="0" cap="none" spc="0" normalizeH="0" baseline="0" noProof="0" dirty="0">
                <a:ln>
                  <a:noFill/>
                </a:ln>
                <a:solidFill>
                  <a:srgbClr val="FF0000"/>
                </a:solidFill>
                <a:effectLst/>
                <a:uLnTx/>
                <a:uFillTx/>
                <a:latin typeface="Calibri" panose="020F0502020204030204" pitchFamily="34" charset="0"/>
              </a:rPr>
              <a:t>«Экспертный</a:t>
            </a:r>
            <a:r>
              <a:rPr lang="ru-RU" sz="2000" b="1" kern="0" dirty="0">
                <a:solidFill>
                  <a:srgbClr val="FF0000"/>
                </a:solidFill>
                <a:latin typeface="Calibri" panose="020F0502020204030204" pitchFamily="34" charset="0"/>
              </a:rPr>
              <a:t> совет»</a:t>
            </a:r>
            <a:endParaRPr kumimoji="0" lang="ru-RU" sz="2000" b="1" i="0" u="none" strike="noStrike" kern="0" cap="none" spc="0" normalizeH="0" baseline="0" noProof="0" dirty="0">
              <a:ln>
                <a:noFill/>
              </a:ln>
              <a:solidFill>
                <a:srgbClr val="FF0000"/>
              </a:solidFill>
              <a:effectLst/>
              <a:uLnTx/>
              <a:uFillTx/>
              <a:latin typeface="Calibri" panose="020F0502020204030204" pitchFamily="34" charset="0"/>
            </a:endParaRPr>
          </a:p>
        </p:txBody>
      </p:sp>
    </p:spTree>
    <p:extLst>
      <p:ext uri="{BB962C8B-B14F-4D97-AF65-F5344CB8AC3E}">
        <p14:creationId xmlns:p14="http://schemas.microsoft.com/office/powerpoint/2010/main" val="37767120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906" y="2420888"/>
            <a:ext cx="9144000" cy="2143140"/>
          </a:xfrm>
        </p:spPr>
        <p:txBody>
          <a:bodyPr/>
          <a:lstStyle/>
          <a:p>
            <a:r>
              <a:rPr lang="ru-RU" sz="4800" b="1" dirty="0" smtClean="0">
                <a:solidFill>
                  <a:srgbClr val="0070C0"/>
                </a:solidFill>
                <a:latin typeface="Calibri" panose="020F0502020204030204" pitchFamily="34" charset="0"/>
              </a:rPr>
              <a:t>Безопасность Эксперта</a:t>
            </a:r>
            <a:endParaRPr lang="ru-RU" sz="4800" b="1" dirty="0"/>
          </a:p>
        </p:txBody>
      </p:sp>
      <p:pic>
        <p:nvPicPr>
          <p:cNvPr id="10" name="Picture 2" descr="C:\Users\Ильин МО\Desktop\Картинки\log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496" y="56149"/>
            <a:ext cx="3028950" cy="885825"/>
          </a:xfrm>
          <a:prstGeom prst="rect">
            <a:avLst/>
          </a:prstGeom>
          <a:noFill/>
          <a:extLst>
            <a:ext uri="{909E8E84-426E-40DD-AFC4-6F175D3DCCD1}">
              <a14:hiddenFill xmlns:a14="http://schemas.microsoft.com/office/drawing/2010/main">
                <a:solidFill>
                  <a:srgbClr val="FFFFFF"/>
                </a:solidFill>
              </a14:hiddenFill>
            </a:ext>
          </a:extLst>
        </p:spPr>
      </p:pic>
      <p:sp>
        <p:nvSpPr>
          <p:cNvPr id="5" name="Номер слайда 1"/>
          <p:cNvSpPr>
            <a:spLocks noGrp="1"/>
          </p:cNvSpPr>
          <p:nvPr>
            <p:ph type="sldNum" sz="quarter" idx="12"/>
          </p:nvPr>
        </p:nvSpPr>
        <p:spPr>
          <a:xfrm>
            <a:off x="7000056" y="6525344"/>
            <a:ext cx="2133600" cy="476250"/>
          </a:xfrm>
        </p:spPr>
        <p:txBody>
          <a:bodyPr/>
          <a:lstStyle/>
          <a:p>
            <a:pPr>
              <a:defRPr/>
            </a:pPr>
            <a:fld id="{DF9C18E8-D67C-493D-97D2-B4CA21C16307}" type="slidenum">
              <a:rPr lang="ru-RU" smtClean="0">
                <a:latin typeface="Calibri" panose="020F0502020204030204" pitchFamily="34" charset="0"/>
              </a:rPr>
              <a:pPr>
                <a:defRPr/>
              </a:pPr>
              <a:t>2</a:t>
            </a:fld>
            <a:endParaRPr lang="ru-RU" dirty="0">
              <a:latin typeface="Calibri" panose="020F0502020204030204" pitchFamily="34" charset="0"/>
            </a:endParaRPr>
          </a:p>
        </p:txBody>
      </p:sp>
      <p:sp>
        <p:nvSpPr>
          <p:cNvPr id="6" name="Rectangle 3">
            <a:extLst>
              <a:ext uri="{FF2B5EF4-FFF2-40B4-BE49-F238E27FC236}">
                <a16:creationId xmlns="" xmlns:a16="http://schemas.microsoft.com/office/drawing/2014/main" id="{910D559F-D8C2-4272-9E05-6B07D72D7920}"/>
              </a:ext>
            </a:extLst>
          </p:cNvPr>
          <p:cNvSpPr txBox="1">
            <a:spLocks noChangeArrowheads="1"/>
          </p:cNvSpPr>
          <p:nvPr/>
        </p:nvSpPr>
        <p:spPr bwMode="auto">
          <a:xfrm>
            <a:off x="3131840" y="116632"/>
            <a:ext cx="6012160" cy="4953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ru-RU" sz="2000" b="1" i="0" u="none" strike="noStrike" kern="0" cap="none" spc="0" normalizeH="0" baseline="0" noProof="0" dirty="0">
                <a:ln>
                  <a:noFill/>
                </a:ln>
                <a:solidFill>
                  <a:srgbClr val="0070C0"/>
                </a:solidFill>
                <a:effectLst/>
                <a:uLnTx/>
                <a:uFillTx/>
                <a:latin typeface="Calibri" panose="020F0502020204030204" pitchFamily="34" charset="0"/>
              </a:rPr>
              <a:t>Ассоциация</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ru-RU" sz="2000" b="1" i="0" u="none" strike="noStrike" kern="0" cap="none" spc="0" normalizeH="0" baseline="0" noProof="0" dirty="0">
                <a:ln>
                  <a:noFill/>
                </a:ln>
                <a:solidFill>
                  <a:srgbClr val="0070C0"/>
                </a:solidFill>
                <a:effectLst/>
                <a:uLnTx/>
                <a:uFillTx/>
                <a:latin typeface="Calibri" panose="020F0502020204030204" pitchFamily="34" charset="0"/>
              </a:rPr>
              <a:t>«Саморегулируемая организация оценщиков </a:t>
            </a:r>
            <a:r>
              <a:rPr kumimoji="0" lang="ru-RU" sz="2000" b="1" i="0" u="none" strike="noStrike" kern="0" cap="none" spc="0" normalizeH="0" baseline="0" noProof="0" dirty="0">
                <a:ln>
                  <a:noFill/>
                </a:ln>
                <a:solidFill>
                  <a:srgbClr val="FF0000"/>
                </a:solidFill>
                <a:effectLst/>
                <a:uLnTx/>
                <a:uFillTx/>
                <a:latin typeface="Calibri" panose="020F0502020204030204" pitchFamily="34" charset="0"/>
              </a:rPr>
              <a:t>«Экспертный</a:t>
            </a:r>
            <a:r>
              <a:rPr lang="ru-RU" sz="2000" b="1" kern="0" dirty="0">
                <a:solidFill>
                  <a:srgbClr val="FF0000"/>
                </a:solidFill>
                <a:latin typeface="Calibri" panose="020F0502020204030204" pitchFamily="34" charset="0"/>
              </a:rPr>
              <a:t> совет»</a:t>
            </a:r>
            <a:endParaRPr kumimoji="0" lang="ru-RU" sz="2000" b="1" i="0" u="none" strike="noStrike" kern="0" cap="none" spc="0" normalizeH="0" baseline="0" noProof="0" dirty="0">
              <a:ln>
                <a:noFill/>
              </a:ln>
              <a:solidFill>
                <a:srgbClr val="FF0000"/>
              </a:solidFill>
              <a:effectLst/>
              <a:uLnTx/>
              <a:uFillTx/>
              <a:latin typeface="Calibri" panose="020F0502020204030204" pitchFamily="34" charset="0"/>
            </a:endParaRPr>
          </a:p>
        </p:txBody>
      </p:sp>
    </p:spTree>
    <p:extLst>
      <p:ext uri="{BB962C8B-B14F-4D97-AF65-F5344CB8AC3E}">
        <p14:creationId xmlns:p14="http://schemas.microsoft.com/office/powerpoint/2010/main" val="20116846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 xmlns:a16="http://schemas.microsoft.com/office/drawing/2014/main" id="{A31155E1-7000-410C-AEFF-63E26698D5D7}"/>
              </a:ext>
            </a:extLst>
          </p:cNvPr>
          <p:cNvSpPr/>
          <p:nvPr/>
        </p:nvSpPr>
        <p:spPr>
          <a:xfrm>
            <a:off x="207059" y="2564904"/>
            <a:ext cx="8712968" cy="1446550"/>
          </a:xfrm>
          <a:prstGeom prst="rect">
            <a:avLst/>
          </a:prstGeom>
        </p:spPr>
        <p:txBody>
          <a:bodyPr wrap="square">
            <a:spAutoFit/>
          </a:bodyPr>
          <a:lstStyle/>
          <a:p>
            <a:pPr algn="ctr"/>
            <a:r>
              <a:rPr lang="ru-RU" sz="44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«То, что хорошо в письменной речи, плохо в устной. И наоборот»</a:t>
            </a:r>
          </a:p>
        </p:txBody>
      </p:sp>
      <p:sp>
        <p:nvSpPr>
          <p:cNvPr id="4" name="Прямоугольник 3">
            <a:extLst>
              <a:ext uri="{FF2B5EF4-FFF2-40B4-BE49-F238E27FC236}">
                <a16:creationId xmlns="" xmlns:a16="http://schemas.microsoft.com/office/drawing/2014/main" id="{B38867DB-CADC-4436-91E5-A68A9CFA5AC7}"/>
              </a:ext>
            </a:extLst>
          </p:cNvPr>
          <p:cNvSpPr/>
          <p:nvPr/>
        </p:nvSpPr>
        <p:spPr>
          <a:xfrm>
            <a:off x="5143183" y="4931876"/>
            <a:ext cx="3677289" cy="369332"/>
          </a:xfrm>
          <a:prstGeom prst="rect">
            <a:avLst/>
          </a:prstGeom>
        </p:spPr>
        <p:txBody>
          <a:bodyPr wrap="none">
            <a:spAutoFit/>
          </a:bodyPr>
          <a:lstStyle/>
          <a:p>
            <a:pPr algn="r"/>
            <a:r>
              <a:rPr lang="ru-RU"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В. </a:t>
            </a:r>
            <a:r>
              <a:rPr lang="ru-RU"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Бациев</a:t>
            </a:r>
            <a:r>
              <a:rPr lang="ru-RU"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судья ВАС РФ в отставке</a:t>
            </a:r>
            <a:endParaRPr lang="ru-RU" b="1" dirty="0">
              <a:solidFill>
                <a:srgbClr val="0070C0"/>
              </a:solidFill>
            </a:endParaRPr>
          </a:p>
        </p:txBody>
      </p:sp>
      <p:sp>
        <p:nvSpPr>
          <p:cNvPr id="7" name="Номер слайда 1"/>
          <p:cNvSpPr>
            <a:spLocks noGrp="1"/>
          </p:cNvSpPr>
          <p:nvPr>
            <p:ph type="sldNum" sz="quarter" idx="12"/>
          </p:nvPr>
        </p:nvSpPr>
        <p:spPr>
          <a:xfrm>
            <a:off x="7000056" y="6525344"/>
            <a:ext cx="2133600" cy="476250"/>
          </a:xfrm>
        </p:spPr>
        <p:txBody>
          <a:bodyPr/>
          <a:lstStyle/>
          <a:p>
            <a:pPr>
              <a:defRPr/>
            </a:pPr>
            <a:fld id="{DF9C18E8-D67C-493D-97D2-B4CA21C16307}" type="slidenum">
              <a:rPr lang="ru-RU" smtClean="0">
                <a:latin typeface="Calibri" panose="020F0502020204030204" pitchFamily="34" charset="0"/>
              </a:rPr>
              <a:pPr>
                <a:defRPr/>
              </a:pPr>
              <a:t>20</a:t>
            </a:fld>
            <a:endParaRPr lang="ru-RU" dirty="0">
              <a:latin typeface="Calibri" panose="020F0502020204030204" pitchFamily="34" charset="0"/>
            </a:endParaRPr>
          </a:p>
        </p:txBody>
      </p:sp>
      <p:sp>
        <p:nvSpPr>
          <p:cNvPr id="10" name="Rectangle 2"/>
          <p:cNvSpPr txBox="1">
            <a:spLocks noChangeArrowheads="1"/>
          </p:cNvSpPr>
          <p:nvPr/>
        </p:nvSpPr>
        <p:spPr bwMode="auto">
          <a:xfrm>
            <a:off x="1985120" y="166925"/>
            <a:ext cx="7158880" cy="74179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ru-RU" sz="4000" b="1" dirty="0" smtClean="0">
                <a:solidFill>
                  <a:srgbClr val="0070C0"/>
                </a:solidFill>
                <a:latin typeface="Calibri" panose="020F0502020204030204" pitchFamily="34" charset="0"/>
                <a:cs typeface="Calibri" pitchFamily="34" charset="0"/>
              </a:rPr>
              <a:t>Актуальность</a:t>
            </a:r>
            <a:endParaRPr lang="ru-RU" sz="2000" b="1" dirty="0">
              <a:solidFill>
                <a:srgbClr val="0070C0"/>
              </a:solidFill>
              <a:latin typeface="Calibri" pitchFamily="34" charset="0"/>
              <a:cs typeface="Calibri" pitchFamily="34" charset="0"/>
            </a:endParaRPr>
          </a:p>
        </p:txBody>
      </p:sp>
      <p:sp>
        <p:nvSpPr>
          <p:cNvPr id="11" name="Заголовок 1"/>
          <p:cNvSpPr txBox="1">
            <a:spLocks/>
          </p:cNvSpPr>
          <p:nvPr/>
        </p:nvSpPr>
        <p:spPr bwMode="auto">
          <a:xfrm>
            <a:off x="67545" y="453739"/>
            <a:ext cx="1512168" cy="288032"/>
          </a:xfrm>
          <a:prstGeom prst="rect">
            <a:avLst/>
          </a:prstGeom>
          <a:noFill/>
          <a:ln w="9525">
            <a:noFill/>
            <a:miter lim="800000"/>
            <a:headEnd/>
            <a:tailEnd/>
          </a:ln>
        </p:spPr>
        <p:txBody>
          <a:bodyPr anchor="ctr">
            <a:normAutofit/>
          </a:bodyPr>
          <a:ls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fontAlgn="auto">
              <a:spcAft>
                <a:spcPts val="0"/>
              </a:spcAft>
              <a:defRPr/>
            </a:pPr>
            <a:r>
              <a:rPr lang="en-US" sz="1000" b="1" i="1" dirty="0">
                <a:solidFill>
                  <a:srgbClr val="FF0000"/>
                </a:solidFill>
                <a:latin typeface="Calibri" panose="020F0502020204030204" pitchFamily="34" charset="0"/>
                <a:ea typeface="+mj-ea"/>
                <a:cs typeface="+mj-cs"/>
              </a:rPr>
              <a:t>srosovet.ru</a:t>
            </a:r>
            <a:endParaRPr lang="ru-RU" sz="1000" i="1" dirty="0">
              <a:solidFill>
                <a:srgbClr val="FF0000"/>
              </a:solidFill>
              <a:latin typeface="Calibri" panose="020F0502020204030204" pitchFamily="34" charset="0"/>
              <a:ea typeface="+mj-ea"/>
              <a:cs typeface="+mj-cs"/>
            </a:endParaRPr>
          </a:p>
        </p:txBody>
      </p:sp>
      <p:pic>
        <p:nvPicPr>
          <p:cNvPr id="12" name="Picture 2" descr="C:\Users\Ильин МО\Desktop\Картинки\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0" y="18489"/>
            <a:ext cx="1980790" cy="579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57723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D3E94D7D-C34F-41D6-831A-92D76447D88E}"/>
              </a:ext>
            </a:extLst>
          </p:cNvPr>
          <p:cNvSpPr>
            <a:spLocks noGrp="1"/>
          </p:cNvSpPr>
          <p:nvPr>
            <p:ph type="title"/>
          </p:nvPr>
        </p:nvSpPr>
        <p:spPr>
          <a:xfrm>
            <a:off x="921672" y="149000"/>
            <a:ext cx="8222328" cy="714375"/>
          </a:xfrm>
        </p:spPr>
        <p:txBody>
          <a:bodyPr>
            <a:noAutofit/>
          </a:bodyPr>
          <a:lstStyle/>
          <a:p>
            <a:pPr algn="ctr"/>
            <a:r>
              <a:rPr lang="ru-RU" sz="4000" b="1" dirty="0">
                <a:solidFill>
                  <a:srgbClr val="0070C0"/>
                </a:solidFill>
                <a:latin typeface="Calibri" panose="020F0502020204030204" pitchFamily="34" charset="0"/>
              </a:rPr>
              <a:t>Актуальность:</a:t>
            </a:r>
            <a:br>
              <a:rPr lang="ru-RU" sz="4000" b="1" dirty="0">
                <a:solidFill>
                  <a:srgbClr val="0070C0"/>
                </a:solidFill>
                <a:latin typeface="Calibri" panose="020F0502020204030204" pitchFamily="34" charset="0"/>
              </a:rPr>
            </a:br>
            <a:r>
              <a:rPr lang="ru-RU" sz="2800" b="1" dirty="0">
                <a:solidFill>
                  <a:srgbClr val="0070C0"/>
                </a:solidFill>
                <a:latin typeface="Calibri" panose="020F0502020204030204" pitchFamily="34" charset="0"/>
              </a:rPr>
              <a:t>не давай оппонентам шанса</a:t>
            </a:r>
          </a:p>
        </p:txBody>
      </p:sp>
      <p:pic>
        <p:nvPicPr>
          <p:cNvPr id="6" name="Рисунок 5" descr="C:\Users\Ильин МО\Desktop\Труды Макса\Учебник ЭОоО\Карикатуры\Состязательность Оценщика и Эксперта2.jpg">
            <a:extLst>
              <a:ext uri="{FF2B5EF4-FFF2-40B4-BE49-F238E27FC236}">
                <a16:creationId xmlns="" xmlns:a16="http://schemas.microsoft.com/office/drawing/2014/main" id="{B25C9B75-B56C-44EA-A1E3-82BA2D16C4BC}"/>
              </a:ext>
            </a:extLst>
          </p:cNvPr>
          <p:cNvPicPr/>
          <p:nvPr/>
        </p:nvPicPr>
        <p:blipFill rotWithShape="1">
          <a:blip r:embed="rId2" cstate="print">
            <a:extLst>
              <a:ext uri="{28A0092B-C50C-407E-A947-70E740481C1C}">
                <a14:useLocalDpi xmlns:a14="http://schemas.microsoft.com/office/drawing/2010/main"/>
              </a:ext>
            </a:extLst>
          </a:blip>
          <a:srcRect t="2485"/>
          <a:stretch/>
        </p:blipFill>
        <p:spPr bwMode="auto">
          <a:xfrm>
            <a:off x="1472269" y="1012373"/>
            <a:ext cx="6043857" cy="5845627"/>
          </a:xfrm>
          <a:prstGeom prst="rect">
            <a:avLst/>
          </a:prstGeom>
          <a:noFill/>
          <a:ln>
            <a:noFill/>
          </a:ln>
        </p:spPr>
      </p:pic>
      <p:sp>
        <p:nvSpPr>
          <p:cNvPr id="10" name="TextBox 9">
            <a:extLst>
              <a:ext uri="{FF2B5EF4-FFF2-40B4-BE49-F238E27FC236}">
                <a16:creationId xmlns="" xmlns:a16="http://schemas.microsoft.com/office/drawing/2014/main" id="{9B093CBB-A352-4DCF-AB29-85E89A266F71}"/>
              </a:ext>
            </a:extLst>
          </p:cNvPr>
          <p:cNvSpPr txBox="1"/>
          <p:nvPr/>
        </p:nvSpPr>
        <p:spPr>
          <a:xfrm>
            <a:off x="5517904" y="5326375"/>
            <a:ext cx="2654496" cy="830997"/>
          </a:xfrm>
          <a:prstGeom prst="rect">
            <a:avLst/>
          </a:prstGeom>
          <a:noFill/>
        </p:spPr>
        <p:txBody>
          <a:bodyPr wrap="square" rtlCol="0">
            <a:spAutoFit/>
          </a:bodyPr>
          <a:lstStyle/>
          <a:p>
            <a:pPr algn="ctr"/>
            <a:r>
              <a:rPr lang="ru-RU" sz="2400" b="1" i="1" dirty="0" err="1">
                <a:latin typeface="Calibri" panose="020F0502020204030204" pitchFamily="34" charset="0"/>
              </a:rPr>
              <a:t>АнтиЭкспертиза</a:t>
            </a:r>
            <a:r>
              <a:rPr lang="ru-RU" sz="2400" b="1" i="1" dirty="0">
                <a:latin typeface="Calibri" panose="020F0502020204030204" pitchFamily="34" charset="0"/>
              </a:rPr>
              <a:t> в действии</a:t>
            </a:r>
          </a:p>
        </p:txBody>
      </p:sp>
      <p:sp>
        <p:nvSpPr>
          <p:cNvPr id="7" name="Номер слайда 1"/>
          <p:cNvSpPr>
            <a:spLocks noGrp="1"/>
          </p:cNvSpPr>
          <p:nvPr>
            <p:ph type="sldNum" sz="quarter" idx="12"/>
          </p:nvPr>
        </p:nvSpPr>
        <p:spPr>
          <a:xfrm>
            <a:off x="7000056" y="6525344"/>
            <a:ext cx="2133600" cy="476250"/>
          </a:xfrm>
        </p:spPr>
        <p:txBody>
          <a:bodyPr/>
          <a:lstStyle/>
          <a:p>
            <a:pPr>
              <a:defRPr/>
            </a:pPr>
            <a:fld id="{DF9C18E8-D67C-493D-97D2-B4CA21C16307}" type="slidenum">
              <a:rPr lang="ru-RU" smtClean="0">
                <a:latin typeface="Calibri" panose="020F0502020204030204" pitchFamily="34" charset="0"/>
              </a:rPr>
              <a:pPr>
                <a:defRPr/>
              </a:pPr>
              <a:t>21</a:t>
            </a:fld>
            <a:endParaRPr lang="ru-RU" dirty="0">
              <a:latin typeface="Calibri" panose="020F0502020204030204" pitchFamily="34" charset="0"/>
            </a:endParaRPr>
          </a:p>
        </p:txBody>
      </p:sp>
      <p:sp>
        <p:nvSpPr>
          <p:cNvPr id="12" name="Заголовок 1"/>
          <p:cNvSpPr txBox="1">
            <a:spLocks/>
          </p:cNvSpPr>
          <p:nvPr/>
        </p:nvSpPr>
        <p:spPr bwMode="auto">
          <a:xfrm>
            <a:off x="67545" y="453739"/>
            <a:ext cx="1512168" cy="288032"/>
          </a:xfrm>
          <a:prstGeom prst="rect">
            <a:avLst/>
          </a:prstGeom>
          <a:noFill/>
          <a:ln w="9525">
            <a:noFill/>
            <a:miter lim="800000"/>
            <a:headEnd/>
            <a:tailEnd/>
          </a:ln>
        </p:spPr>
        <p:txBody>
          <a:bodyPr anchor="ctr">
            <a:normAutofit/>
          </a:bodyPr>
          <a:ls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fontAlgn="auto">
              <a:spcAft>
                <a:spcPts val="0"/>
              </a:spcAft>
              <a:defRPr/>
            </a:pPr>
            <a:r>
              <a:rPr lang="en-US" sz="1000" b="1" i="1" dirty="0">
                <a:solidFill>
                  <a:srgbClr val="FF0000"/>
                </a:solidFill>
                <a:latin typeface="Calibri" panose="020F0502020204030204" pitchFamily="34" charset="0"/>
                <a:ea typeface="+mj-ea"/>
                <a:cs typeface="+mj-cs"/>
              </a:rPr>
              <a:t>srosovet.ru</a:t>
            </a:r>
            <a:endParaRPr lang="ru-RU" sz="1000" i="1" dirty="0">
              <a:solidFill>
                <a:srgbClr val="FF0000"/>
              </a:solidFill>
              <a:latin typeface="Calibri" panose="020F0502020204030204" pitchFamily="34" charset="0"/>
              <a:ea typeface="+mj-ea"/>
              <a:cs typeface="+mj-cs"/>
            </a:endParaRPr>
          </a:p>
        </p:txBody>
      </p:sp>
      <p:pic>
        <p:nvPicPr>
          <p:cNvPr id="13" name="Picture 2" descr="C:\Users\Ильин МО\Desktop\Картинки\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0" y="18489"/>
            <a:ext cx="1980790" cy="579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71531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Объект 2">
            <a:extLst>
              <a:ext uri="{FF2B5EF4-FFF2-40B4-BE49-F238E27FC236}">
                <a16:creationId xmlns="" xmlns:a16="http://schemas.microsoft.com/office/drawing/2014/main" id="{F29F4B5D-F2A6-4946-A560-635CBE7A2390}"/>
              </a:ext>
            </a:extLst>
          </p:cNvPr>
          <p:cNvSpPr txBox="1">
            <a:spLocks/>
          </p:cNvSpPr>
          <p:nvPr/>
        </p:nvSpPr>
        <p:spPr>
          <a:xfrm>
            <a:off x="9395" y="3765061"/>
            <a:ext cx="3048393" cy="220790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ru-RU" sz="1800" dirty="0">
                <a:latin typeface="Calibri" panose="020F0502020204030204" pitchFamily="34" charset="0"/>
              </a:rPr>
              <a:t>А.В. Каминский, М.О. Ильин,</a:t>
            </a:r>
            <a:br>
              <a:rPr lang="ru-RU" sz="1800" dirty="0">
                <a:latin typeface="Calibri" panose="020F0502020204030204" pitchFamily="34" charset="0"/>
              </a:rPr>
            </a:br>
            <a:r>
              <a:rPr lang="ru-RU" sz="1800" dirty="0">
                <a:latin typeface="Calibri" panose="020F0502020204030204" pitchFamily="34" charset="0"/>
              </a:rPr>
              <a:t>В.И. Лебединский и др. </a:t>
            </a:r>
            <a:r>
              <a:rPr lang="ru-RU" sz="1800" b="1" dirty="0">
                <a:latin typeface="Calibri" panose="020F0502020204030204" pitchFamily="34" charset="0"/>
              </a:rPr>
              <a:t>Экспертиза отчетов об оценке: Учебник. 2-е издание. </a:t>
            </a:r>
            <a:r>
              <a:rPr lang="ru-RU" sz="1800" dirty="0">
                <a:latin typeface="Calibri" panose="020F0502020204030204" pitchFamily="34" charset="0"/>
              </a:rPr>
              <a:t>– М.: Компания «Про-Аппрайзер», </a:t>
            </a:r>
            <a:r>
              <a:rPr lang="ru-RU" sz="1800" dirty="0" smtClean="0">
                <a:latin typeface="Calibri" panose="020F0502020204030204" pitchFamily="34" charset="0"/>
              </a:rPr>
              <a:t>2015.</a:t>
            </a:r>
            <a:endParaRPr lang="ru-RU" sz="1800" dirty="0">
              <a:latin typeface="Calibri" panose="020F0502020204030204" pitchFamily="34" charset="0"/>
            </a:endParaRPr>
          </a:p>
        </p:txBody>
      </p:sp>
      <p:sp>
        <p:nvSpPr>
          <p:cNvPr id="12" name="Прямоугольник 11">
            <a:extLst>
              <a:ext uri="{FF2B5EF4-FFF2-40B4-BE49-F238E27FC236}">
                <a16:creationId xmlns="" xmlns:a16="http://schemas.microsoft.com/office/drawing/2014/main" id="{E83DADED-D769-4CDE-8BAB-14530C0E9166}"/>
              </a:ext>
            </a:extLst>
          </p:cNvPr>
          <p:cNvSpPr/>
          <p:nvPr/>
        </p:nvSpPr>
        <p:spPr>
          <a:xfrm>
            <a:off x="3207172" y="3765061"/>
            <a:ext cx="3250246" cy="2086725"/>
          </a:xfrm>
          <a:prstGeom prst="rect">
            <a:avLst/>
          </a:prstGeom>
        </p:spPr>
        <p:txBody>
          <a:bodyPr wrap="square">
            <a:spAutoFit/>
          </a:bodyPr>
          <a:lstStyle/>
          <a:p>
            <a:pPr algn="ctr">
              <a:lnSpc>
                <a:spcPct val="90000"/>
              </a:lnSpc>
              <a:spcBef>
                <a:spcPts val="600"/>
              </a:spcBef>
              <a:spcAft>
                <a:spcPts val="0"/>
              </a:spcAft>
            </a:pPr>
            <a:r>
              <a:rPr lang="ru-RU" b="1" dirty="0">
                <a:latin typeface="Calibri" panose="020F0502020204030204" pitchFamily="34" charset="0"/>
              </a:rPr>
              <a:t>Принцип пирамиды </a:t>
            </a:r>
            <a:r>
              <a:rPr lang="ru-RU" b="1" dirty="0" err="1">
                <a:latin typeface="Calibri" panose="020F0502020204030204" pitchFamily="34" charset="0"/>
              </a:rPr>
              <a:t>Минто</a:t>
            </a:r>
            <a:r>
              <a:rPr lang="ru-RU" b="1" dirty="0">
                <a:latin typeface="Calibri" panose="020F0502020204030204" pitchFamily="34" charset="0"/>
              </a:rPr>
              <a:t>®: Золотые правила мышления, делового письма и устных выступлений </a:t>
            </a:r>
            <a:r>
              <a:rPr lang="ru-RU" dirty="0">
                <a:latin typeface="Calibri" panose="020F0502020204030204" pitchFamily="34" charset="0"/>
              </a:rPr>
              <a:t>/ Барбара </a:t>
            </a:r>
            <a:r>
              <a:rPr lang="ru-RU" dirty="0" err="1">
                <a:latin typeface="Calibri" panose="020F0502020204030204" pitchFamily="34" charset="0"/>
              </a:rPr>
              <a:t>Минто</a:t>
            </a:r>
            <a:r>
              <a:rPr lang="ru-RU" dirty="0">
                <a:latin typeface="Calibri" panose="020F0502020204030204" pitchFamily="34" charset="0"/>
              </a:rPr>
              <a:t>;</a:t>
            </a:r>
            <a:br>
              <a:rPr lang="ru-RU" dirty="0">
                <a:latin typeface="Calibri" panose="020F0502020204030204" pitchFamily="34" charset="0"/>
              </a:rPr>
            </a:br>
            <a:r>
              <a:rPr lang="ru-RU" dirty="0">
                <a:latin typeface="Calibri" panose="020F0502020204030204" pitchFamily="34" charset="0"/>
              </a:rPr>
              <a:t>пер. с англ. И. И. Юрчик,</a:t>
            </a:r>
            <a:br>
              <a:rPr lang="ru-RU" dirty="0">
                <a:latin typeface="Calibri" panose="020F0502020204030204" pitchFamily="34" charset="0"/>
              </a:rPr>
            </a:br>
            <a:r>
              <a:rPr lang="ru-RU" dirty="0">
                <a:latin typeface="Calibri" panose="020F0502020204030204" pitchFamily="34" charset="0"/>
              </a:rPr>
              <a:t>Ю. И. Юрчик. — 9-е изд. — М</a:t>
            </a:r>
            <a:r>
              <a:rPr lang="ru-RU" dirty="0" smtClean="0">
                <a:latin typeface="Calibri" panose="020F0502020204030204" pitchFamily="34" charset="0"/>
              </a:rPr>
              <a:t>.: </a:t>
            </a:r>
            <a:r>
              <a:rPr lang="ru-RU" dirty="0">
                <a:latin typeface="Calibri" panose="020F0502020204030204" pitchFamily="34" charset="0"/>
              </a:rPr>
              <a:t>Манн, Иванов и Фербер, </a:t>
            </a:r>
            <a:r>
              <a:rPr lang="ru-RU" dirty="0" smtClean="0">
                <a:latin typeface="Calibri" panose="020F0502020204030204" pitchFamily="34" charset="0"/>
              </a:rPr>
              <a:t>2018.</a:t>
            </a:r>
            <a:endParaRPr lang="ru-RU" dirty="0">
              <a:latin typeface="Calibri" panose="020F0502020204030204" pitchFamily="34" charset="0"/>
            </a:endParaRPr>
          </a:p>
        </p:txBody>
      </p:sp>
      <p:sp>
        <p:nvSpPr>
          <p:cNvPr id="14" name="Прямоугольник 13">
            <a:extLst>
              <a:ext uri="{FF2B5EF4-FFF2-40B4-BE49-F238E27FC236}">
                <a16:creationId xmlns="" xmlns:a16="http://schemas.microsoft.com/office/drawing/2014/main" id="{85F07FCB-9F80-4AE1-BD61-6B0E18C34ADA}"/>
              </a:ext>
            </a:extLst>
          </p:cNvPr>
          <p:cNvSpPr/>
          <p:nvPr/>
        </p:nvSpPr>
        <p:spPr>
          <a:xfrm>
            <a:off x="6606801" y="3765061"/>
            <a:ext cx="2490227" cy="1477328"/>
          </a:xfrm>
          <a:prstGeom prst="rect">
            <a:avLst/>
          </a:prstGeom>
        </p:spPr>
        <p:txBody>
          <a:bodyPr wrap="square">
            <a:spAutoFit/>
          </a:bodyPr>
          <a:lstStyle/>
          <a:p>
            <a:pPr algn="ctr"/>
            <a:r>
              <a:rPr lang="ru-RU" dirty="0" err="1">
                <a:latin typeface="Calibri" panose="020F0502020204030204" pitchFamily="34" charset="0"/>
              </a:rPr>
              <a:t>Грищенкова</a:t>
            </a:r>
            <a:r>
              <a:rPr lang="ru-RU" dirty="0">
                <a:latin typeface="Calibri" panose="020F0502020204030204" pitchFamily="34" charset="0"/>
              </a:rPr>
              <a:t> А.В. </a:t>
            </a:r>
            <a:r>
              <a:rPr lang="ru-RU" b="1" dirty="0">
                <a:latin typeface="Calibri" panose="020F0502020204030204" pitchFamily="34" charset="0"/>
              </a:rPr>
              <a:t>Психология и убеждение в судебном процессе.</a:t>
            </a:r>
            <a:r>
              <a:rPr lang="ru-RU" dirty="0">
                <a:latin typeface="Calibri" panose="020F0502020204030204" pitchFamily="34" charset="0"/>
              </a:rPr>
              <a:t> – М.: Статут, </a:t>
            </a:r>
            <a:r>
              <a:rPr lang="ru-RU" dirty="0" smtClean="0">
                <a:latin typeface="Calibri" panose="020F0502020204030204" pitchFamily="34" charset="0"/>
              </a:rPr>
              <a:t>2018.</a:t>
            </a:r>
            <a:endParaRPr lang="ru-RU" dirty="0">
              <a:latin typeface="Calibri" panose="020F0502020204030204" pitchFamily="34" charset="0"/>
            </a:endParaRPr>
          </a:p>
        </p:txBody>
      </p:sp>
      <p:sp>
        <p:nvSpPr>
          <p:cNvPr id="20" name="Номер слайда 1">
            <a:extLst>
              <a:ext uri="{FF2B5EF4-FFF2-40B4-BE49-F238E27FC236}">
                <a16:creationId xmlns="" xmlns:a16="http://schemas.microsoft.com/office/drawing/2014/main" id="{4CD9B67C-58FF-48DC-834F-2ED411962835}"/>
              </a:ext>
            </a:extLst>
          </p:cNvPr>
          <p:cNvSpPr>
            <a:spLocks noGrp="1"/>
          </p:cNvSpPr>
          <p:nvPr>
            <p:ph type="sldNum" sz="quarter" idx="12"/>
          </p:nvPr>
        </p:nvSpPr>
        <p:spPr>
          <a:xfrm>
            <a:off x="8847348" y="6557206"/>
            <a:ext cx="296652" cy="288032"/>
          </a:xfrm>
        </p:spPr>
        <p:txBody>
          <a:bodyPr/>
          <a:lstStyle/>
          <a:p>
            <a:pPr>
              <a:defRPr/>
            </a:pPr>
            <a:fld id="{DF9C18E8-D67C-493D-97D2-B4CA21C16307}" type="slidenum">
              <a:rPr lang="ru-RU">
                <a:solidFill>
                  <a:schemeClr val="tx1"/>
                </a:solidFill>
                <a:latin typeface="Calibri" panose="020F0502020204030204" pitchFamily="34" charset="0"/>
              </a:rPr>
              <a:pPr>
                <a:defRPr/>
              </a:pPr>
              <a:t>22</a:t>
            </a:fld>
            <a:endParaRPr lang="ru-RU" dirty="0">
              <a:solidFill>
                <a:schemeClr val="tx1"/>
              </a:solidFill>
              <a:latin typeface="Calibri" panose="020F0502020204030204" pitchFamily="34" charset="0"/>
            </a:endParaRPr>
          </a:p>
        </p:txBody>
      </p:sp>
      <p:sp>
        <p:nvSpPr>
          <p:cNvPr id="3" name="Прямоугольник 2">
            <a:extLst>
              <a:ext uri="{FF2B5EF4-FFF2-40B4-BE49-F238E27FC236}">
                <a16:creationId xmlns="" xmlns:a16="http://schemas.microsoft.com/office/drawing/2014/main" id="{019FF430-488B-4485-8A6E-8AEAC8C6290E}"/>
              </a:ext>
            </a:extLst>
          </p:cNvPr>
          <p:cNvSpPr/>
          <p:nvPr/>
        </p:nvSpPr>
        <p:spPr>
          <a:xfrm>
            <a:off x="300626" y="5399303"/>
            <a:ext cx="2421735" cy="923330"/>
          </a:xfrm>
          <a:prstGeom prst="rect">
            <a:avLst/>
          </a:prstGeom>
        </p:spPr>
        <p:txBody>
          <a:bodyPr wrap="square">
            <a:spAutoFit/>
          </a:bodyPr>
          <a:lstStyle/>
          <a:p>
            <a:pPr algn="ctr"/>
            <a:r>
              <a:rPr lang="ru-RU" dirty="0">
                <a:latin typeface="Calibri" panose="020F0502020204030204" pitchFamily="34" charset="0"/>
              </a:rPr>
              <a:t>https://srosovet.ru/downloads/</a:t>
            </a:r>
            <a:br>
              <a:rPr lang="ru-RU" dirty="0">
                <a:latin typeface="Calibri" panose="020F0502020204030204" pitchFamily="34" charset="0"/>
              </a:rPr>
            </a:br>
            <a:r>
              <a:rPr lang="ru-RU" dirty="0">
                <a:latin typeface="Calibri" panose="020F0502020204030204" pitchFamily="34" charset="0"/>
              </a:rPr>
              <a:t>exp_book.pdf</a:t>
            </a:r>
          </a:p>
        </p:txBody>
      </p:sp>
      <p:sp>
        <p:nvSpPr>
          <p:cNvPr id="15" name="Rectangle 2"/>
          <p:cNvSpPr txBox="1">
            <a:spLocks noChangeArrowheads="1"/>
          </p:cNvSpPr>
          <p:nvPr/>
        </p:nvSpPr>
        <p:spPr bwMode="auto">
          <a:xfrm>
            <a:off x="1985120" y="166925"/>
            <a:ext cx="7158880" cy="74179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ru-RU" sz="4000" b="1" dirty="0" smtClean="0">
                <a:solidFill>
                  <a:srgbClr val="0070C0"/>
                </a:solidFill>
                <a:latin typeface="Calibri" panose="020F0502020204030204" pitchFamily="34" charset="0"/>
                <a:cs typeface="Calibri" pitchFamily="34" charset="0"/>
              </a:rPr>
              <a:t>Список</a:t>
            </a:r>
          </a:p>
          <a:p>
            <a:pPr eaLnBrk="1" hangingPunct="1"/>
            <a:r>
              <a:rPr lang="ru-RU" sz="4000" b="1" dirty="0" smtClean="0">
                <a:solidFill>
                  <a:srgbClr val="0070C0"/>
                </a:solidFill>
                <a:latin typeface="Calibri" panose="020F0502020204030204" pitchFamily="34" charset="0"/>
                <a:cs typeface="Calibri" pitchFamily="34" charset="0"/>
              </a:rPr>
              <a:t>рекомендуемых источников</a:t>
            </a:r>
            <a:endParaRPr lang="ru-RU" sz="2000" b="1" dirty="0">
              <a:solidFill>
                <a:srgbClr val="0070C0"/>
              </a:solidFill>
              <a:latin typeface="Calibri" pitchFamily="34" charset="0"/>
              <a:cs typeface="Calibri" pitchFamily="34" charset="0"/>
            </a:endParaRPr>
          </a:p>
        </p:txBody>
      </p:sp>
      <p:sp>
        <p:nvSpPr>
          <p:cNvPr id="16" name="Заголовок 1"/>
          <p:cNvSpPr txBox="1">
            <a:spLocks/>
          </p:cNvSpPr>
          <p:nvPr/>
        </p:nvSpPr>
        <p:spPr bwMode="auto">
          <a:xfrm>
            <a:off x="67545" y="453739"/>
            <a:ext cx="1512168" cy="288032"/>
          </a:xfrm>
          <a:prstGeom prst="rect">
            <a:avLst/>
          </a:prstGeom>
          <a:noFill/>
          <a:ln w="9525">
            <a:noFill/>
            <a:miter lim="800000"/>
            <a:headEnd/>
            <a:tailEnd/>
          </a:ln>
        </p:spPr>
        <p:txBody>
          <a:bodyPr anchor="ctr">
            <a:normAutofit/>
          </a:bodyPr>
          <a:ls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fontAlgn="auto">
              <a:spcAft>
                <a:spcPts val="0"/>
              </a:spcAft>
              <a:defRPr/>
            </a:pPr>
            <a:r>
              <a:rPr lang="en-US" sz="1000" b="1" i="1" dirty="0">
                <a:solidFill>
                  <a:srgbClr val="FF0000"/>
                </a:solidFill>
                <a:latin typeface="Calibri" panose="020F0502020204030204" pitchFamily="34" charset="0"/>
                <a:ea typeface="+mj-ea"/>
                <a:cs typeface="+mj-cs"/>
              </a:rPr>
              <a:t>srosovet.ru</a:t>
            </a:r>
            <a:endParaRPr lang="ru-RU" sz="1000" i="1" dirty="0">
              <a:solidFill>
                <a:srgbClr val="FF0000"/>
              </a:solidFill>
              <a:latin typeface="Calibri" panose="020F0502020204030204" pitchFamily="34" charset="0"/>
              <a:ea typeface="+mj-ea"/>
              <a:cs typeface="+mj-cs"/>
            </a:endParaRPr>
          </a:p>
        </p:txBody>
      </p:sp>
      <p:pic>
        <p:nvPicPr>
          <p:cNvPr id="17" name="Picture 2" descr="C:\Users\Ильин МО\Desktop\Картинки\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0" y="18489"/>
            <a:ext cx="1980790" cy="57928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ÐÐ°ÑÑÐ¸Ð½ÐºÐ¸ Ð¿Ð¾ Ð·Ð°Ð¿ÑÐ¾ÑÑ ÐÑÐ¸Ð½ÑÐ¸Ð¿ Ð¿Ð¸ÑÐ°Ð¼Ð¸Ð´Ñ ÐÐ¸Ð½ÑÐ¾Â® : ÐÐ¾Ð»Ð¾ÑÑÐµ Ð¿ÑÐ°Ð²Ð¸Ð»Ð° Ð¼ÑÑÐ»ÐµÐ½Ð¸Ñ, Ð´ÐµÐ»Ð¾Ð²Ð¾Ð³Ð¾ Ð¿Ð¸ÑÑÐ¼Ð° Ð¸ ÑÑÑÐ½ÑÑ Ð²ÑÑÑÑÐ¿Ð»ÐµÐ½Ð¸Ð¹ / ÐÐ°ÑÐ±Ð°ÑÐ° ÐÐ¸Ð½ÑÐ¾; Ð¿ÐµÑ. Ñ Ð°Ð½Ð³Ð». Ð. Ð. Ð®ÑÑÐ¸Ðº, Ð®. Ð. Ð®ÑÑÐ¸Ðº. â 9-Ðµ Ð¸Ð·Ð´. â Ð. : ÐÐ°Ð½Ð½, ÐÐ²Ð°Ð½Ð¾Ð² Ð¸ Ð¤ÐµÑÐ±ÐµÑ, 2018. â 272 Ñ.">
            <a:extLst>
              <a:ext uri="{FF2B5EF4-FFF2-40B4-BE49-F238E27FC236}">
                <a16:creationId xmlns="" xmlns:a16="http://schemas.microsoft.com/office/drawing/2014/main" id="{E8C39A62-379F-4486-AD3F-2B9D170DDA9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39952" y="1968370"/>
            <a:ext cx="1218920" cy="171573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ÐÐ°ÑÑÐ¸Ð½ÐºÐ¸ Ð¿Ð¾ Ð·Ð°Ð¿ÑÐ¾ÑÑ Ð.Ð. ÐÐ°Ð¼Ð¸Ð½ÑÐºÐ¸Ð¹, Ð.Ð. ÐÐ»ÑÐ¸Ð½, Ð.Ð. ÐÐµÐ±ÐµÐ´Ð¸Ð½ÑÐºÐ¸Ð¹ Ð¸ Ð´Ñ. Ð­ÐºÑÐ¿ÐµÑÑÐ¸Ð·Ð° Ð¾ÑÑÐµÑÐ¾Ð² Ð¾Ð± Ð¾ÑÐµÐ½ÐºÐµ: Ð£ÑÐµÐ±Ð½Ð¸Ðº. 2-Ðµ Ð¸Ð·Ð´Ð°Ð½Ð¸Ðµ.">
            <a:extLst>
              <a:ext uri="{FF2B5EF4-FFF2-40B4-BE49-F238E27FC236}">
                <a16:creationId xmlns="" xmlns:a16="http://schemas.microsoft.com/office/drawing/2014/main" id="{58551084-9877-49D1-AF41-6CB3D135CF1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63688" y="1975216"/>
            <a:ext cx="1152348" cy="1595944"/>
          </a:xfrm>
          <a:prstGeom prst="rect">
            <a:avLst/>
          </a:prstGeom>
          <a:noFill/>
          <a:extLst>
            <a:ext uri="{909E8E84-426E-40DD-AFC4-6F175D3DCCD1}">
              <a14:hiddenFill xmlns:a14="http://schemas.microsoft.com/office/drawing/2010/main">
                <a:solidFill>
                  <a:srgbClr val="FFFFFF"/>
                </a:solidFill>
              </a14:hiddenFill>
            </a:ext>
          </a:extLst>
        </p:spPr>
      </p:pic>
      <p:pic>
        <p:nvPicPr>
          <p:cNvPr id="23" name="Объект 4">
            <a:extLst>
              <a:ext uri="{FF2B5EF4-FFF2-40B4-BE49-F238E27FC236}">
                <a16:creationId xmlns="" xmlns:a16="http://schemas.microsoft.com/office/drawing/2014/main" id="{8C8F9D44-62C1-4511-9EA8-969747738AA4}"/>
              </a:ext>
            </a:extLst>
          </p:cNvPr>
          <p:cNvPicPr>
            <a:picLocks noGrp="1" noChangeAspect="1"/>
          </p:cNvPicPr>
          <p:nvPr>
            <p:ph idx="1"/>
          </p:nvPr>
        </p:nvPicPr>
        <p:blipFill>
          <a:blip r:embed="rId5"/>
          <a:stretch>
            <a:fillRect/>
          </a:stretch>
        </p:blipFill>
        <p:spPr>
          <a:xfrm>
            <a:off x="7164288" y="1953586"/>
            <a:ext cx="1175529" cy="1639203"/>
          </a:xfrm>
          <a:prstGeom prst="rect">
            <a:avLst/>
          </a:prstGeom>
        </p:spPr>
      </p:pic>
      <p:pic>
        <p:nvPicPr>
          <p:cNvPr id="24" name="Picture 2" descr="http://qrcoder.ru/code/?https%3A%2F%2Fsrosovet.ru%2Finspection%2FMetodologija_ekspertizy%2FUchebnik_po_ekspertize%2F&amp;4&amp;0">
            <a:extLst>
              <a:ext uri="{FF2B5EF4-FFF2-40B4-BE49-F238E27FC236}">
                <a16:creationId xmlns="" xmlns:a16="http://schemas.microsoft.com/office/drawing/2014/main" id="{70C960B0-484F-4C3E-AD8E-7DF20F3826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8782" y="1915938"/>
            <a:ext cx="1651111" cy="171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46270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 xmlns:a16="http://schemas.microsoft.com/office/drawing/2014/main" id="{1F8892AC-CD1F-4D3F-8F2F-A15B8A7F7264}"/>
              </a:ext>
            </a:extLst>
          </p:cNvPr>
          <p:cNvSpPr>
            <a:spLocks noGrp="1"/>
          </p:cNvSpPr>
          <p:nvPr>
            <p:ph idx="1"/>
          </p:nvPr>
        </p:nvSpPr>
        <p:spPr>
          <a:xfrm>
            <a:off x="360115" y="1556792"/>
            <a:ext cx="8442736" cy="900000"/>
          </a:xfrm>
          <a:ln w="19050">
            <a:solidFill>
              <a:srgbClr val="0070C0"/>
            </a:solidFill>
          </a:ln>
        </p:spPr>
        <p:txBody>
          <a:bodyPr anchor="ctr">
            <a:normAutofit/>
          </a:bodyPr>
          <a:lstStyle/>
          <a:p>
            <a:pPr marL="0" indent="0" algn="ctr">
              <a:buNone/>
            </a:pPr>
            <a:r>
              <a:rPr lang="ru-RU" sz="2000" b="1" dirty="0">
                <a:solidFill>
                  <a:srgbClr val="0070C0"/>
                </a:solidFill>
                <a:latin typeface="Calibri" panose="020F0502020204030204" pitchFamily="34" charset="0"/>
              </a:rPr>
              <a:t>существование в отрыве от автора мысли</a:t>
            </a:r>
          </a:p>
        </p:txBody>
      </p:sp>
      <p:sp>
        <p:nvSpPr>
          <p:cNvPr id="2" name="Прямоугольник 1">
            <a:extLst>
              <a:ext uri="{FF2B5EF4-FFF2-40B4-BE49-F238E27FC236}">
                <a16:creationId xmlns="" xmlns:a16="http://schemas.microsoft.com/office/drawing/2014/main" id="{2244D829-89EC-4C5E-9815-3F2F6564BE0C}"/>
              </a:ext>
            </a:extLst>
          </p:cNvPr>
          <p:cNvSpPr/>
          <p:nvPr/>
        </p:nvSpPr>
        <p:spPr>
          <a:xfrm>
            <a:off x="5202851" y="3501008"/>
            <a:ext cx="3600000" cy="900000"/>
          </a:xfrm>
          <a:prstGeom prst="rect">
            <a:avLst/>
          </a:prstGeom>
          <a:ln w="19050">
            <a:solidFill>
              <a:srgbClr val="0070C0"/>
            </a:solidFill>
          </a:ln>
        </p:spPr>
        <p:txBody>
          <a:bodyPr wrap="none" anchor="ctr">
            <a:spAutoFit/>
          </a:bodyPr>
          <a:lstStyle/>
          <a:p>
            <a:pPr algn="ctr"/>
            <a:r>
              <a:rPr lang="ru-RU" sz="2000" b="1" dirty="0">
                <a:solidFill>
                  <a:srgbClr val="0070C0"/>
                </a:solidFill>
                <a:latin typeface="Calibri" panose="020F0502020204030204" pitchFamily="34" charset="0"/>
              </a:rPr>
              <a:t>низкая частота использования</a:t>
            </a:r>
          </a:p>
        </p:txBody>
      </p:sp>
      <p:sp>
        <p:nvSpPr>
          <p:cNvPr id="4" name="Прямоугольник 3">
            <a:extLst>
              <a:ext uri="{FF2B5EF4-FFF2-40B4-BE49-F238E27FC236}">
                <a16:creationId xmlns="" xmlns:a16="http://schemas.microsoft.com/office/drawing/2014/main" id="{3263EA0B-38A8-4F9F-8CDE-9C2D2B4B96F7}"/>
              </a:ext>
            </a:extLst>
          </p:cNvPr>
          <p:cNvSpPr/>
          <p:nvPr/>
        </p:nvSpPr>
        <p:spPr>
          <a:xfrm>
            <a:off x="355179" y="3501008"/>
            <a:ext cx="3600000" cy="900000"/>
          </a:xfrm>
          <a:prstGeom prst="rect">
            <a:avLst/>
          </a:prstGeom>
          <a:ln w="19050">
            <a:solidFill>
              <a:srgbClr val="0070C0"/>
            </a:solidFill>
          </a:ln>
        </p:spPr>
        <p:txBody>
          <a:bodyPr wrap="none" anchor="ctr">
            <a:spAutoFit/>
          </a:bodyPr>
          <a:lstStyle/>
          <a:p>
            <a:pPr algn="ctr"/>
            <a:r>
              <a:rPr lang="ru-RU" sz="2000" b="1" dirty="0">
                <a:solidFill>
                  <a:srgbClr val="0070C0"/>
                </a:solidFill>
                <a:latin typeface="Calibri" panose="020F0502020204030204" pitchFamily="34" charset="0"/>
              </a:rPr>
              <a:t>невозможность</a:t>
            </a:r>
            <a:br>
              <a:rPr lang="ru-RU" sz="2000" b="1" dirty="0">
                <a:solidFill>
                  <a:srgbClr val="0070C0"/>
                </a:solidFill>
                <a:latin typeface="Calibri" panose="020F0502020204030204" pitchFamily="34" charset="0"/>
              </a:rPr>
            </a:br>
            <a:r>
              <a:rPr lang="ru-RU" sz="2000" b="1" dirty="0">
                <a:solidFill>
                  <a:srgbClr val="0070C0"/>
                </a:solidFill>
                <a:latin typeface="Calibri" panose="020F0502020204030204" pitchFamily="34" charset="0"/>
              </a:rPr>
              <a:t>невербальной коммуникации</a:t>
            </a:r>
          </a:p>
        </p:txBody>
      </p:sp>
      <p:sp>
        <p:nvSpPr>
          <p:cNvPr id="8" name="Прямоугольник 7">
            <a:extLst>
              <a:ext uri="{FF2B5EF4-FFF2-40B4-BE49-F238E27FC236}">
                <a16:creationId xmlns="" xmlns:a16="http://schemas.microsoft.com/office/drawing/2014/main" id="{0C46EFF1-FC03-4888-A366-2ED2F3140CD3}"/>
              </a:ext>
            </a:extLst>
          </p:cNvPr>
          <p:cNvSpPr/>
          <p:nvPr/>
        </p:nvSpPr>
        <p:spPr>
          <a:xfrm>
            <a:off x="355179" y="5373216"/>
            <a:ext cx="3600000" cy="900000"/>
          </a:xfrm>
          <a:prstGeom prst="rect">
            <a:avLst/>
          </a:prstGeom>
          <a:ln w="19050">
            <a:solidFill>
              <a:srgbClr val="0070C0"/>
            </a:solidFill>
          </a:ln>
        </p:spPr>
        <p:txBody>
          <a:bodyPr wrap="none" anchor="ctr">
            <a:spAutoFit/>
          </a:bodyPr>
          <a:lstStyle/>
          <a:p>
            <a:pPr algn="ctr"/>
            <a:r>
              <a:rPr lang="ru-RU" sz="2000" b="1" dirty="0">
                <a:solidFill>
                  <a:srgbClr val="0070C0"/>
                </a:solidFill>
                <a:latin typeface="Calibri" panose="020F0502020204030204" pitchFamily="34" charset="0"/>
              </a:rPr>
              <a:t>возможность охвата</a:t>
            </a:r>
            <a:br>
              <a:rPr lang="ru-RU" sz="2000" b="1" dirty="0">
                <a:solidFill>
                  <a:srgbClr val="0070C0"/>
                </a:solidFill>
                <a:latin typeface="Calibri" panose="020F0502020204030204" pitchFamily="34" charset="0"/>
              </a:rPr>
            </a:br>
            <a:r>
              <a:rPr lang="ru-RU" sz="2000" b="1" dirty="0">
                <a:solidFill>
                  <a:srgbClr val="0070C0"/>
                </a:solidFill>
                <a:latin typeface="Calibri" panose="020F0502020204030204" pitchFamily="34" charset="0"/>
              </a:rPr>
              <a:t>специфической аудитории</a:t>
            </a:r>
          </a:p>
        </p:txBody>
      </p:sp>
      <p:sp>
        <p:nvSpPr>
          <p:cNvPr id="12" name="Прямоугольник 11">
            <a:extLst>
              <a:ext uri="{FF2B5EF4-FFF2-40B4-BE49-F238E27FC236}">
                <a16:creationId xmlns="" xmlns:a16="http://schemas.microsoft.com/office/drawing/2014/main" id="{301F642F-D17A-4FB5-B016-26D5E49923DC}"/>
              </a:ext>
            </a:extLst>
          </p:cNvPr>
          <p:cNvSpPr/>
          <p:nvPr/>
        </p:nvSpPr>
        <p:spPr>
          <a:xfrm>
            <a:off x="5202851" y="5373216"/>
            <a:ext cx="3600000" cy="900000"/>
          </a:xfrm>
          <a:prstGeom prst="rect">
            <a:avLst/>
          </a:prstGeom>
          <a:ln w="19050">
            <a:solidFill>
              <a:srgbClr val="0070C0"/>
            </a:solidFill>
          </a:ln>
        </p:spPr>
        <p:txBody>
          <a:bodyPr wrap="none" anchor="ctr">
            <a:spAutoFit/>
          </a:bodyPr>
          <a:lstStyle/>
          <a:p>
            <a:pPr algn="ctr"/>
            <a:r>
              <a:rPr lang="ru-RU" sz="2000" b="1" dirty="0">
                <a:solidFill>
                  <a:srgbClr val="0070C0"/>
                </a:solidFill>
                <a:latin typeface="Calibri" panose="020F0502020204030204" pitchFamily="34" charset="0"/>
              </a:rPr>
              <a:t>расширенные возможности</a:t>
            </a:r>
            <a:br>
              <a:rPr lang="ru-RU" sz="2000" b="1" dirty="0">
                <a:solidFill>
                  <a:srgbClr val="0070C0"/>
                </a:solidFill>
                <a:latin typeface="Calibri" panose="020F0502020204030204" pitchFamily="34" charset="0"/>
              </a:rPr>
            </a:br>
            <a:r>
              <a:rPr lang="ru-RU" sz="2000" b="1" dirty="0">
                <a:solidFill>
                  <a:srgbClr val="0070C0"/>
                </a:solidFill>
                <a:latin typeface="Calibri" panose="020F0502020204030204" pitchFamily="34" charset="0"/>
              </a:rPr>
              <a:t>подготовки</a:t>
            </a:r>
          </a:p>
        </p:txBody>
      </p:sp>
      <p:sp>
        <p:nvSpPr>
          <p:cNvPr id="13" name="Номер слайда 1"/>
          <p:cNvSpPr>
            <a:spLocks noGrp="1"/>
          </p:cNvSpPr>
          <p:nvPr>
            <p:ph type="sldNum" sz="quarter" idx="12"/>
          </p:nvPr>
        </p:nvSpPr>
        <p:spPr>
          <a:xfrm>
            <a:off x="7000056" y="6525344"/>
            <a:ext cx="2133600" cy="476250"/>
          </a:xfrm>
        </p:spPr>
        <p:txBody>
          <a:bodyPr/>
          <a:lstStyle/>
          <a:p>
            <a:pPr>
              <a:defRPr/>
            </a:pPr>
            <a:fld id="{DF9C18E8-D67C-493D-97D2-B4CA21C16307}" type="slidenum">
              <a:rPr lang="ru-RU" smtClean="0">
                <a:latin typeface="Calibri" panose="020F0502020204030204" pitchFamily="34" charset="0"/>
              </a:rPr>
              <a:pPr>
                <a:defRPr/>
              </a:pPr>
              <a:t>23</a:t>
            </a:fld>
            <a:endParaRPr lang="ru-RU" dirty="0">
              <a:latin typeface="Calibri" panose="020F0502020204030204" pitchFamily="34" charset="0"/>
            </a:endParaRPr>
          </a:p>
        </p:txBody>
      </p:sp>
      <p:sp>
        <p:nvSpPr>
          <p:cNvPr id="14" name="Rectangle 2"/>
          <p:cNvSpPr txBox="1">
            <a:spLocks noChangeArrowheads="1"/>
          </p:cNvSpPr>
          <p:nvPr/>
        </p:nvSpPr>
        <p:spPr bwMode="auto">
          <a:xfrm>
            <a:off x="1985120" y="166925"/>
            <a:ext cx="7158880" cy="74179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ru-RU" sz="4000" b="1" dirty="0" smtClean="0">
                <a:solidFill>
                  <a:srgbClr val="0070C0"/>
                </a:solidFill>
                <a:latin typeface="Calibri" panose="020F0502020204030204" pitchFamily="34" charset="0"/>
                <a:cs typeface="Calibri" pitchFamily="34" charset="0"/>
              </a:rPr>
              <a:t>Особенности</a:t>
            </a:r>
          </a:p>
          <a:p>
            <a:pPr eaLnBrk="1" hangingPunct="1"/>
            <a:r>
              <a:rPr lang="ru-RU" sz="4000" b="1" dirty="0" smtClean="0">
                <a:solidFill>
                  <a:srgbClr val="0070C0"/>
                </a:solidFill>
                <a:latin typeface="Calibri" panose="020F0502020204030204" pitchFamily="34" charset="0"/>
                <a:cs typeface="Calibri" pitchFamily="34" charset="0"/>
              </a:rPr>
              <a:t>письменной коммуникации</a:t>
            </a:r>
            <a:endParaRPr lang="ru-RU" sz="2000" b="1" dirty="0">
              <a:solidFill>
                <a:srgbClr val="0070C0"/>
              </a:solidFill>
              <a:latin typeface="Calibri" pitchFamily="34" charset="0"/>
              <a:cs typeface="Calibri" pitchFamily="34" charset="0"/>
            </a:endParaRPr>
          </a:p>
        </p:txBody>
      </p:sp>
      <p:sp>
        <p:nvSpPr>
          <p:cNvPr id="15" name="Заголовок 1"/>
          <p:cNvSpPr txBox="1">
            <a:spLocks/>
          </p:cNvSpPr>
          <p:nvPr/>
        </p:nvSpPr>
        <p:spPr bwMode="auto">
          <a:xfrm>
            <a:off x="67545" y="453739"/>
            <a:ext cx="1512168" cy="288032"/>
          </a:xfrm>
          <a:prstGeom prst="rect">
            <a:avLst/>
          </a:prstGeom>
          <a:noFill/>
          <a:ln w="9525">
            <a:noFill/>
            <a:miter lim="800000"/>
            <a:headEnd/>
            <a:tailEnd/>
          </a:ln>
        </p:spPr>
        <p:txBody>
          <a:bodyPr anchor="ctr">
            <a:normAutofit/>
          </a:bodyPr>
          <a:ls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fontAlgn="auto">
              <a:spcAft>
                <a:spcPts val="0"/>
              </a:spcAft>
              <a:defRPr/>
            </a:pPr>
            <a:r>
              <a:rPr lang="en-US" sz="1000" b="1" i="1" dirty="0">
                <a:solidFill>
                  <a:srgbClr val="FF0000"/>
                </a:solidFill>
                <a:latin typeface="Calibri" panose="020F0502020204030204" pitchFamily="34" charset="0"/>
                <a:ea typeface="+mj-ea"/>
                <a:cs typeface="+mj-cs"/>
              </a:rPr>
              <a:t>srosovet.ru</a:t>
            </a:r>
            <a:endParaRPr lang="ru-RU" sz="1000" i="1" dirty="0">
              <a:solidFill>
                <a:srgbClr val="FF0000"/>
              </a:solidFill>
              <a:latin typeface="Calibri" panose="020F0502020204030204" pitchFamily="34" charset="0"/>
              <a:ea typeface="+mj-ea"/>
              <a:cs typeface="+mj-cs"/>
            </a:endParaRPr>
          </a:p>
        </p:txBody>
      </p:sp>
      <p:pic>
        <p:nvPicPr>
          <p:cNvPr id="16" name="Picture 2" descr="C:\Users\Ильин МО\Desktop\Картинки\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0" y="18489"/>
            <a:ext cx="1980790" cy="579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35774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 xmlns:a16="http://schemas.microsoft.com/office/drawing/2014/main" id="{1EECD1B5-C4CA-4521-87D4-F7FECB65A466}"/>
              </a:ext>
            </a:extLst>
          </p:cNvPr>
          <p:cNvPicPr>
            <a:picLocks noChangeAspect="1"/>
          </p:cNvPicPr>
          <p:nvPr/>
        </p:nvPicPr>
        <p:blipFill rotWithShape="1">
          <a:blip r:embed="rId2"/>
          <a:srcRect l="21646" t="4561" r="21593" b="9351"/>
          <a:stretch/>
        </p:blipFill>
        <p:spPr bwMode="auto">
          <a:xfrm>
            <a:off x="47656" y="1494000"/>
            <a:ext cx="4931753" cy="5364000"/>
          </a:xfrm>
          <a:prstGeom prst="rect">
            <a:avLst/>
          </a:prstGeom>
          <a:ln>
            <a:noFill/>
          </a:ln>
          <a:extLst>
            <a:ext uri="{53640926-AAD7-44D8-BBD7-CCE9431645EC}">
              <a14:shadowObscured xmlns:a14="http://schemas.microsoft.com/office/drawing/2010/main"/>
            </a:ext>
          </a:extLst>
        </p:spPr>
      </p:pic>
      <p:sp>
        <p:nvSpPr>
          <p:cNvPr id="6" name="Объект 2">
            <a:extLst>
              <a:ext uri="{FF2B5EF4-FFF2-40B4-BE49-F238E27FC236}">
                <a16:creationId xmlns="" xmlns:a16="http://schemas.microsoft.com/office/drawing/2014/main" id="{A5922992-1EAC-4725-965C-4D48B2B5E247}"/>
              </a:ext>
            </a:extLst>
          </p:cNvPr>
          <p:cNvSpPr txBox="1">
            <a:spLocks/>
          </p:cNvSpPr>
          <p:nvPr/>
        </p:nvSpPr>
        <p:spPr>
          <a:xfrm>
            <a:off x="4978356" y="2852981"/>
            <a:ext cx="3938931" cy="26460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ru-RU" sz="2400" b="1" dirty="0">
                <a:solidFill>
                  <a:srgbClr val="FF0000"/>
                </a:solidFill>
                <a:latin typeface="Calibri" panose="020F0502020204030204" pitchFamily="34" charset="0"/>
              </a:rPr>
              <a:t>Документ может </a:t>
            </a:r>
            <a:r>
              <a:rPr lang="ru-RU" sz="2400" b="1" dirty="0" smtClean="0">
                <a:solidFill>
                  <a:srgbClr val="FF0000"/>
                </a:solidFill>
                <a:latin typeface="Calibri" panose="020F0502020204030204" pitchFamily="34" charset="0"/>
              </a:rPr>
              <a:t>попасть</a:t>
            </a:r>
            <a:br>
              <a:rPr lang="ru-RU" sz="2400" b="1" dirty="0" smtClean="0">
                <a:solidFill>
                  <a:srgbClr val="FF0000"/>
                </a:solidFill>
                <a:latin typeface="Calibri" panose="020F0502020204030204" pitchFamily="34" charset="0"/>
              </a:rPr>
            </a:br>
            <a:r>
              <a:rPr lang="ru-RU" sz="2400" b="1" dirty="0" smtClean="0">
                <a:solidFill>
                  <a:srgbClr val="FF0000"/>
                </a:solidFill>
                <a:latin typeface="Calibri" panose="020F0502020204030204" pitchFamily="34" charset="0"/>
              </a:rPr>
              <a:t>в </a:t>
            </a:r>
            <a:r>
              <a:rPr lang="ru-RU" sz="2400" b="1" dirty="0">
                <a:solidFill>
                  <a:srgbClr val="FF0000"/>
                </a:solidFill>
                <a:latin typeface="Calibri" panose="020F0502020204030204" pitchFamily="34" charset="0"/>
              </a:rPr>
              <a:t>руки оппонента, который будет </a:t>
            </a:r>
            <a:r>
              <a:rPr lang="ru-RU" sz="2400" b="1" dirty="0" smtClean="0">
                <a:solidFill>
                  <a:srgbClr val="FF0000"/>
                </a:solidFill>
                <a:latin typeface="Calibri" panose="020F0502020204030204" pitchFamily="34" charset="0"/>
              </a:rPr>
              <a:t>прилагать усилия (!), чтобы прочитать </a:t>
            </a:r>
            <a:r>
              <a:rPr lang="ru-RU" sz="2400" b="1" dirty="0">
                <a:solidFill>
                  <a:srgbClr val="FF0000"/>
                </a:solidFill>
                <a:latin typeface="Calibri" panose="020F0502020204030204" pitchFamily="34" charset="0"/>
              </a:rPr>
              <a:t>документ </a:t>
            </a:r>
            <a:r>
              <a:rPr lang="ru-RU" sz="2400" b="1" dirty="0" smtClean="0">
                <a:solidFill>
                  <a:srgbClr val="FF0000"/>
                </a:solidFill>
                <a:latin typeface="Calibri" panose="020F0502020204030204" pitchFamily="34" charset="0"/>
              </a:rPr>
              <a:t>так</a:t>
            </a:r>
            <a:r>
              <a:rPr lang="ru-RU" sz="2400" b="1" dirty="0">
                <a:solidFill>
                  <a:srgbClr val="FF0000"/>
                </a:solidFill>
                <a:latin typeface="Calibri" panose="020F0502020204030204" pitchFamily="34" charset="0"/>
              </a:rPr>
              <a:t>, как </a:t>
            </a:r>
            <a:r>
              <a:rPr lang="ru-RU" sz="2400" b="1" dirty="0" smtClean="0">
                <a:solidFill>
                  <a:srgbClr val="FF0000"/>
                </a:solidFill>
                <a:latin typeface="Calibri" panose="020F0502020204030204" pitchFamily="34" charset="0"/>
              </a:rPr>
              <a:t>выгодно ему</a:t>
            </a:r>
            <a:endParaRPr lang="ru-RU" sz="2400" b="1" dirty="0">
              <a:solidFill>
                <a:srgbClr val="FF0000"/>
              </a:solidFill>
              <a:latin typeface="Calibri" panose="020F0502020204030204" pitchFamily="34" charset="0"/>
            </a:endParaRPr>
          </a:p>
        </p:txBody>
      </p:sp>
      <p:sp>
        <p:nvSpPr>
          <p:cNvPr id="7" name="Номер слайда 1"/>
          <p:cNvSpPr>
            <a:spLocks noGrp="1"/>
          </p:cNvSpPr>
          <p:nvPr>
            <p:ph type="sldNum" sz="quarter" idx="12"/>
          </p:nvPr>
        </p:nvSpPr>
        <p:spPr>
          <a:xfrm>
            <a:off x="7000056" y="6525344"/>
            <a:ext cx="2133600" cy="476250"/>
          </a:xfrm>
        </p:spPr>
        <p:txBody>
          <a:bodyPr/>
          <a:lstStyle/>
          <a:p>
            <a:pPr>
              <a:defRPr/>
            </a:pPr>
            <a:fld id="{DF9C18E8-D67C-493D-97D2-B4CA21C16307}" type="slidenum">
              <a:rPr lang="ru-RU" smtClean="0">
                <a:latin typeface="Calibri" panose="020F0502020204030204" pitchFamily="34" charset="0"/>
              </a:rPr>
              <a:pPr>
                <a:defRPr/>
              </a:pPr>
              <a:t>24</a:t>
            </a:fld>
            <a:endParaRPr lang="ru-RU" dirty="0">
              <a:latin typeface="Calibri" panose="020F0502020204030204" pitchFamily="34" charset="0"/>
            </a:endParaRPr>
          </a:p>
        </p:txBody>
      </p:sp>
      <p:sp>
        <p:nvSpPr>
          <p:cNvPr id="12" name="Rectangle 2"/>
          <p:cNvSpPr txBox="1">
            <a:spLocks noChangeArrowheads="1"/>
          </p:cNvSpPr>
          <p:nvPr/>
        </p:nvSpPr>
        <p:spPr bwMode="auto">
          <a:xfrm>
            <a:off x="1985120" y="382949"/>
            <a:ext cx="7158880" cy="74179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ru-RU" sz="4000" b="1" dirty="0" smtClean="0">
                <a:solidFill>
                  <a:srgbClr val="0070C0"/>
                </a:solidFill>
                <a:latin typeface="Calibri" panose="020F0502020204030204" pitchFamily="34" charset="0"/>
                <a:cs typeface="Calibri" pitchFamily="34" charset="0"/>
              </a:rPr>
              <a:t>Особенности письменной коммуникации:</a:t>
            </a:r>
          </a:p>
          <a:p>
            <a:pPr eaLnBrk="1" hangingPunct="1"/>
            <a:r>
              <a:rPr lang="ru-RU" sz="2400" b="1" dirty="0" smtClean="0">
                <a:solidFill>
                  <a:srgbClr val="0070C0"/>
                </a:solidFill>
                <a:latin typeface="Calibri" panose="020F0502020204030204" pitchFamily="34" charset="0"/>
                <a:cs typeface="Calibri" pitchFamily="34" charset="0"/>
              </a:rPr>
              <a:t>существование в отрыве от автора</a:t>
            </a:r>
            <a:endParaRPr lang="ru-RU" sz="2400" b="1" dirty="0">
              <a:solidFill>
                <a:srgbClr val="0070C0"/>
              </a:solidFill>
              <a:latin typeface="Calibri" pitchFamily="34" charset="0"/>
              <a:cs typeface="Calibri" pitchFamily="34" charset="0"/>
            </a:endParaRPr>
          </a:p>
        </p:txBody>
      </p:sp>
      <p:sp>
        <p:nvSpPr>
          <p:cNvPr id="13" name="Заголовок 1"/>
          <p:cNvSpPr txBox="1">
            <a:spLocks/>
          </p:cNvSpPr>
          <p:nvPr/>
        </p:nvSpPr>
        <p:spPr bwMode="auto">
          <a:xfrm>
            <a:off x="67545" y="453739"/>
            <a:ext cx="1512168" cy="288032"/>
          </a:xfrm>
          <a:prstGeom prst="rect">
            <a:avLst/>
          </a:prstGeom>
          <a:noFill/>
          <a:ln w="9525">
            <a:noFill/>
            <a:miter lim="800000"/>
            <a:headEnd/>
            <a:tailEnd/>
          </a:ln>
        </p:spPr>
        <p:txBody>
          <a:bodyPr anchor="ctr">
            <a:normAutofit/>
          </a:bodyPr>
          <a:ls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fontAlgn="auto">
              <a:spcAft>
                <a:spcPts val="0"/>
              </a:spcAft>
              <a:defRPr/>
            </a:pPr>
            <a:r>
              <a:rPr lang="en-US" sz="1000" b="1" i="1" dirty="0">
                <a:solidFill>
                  <a:srgbClr val="FF0000"/>
                </a:solidFill>
                <a:latin typeface="Calibri" panose="020F0502020204030204" pitchFamily="34" charset="0"/>
                <a:ea typeface="+mj-ea"/>
                <a:cs typeface="+mj-cs"/>
              </a:rPr>
              <a:t>srosovet.ru</a:t>
            </a:r>
            <a:endParaRPr lang="ru-RU" sz="1000" i="1" dirty="0">
              <a:solidFill>
                <a:srgbClr val="FF0000"/>
              </a:solidFill>
              <a:latin typeface="Calibri" panose="020F0502020204030204" pitchFamily="34" charset="0"/>
              <a:ea typeface="+mj-ea"/>
              <a:cs typeface="+mj-cs"/>
            </a:endParaRPr>
          </a:p>
        </p:txBody>
      </p:sp>
      <p:pic>
        <p:nvPicPr>
          <p:cNvPr id="14" name="Picture 2" descr="C:\Users\Ильин МО\Desktop\Картинки\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0" y="18489"/>
            <a:ext cx="1980790" cy="579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77676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descr="C:\cloud\Труды Макса\ИПР\Рисунки\001---.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052736"/>
            <a:ext cx="5652120" cy="5769033"/>
          </a:xfrm>
          <a:prstGeom prst="rect">
            <a:avLst/>
          </a:prstGeom>
          <a:noFill/>
          <a:ln>
            <a:noFill/>
          </a:ln>
        </p:spPr>
      </p:pic>
      <p:sp>
        <p:nvSpPr>
          <p:cNvPr id="6" name="Объект 2">
            <a:extLst>
              <a:ext uri="{FF2B5EF4-FFF2-40B4-BE49-F238E27FC236}">
                <a16:creationId xmlns="" xmlns:a16="http://schemas.microsoft.com/office/drawing/2014/main" id="{A5922992-1EAC-4725-965C-4D48B2B5E247}"/>
              </a:ext>
            </a:extLst>
          </p:cNvPr>
          <p:cNvSpPr txBox="1">
            <a:spLocks/>
          </p:cNvSpPr>
          <p:nvPr/>
        </p:nvSpPr>
        <p:spPr>
          <a:xfrm>
            <a:off x="5205069" y="3811755"/>
            <a:ext cx="3938931" cy="46930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ru-RU" sz="2400" b="1" dirty="0">
                <a:solidFill>
                  <a:srgbClr val="FF0000"/>
                </a:solidFill>
                <a:latin typeface="Calibri" panose="020F0502020204030204" pitchFamily="34" charset="0"/>
              </a:rPr>
              <a:t>«Тот самый запах</a:t>
            </a:r>
            <a:r>
              <a:rPr lang="ru-RU" sz="2400" b="1" dirty="0" smtClean="0">
                <a:solidFill>
                  <a:srgbClr val="FF0000"/>
                </a:solidFill>
                <a:latin typeface="Calibri" panose="020F0502020204030204" pitchFamily="34" charset="0"/>
              </a:rPr>
              <a:t>»</a:t>
            </a:r>
          </a:p>
        </p:txBody>
      </p:sp>
      <p:sp>
        <p:nvSpPr>
          <p:cNvPr id="11" name="Заголовок 1">
            <a:extLst>
              <a:ext uri="{FF2B5EF4-FFF2-40B4-BE49-F238E27FC236}">
                <a16:creationId xmlns="" xmlns:a16="http://schemas.microsoft.com/office/drawing/2014/main" id="{4A5A2FB8-D674-403A-A950-104CA7BDE303}"/>
              </a:ext>
            </a:extLst>
          </p:cNvPr>
          <p:cNvSpPr>
            <a:spLocks noGrp="1"/>
          </p:cNvSpPr>
          <p:nvPr>
            <p:ph type="title"/>
          </p:nvPr>
        </p:nvSpPr>
        <p:spPr>
          <a:xfrm>
            <a:off x="1985120" y="130417"/>
            <a:ext cx="7158880" cy="934720"/>
          </a:xfrm>
        </p:spPr>
        <p:txBody>
          <a:bodyPr>
            <a:noAutofit/>
          </a:bodyPr>
          <a:lstStyle/>
          <a:p>
            <a:pPr algn="ctr"/>
            <a:r>
              <a:rPr lang="ru-RU" sz="4000" b="1" dirty="0" smtClean="0">
                <a:solidFill>
                  <a:srgbClr val="0070C0"/>
                </a:solidFill>
                <a:latin typeface="Calibri" panose="020F0502020204030204" pitchFamily="34" charset="0"/>
              </a:rPr>
              <a:t>Особенности письменной коммуникации</a:t>
            </a:r>
            <a:endParaRPr lang="ru-RU" sz="2400" b="1" dirty="0">
              <a:solidFill>
                <a:srgbClr val="0070C0"/>
              </a:solidFill>
              <a:latin typeface="Calibri" panose="020F0502020204030204" pitchFamily="34" charset="0"/>
            </a:endParaRPr>
          </a:p>
        </p:txBody>
      </p:sp>
      <p:sp>
        <p:nvSpPr>
          <p:cNvPr id="8" name="Номер слайда 1"/>
          <p:cNvSpPr>
            <a:spLocks noGrp="1"/>
          </p:cNvSpPr>
          <p:nvPr>
            <p:ph type="sldNum" sz="quarter" idx="12"/>
          </p:nvPr>
        </p:nvSpPr>
        <p:spPr>
          <a:xfrm>
            <a:off x="7000056" y="6525344"/>
            <a:ext cx="2133600" cy="476250"/>
          </a:xfrm>
        </p:spPr>
        <p:txBody>
          <a:bodyPr/>
          <a:lstStyle/>
          <a:p>
            <a:pPr>
              <a:defRPr/>
            </a:pPr>
            <a:fld id="{DF9C18E8-D67C-493D-97D2-B4CA21C16307}" type="slidenum">
              <a:rPr lang="ru-RU" smtClean="0">
                <a:latin typeface="Calibri" panose="020F0502020204030204" pitchFamily="34" charset="0"/>
              </a:rPr>
              <a:pPr>
                <a:defRPr/>
              </a:pPr>
              <a:t>25</a:t>
            </a:fld>
            <a:endParaRPr lang="ru-RU" dirty="0">
              <a:latin typeface="Calibri" panose="020F0502020204030204" pitchFamily="34" charset="0"/>
            </a:endParaRPr>
          </a:p>
        </p:txBody>
      </p:sp>
      <p:sp>
        <p:nvSpPr>
          <p:cNvPr id="16" name="Заголовок 1"/>
          <p:cNvSpPr txBox="1">
            <a:spLocks/>
          </p:cNvSpPr>
          <p:nvPr/>
        </p:nvSpPr>
        <p:spPr bwMode="auto">
          <a:xfrm>
            <a:off x="67545" y="453739"/>
            <a:ext cx="1512168" cy="288032"/>
          </a:xfrm>
          <a:prstGeom prst="rect">
            <a:avLst/>
          </a:prstGeom>
          <a:noFill/>
          <a:ln w="9525">
            <a:noFill/>
            <a:miter lim="800000"/>
            <a:headEnd/>
            <a:tailEnd/>
          </a:ln>
        </p:spPr>
        <p:txBody>
          <a:bodyPr anchor="ctr">
            <a:normAutofit/>
          </a:bodyPr>
          <a:ls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fontAlgn="auto">
              <a:spcAft>
                <a:spcPts val="0"/>
              </a:spcAft>
              <a:defRPr/>
            </a:pPr>
            <a:r>
              <a:rPr lang="en-US" sz="1000" b="1" i="1" dirty="0">
                <a:solidFill>
                  <a:srgbClr val="FF0000"/>
                </a:solidFill>
                <a:latin typeface="Calibri" panose="020F0502020204030204" pitchFamily="34" charset="0"/>
                <a:ea typeface="+mj-ea"/>
                <a:cs typeface="+mj-cs"/>
              </a:rPr>
              <a:t>srosovet.ru</a:t>
            </a:r>
            <a:endParaRPr lang="ru-RU" sz="1000" i="1" dirty="0">
              <a:solidFill>
                <a:srgbClr val="FF0000"/>
              </a:solidFill>
              <a:latin typeface="Calibri" panose="020F0502020204030204" pitchFamily="34" charset="0"/>
              <a:ea typeface="+mj-ea"/>
              <a:cs typeface="+mj-cs"/>
            </a:endParaRPr>
          </a:p>
        </p:txBody>
      </p:sp>
      <p:pic>
        <p:nvPicPr>
          <p:cNvPr id="17" name="Picture 2" descr="C:\Users\Ильин МО\Desktop\Картинки\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0" y="18489"/>
            <a:ext cx="1980790" cy="579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15715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a:extLst>
              <a:ext uri="{FF2B5EF4-FFF2-40B4-BE49-F238E27FC236}">
                <a16:creationId xmlns="" xmlns:a16="http://schemas.microsoft.com/office/drawing/2014/main" id="{C48253ED-A6E8-4FEA-8FDE-D458DCD09EBC}"/>
              </a:ext>
            </a:extLst>
          </p:cNvPr>
          <p:cNvSpPr/>
          <p:nvPr/>
        </p:nvSpPr>
        <p:spPr>
          <a:xfrm>
            <a:off x="3322269" y="1700808"/>
            <a:ext cx="2520000" cy="898358"/>
          </a:xfrm>
          <a:prstGeom prst="rect">
            <a:avLst/>
          </a:prstGeom>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2400" b="1" dirty="0">
                <a:solidFill>
                  <a:srgbClr val="0070C0"/>
                </a:solidFill>
                <a:latin typeface="Calibri" panose="020F0502020204030204" pitchFamily="34" charset="0"/>
              </a:rPr>
              <a:t>Точность передачи мысли</a:t>
            </a:r>
          </a:p>
        </p:txBody>
      </p:sp>
      <p:sp>
        <p:nvSpPr>
          <p:cNvPr id="18" name="Прямоугольник 17">
            <a:extLst>
              <a:ext uri="{FF2B5EF4-FFF2-40B4-BE49-F238E27FC236}">
                <a16:creationId xmlns="" xmlns:a16="http://schemas.microsoft.com/office/drawing/2014/main" id="{ECCD38FF-00DD-40B2-897B-90ADD1B483B2}"/>
              </a:ext>
            </a:extLst>
          </p:cNvPr>
          <p:cNvSpPr/>
          <p:nvPr/>
        </p:nvSpPr>
        <p:spPr>
          <a:xfrm>
            <a:off x="823629" y="3554966"/>
            <a:ext cx="2520000" cy="898358"/>
          </a:xfrm>
          <a:prstGeom prst="rect">
            <a:avLst/>
          </a:prstGeom>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2400" b="1" dirty="0">
                <a:solidFill>
                  <a:srgbClr val="0070C0"/>
                </a:solidFill>
                <a:latin typeface="Calibri" panose="020F0502020204030204" pitchFamily="34" charset="0"/>
              </a:rPr>
              <a:t>Скорость передачи мысли</a:t>
            </a:r>
          </a:p>
        </p:txBody>
      </p:sp>
      <p:sp>
        <p:nvSpPr>
          <p:cNvPr id="19" name="Прямоугольник 18">
            <a:extLst>
              <a:ext uri="{FF2B5EF4-FFF2-40B4-BE49-F238E27FC236}">
                <a16:creationId xmlns="" xmlns:a16="http://schemas.microsoft.com/office/drawing/2014/main" id="{FB2C3B8E-776E-489E-9128-56163E926712}"/>
              </a:ext>
            </a:extLst>
          </p:cNvPr>
          <p:cNvSpPr/>
          <p:nvPr/>
        </p:nvSpPr>
        <p:spPr>
          <a:xfrm>
            <a:off x="5803379" y="3543160"/>
            <a:ext cx="2520000" cy="898358"/>
          </a:xfrm>
          <a:prstGeom prst="rect">
            <a:avLst/>
          </a:prstGeom>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2400" b="1" dirty="0">
                <a:solidFill>
                  <a:srgbClr val="0070C0"/>
                </a:solidFill>
                <a:latin typeface="Calibri" panose="020F0502020204030204" pitchFamily="34" charset="0"/>
              </a:rPr>
              <a:t>Обоснованность</a:t>
            </a:r>
          </a:p>
        </p:txBody>
      </p:sp>
      <p:sp>
        <p:nvSpPr>
          <p:cNvPr id="20" name="Прямоугольник 19">
            <a:extLst>
              <a:ext uri="{FF2B5EF4-FFF2-40B4-BE49-F238E27FC236}">
                <a16:creationId xmlns="" xmlns:a16="http://schemas.microsoft.com/office/drawing/2014/main" id="{09DE1783-1B34-48B6-8615-5A39AD93C9F0}"/>
              </a:ext>
            </a:extLst>
          </p:cNvPr>
          <p:cNvSpPr/>
          <p:nvPr/>
        </p:nvSpPr>
        <p:spPr>
          <a:xfrm>
            <a:off x="1321457" y="5492069"/>
            <a:ext cx="2520000" cy="898358"/>
          </a:xfrm>
          <a:prstGeom prst="rect">
            <a:avLst/>
          </a:prstGeom>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2400" b="1" dirty="0">
                <a:solidFill>
                  <a:srgbClr val="0070C0"/>
                </a:solidFill>
                <a:latin typeface="Calibri" panose="020F0502020204030204" pitchFamily="34" charset="0"/>
              </a:rPr>
              <a:t>Простота</a:t>
            </a:r>
          </a:p>
        </p:txBody>
      </p:sp>
      <p:sp>
        <p:nvSpPr>
          <p:cNvPr id="21" name="Прямоугольник 20">
            <a:extLst>
              <a:ext uri="{FF2B5EF4-FFF2-40B4-BE49-F238E27FC236}">
                <a16:creationId xmlns="" xmlns:a16="http://schemas.microsoft.com/office/drawing/2014/main" id="{414C21C1-0BC3-4329-83E1-002006884DBB}"/>
              </a:ext>
            </a:extLst>
          </p:cNvPr>
          <p:cNvSpPr/>
          <p:nvPr/>
        </p:nvSpPr>
        <p:spPr>
          <a:xfrm>
            <a:off x="5311773" y="5479001"/>
            <a:ext cx="2520000" cy="898358"/>
          </a:xfrm>
          <a:prstGeom prst="rect">
            <a:avLst/>
          </a:prstGeom>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2400" b="1" dirty="0">
                <a:solidFill>
                  <a:srgbClr val="0070C0"/>
                </a:solidFill>
                <a:latin typeface="Calibri" panose="020F0502020204030204" pitchFamily="34" charset="0"/>
              </a:rPr>
              <a:t>«Эмоциональное послевкусие»</a:t>
            </a:r>
          </a:p>
        </p:txBody>
      </p:sp>
      <p:pic>
        <p:nvPicPr>
          <p:cNvPr id="5122" name="Picture 2" descr="ÐÐ°ÑÑÐ¸Ð½ÐºÐ¸ Ð¿Ð¾ Ð·Ð°Ð¿ÑÐ¾ÑÑ Ð·Ð½Ð°Ðº ÐºÐ°ÑÐµÑÑÐ²Ð°">
            <a:extLst>
              <a:ext uri="{FF2B5EF4-FFF2-40B4-BE49-F238E27FC236}">
                <a16:creationId xmlns="" xmlns:a16="http://schemas.microsoft.com/office/drawing/2014/main" id="{A8C7B046-8421-4421-88CE-861289BA06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1455" y="3110444"/>
            <a:ext cx="1655445" cy="1655445"/>
          </a:xfrm>
          <a:prstGeom prst="rect">
            <a:avLst/>
          </a:prstGeom>
          <a:noFill/>
          <a:extLst>
            <a:ext uri="{909E8E84-426E-40DD-AFC4-6F175D3DCCD1}">
              <a14:hiddenFill xmlns:a14="http://schemas.microsoft.com/office/drawing/2010/main">
                <a:solidFill>
                  <a:srgbClr val="FFFFFF"/>
                </a:solidFill>
              </a14:hiddenFill>
            </a:ext>
          </a:extLst>
        </p:spPr>
      </p:pic>
      <p:sp>
        <p:nvSpPr>
          <p:cNvPr id="12" name="Номер слайда 1"/>
          <p:cNvSpPr>
            <a:spLocks noGrp="1"/>
          </p:cNvSpPr>
          <p:nvPr>
            <p:ph type="sldNum" sz="quarter" idx="12"/>
          </p:nvPr>
        </p:nvSpPr>
        <p:spPr>
          <a:xfrm>
            <a:off x="7000056" y="6525344"/>
            <a:ext cx="2133600" cy="476250"/>
          </a:xfrm>
        </p:spPr>
        <p:txBody>
          <a:bodyPr/>
          <a:lstStyle/>
          <a:p>
            <a:pPr>
              <a:defRPr/>
            </a:pPr>
            <a:fld id="{DF9C18E8-D67C-493D-97D2-B4CA21C16307}" type="slidenum">
              <a:rPr lang="ru-RU" smtClean="0">
                <a:latin typeface="Calibri" panose="020F0502020204030204" pitchFamily="34" charset="0"/>
              </a:rPr>
              <a:pPr>
                <a:defRPr/>
              </a:pPr>
              <a:t>26</a:t>
            </a:fld>
            <a:endParaRPr lang="ru-RU" dirty="0">
              <a:latin typeface="Calibri" panose="020F0502020204030204" pitchFamily="34" charset="0"/>
            </a:endParaRPr>
          </a:p>
        </p:txBody>
      </p:sp>
      <p:sp>
        <p:nvSpPr>
          <p:cNvPr id="14" name="Rectangle 2"/>
          <p:cNvSpPr txBox="1">
            <a:spLocks noChangeArrowheads="1"/>
          </p:cNvSpPr>
          <p:nvPr/>
        </p:nvSpPr>
        <p:spPr bwMode="auto">
          <a:xfrm>
            <a:off x="1985120" y="166925"/>
            <a:ext cx="7158880" cy="74179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ru-RU" sz="4000" b="1" dirty="0" smtClean="0">
                <a:solidFill>
                  <a:srgbClr val="0070C0"/>
                </a:solidFill>
                <a:latin typeface="Calibri" panose="020F0502020204030204" pitchFamily="34" charset="0"/>
                <a:cs typeface="Calibri" pitchFamily="34" charset="0"/>
              </a:rPr>
              <a:t>Критерии качества письменной коммуникации</a:t>
            </a:r>
            <a:endParaRPr lang="ru-RU" sz="2000" b="1" dirty="0">
              <a:solidFill>
                <a:srgbClr val="0070C0"/>
              </a:solidFill>
              <a:latin typeface="Calibri" pitchFamily="34" charset="0"/>
              <a:cs typeface="Calibri" pitchFamily="34" charset="0"/>
            </a:endParaRPr>
          </a:p>
        </p:txBody>
      </p:sp>
      <p:sp>
        <p:nvSpPr>
          <p:cNvPr id="15" name="Заголовок 1"/>
          <p:cNvSpPr txBox="1">
            <a:spLocks/>
          </p:cNvSpPr>
          <p:nvPr/>
        </p:nvSpPr>
        <p:spPr bwMode="auto">
          <a:xfrm>
            <a:off x="67545" y="453739"/>
            <a:ext cx="1512168" cy="288032"/>
          </a:xfrm>
          <a:prstGeom prst="rect">
            <a:avLst/>
          </a:prstGeom>
          <a:noFill/>
          <a:ln w="9525">
            <a:noFill/>
            <a:miter lim="800000"/>
            <a:headEnd/>
            <a:tailEnd/>
          </a:ln>
        </p:spPr>
        <p:txBody>
          <a:bodyPr anchor="ctr">
            <a:normAutofit/>
          </a:bodyPr>
          <a:ls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fontAlgn="auto">
              <a:spcAft>
                <a:spcPts val="0"/>
              </a:spcAft>
              <a:defRPr/>
            </a:pPr>
            <a:r>
              <a:rPr lang="en-US" sz="1000" b="1" i="1" dirty="0">
                <a:solidFill>
                  <a:srgbClr val="FF0000"/>
                </a:solidFill>
                <a:latin typeface="Calibri" panose="020F0502020204030204" pitchFamily="34" charset="0"/>
                <a:ea typeface="+mj-ea"/>
                <a:cs typeface="+mj-cs"/>
              </a:rPr>
              <a:t>srosovet.ru</a:t>
            </a:r>
            <a:endParaRPr lang="ru-RU" sz="1000" i="1" dirty="0">
              <a:solidFill>
                <a:srgbClr val="FF0000"/>
              </a:solidFill>
              <a:latin typeface="Calibri" panose="020F0502020204030204" pitchFamily="34" charset="0"/>
              <a:ea typeface="+mj-ea"/>
              <a:cs typeface="+mj-cs"/>
            </a:endParaRPr>
          </a:p>
        </p:txBody>
      </p:sp>
      <p:pic>
        <p:nvPicPr>
          <p:cNvPr id="22" name="Picture 2" descr="C:\Users\Ильин МО\Desktop\Картинки\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0" y="18489"/>
            <a:ext cx="1980790" cy="579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94556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Заголовок 1">
            <a:extLst>
              <a:ext uri="{FF2B5EF4-FFF2-40B4-BE49-F238E27FC236}">
                <a16:creationId xmlns="" xmlns:a16="http://schemas.microsoft.com/office/drawing/2014/main" id="{D3E94D7D-C34F-41D6-831A-92D76447D88E}"/>
              </a:ext>
            </a:extLst>
          </p:cNvPr>
          <p:cNvSpPr>
            <a:spLocks noGrp="1"/>
          </p:cNvSpPr>
          <p:nvPr>
            <p:ph type="title"/>
          </p:nvPr>
        </p:nvSpPr>
        <p:spPr>
          <a:xfrm>
            <a:off x="921673" y="1"/>
            <a:ext cx="8222327" cy="1039090"/>
          </a:xfrm>
        </p:spPr>
        <p:txBody>
          <a:bodyPr>
            <a:noAutofit/>
          </a:bodyPr>
          <a:lstStyle/>
          <a:p>
            <a:pPr algn="ctr"/>
            <a:r>
              <a:rPr lang="ru-RU" sz="4000" b="1" dirty="0">
                <a:solidFill>
                  <a:srgbClr val="0070C0"/>
                </a:solidFill>
                <a:latin typeface="Calibri" panose="020F0502020204030204" pitchFamily="34" charset="0"/>
              </a:rPr>
              <a:t>Правила письменной коммуникации: </a:t>
            </a:r>
            <a:r>
              <a:rPr lang="ru-RU" sz="4000" b="1" dirty="0">
                <a:solidFill>
                  <a:srgbClr val="FF0000"/>
                </a:solidFill>
                <a:latin typeface="Calibri" panose="020F0502020204030204" pitchFamily="34" charset="0"/>
              </a:rPr>
              <a:t>логические</a:t>
            </a:r>
          </a:p>
        </p:txBody>
      </p:sp>
      <p:pic>
        <p:nvPicPr>
          <p:cNvPr id="1026" name="Picture 2" descr="ÐÐ°ÑÑÐ¸Ð½ÐºÐ¸ Ð¿Ð¾ Ð·Ð°Ð¿ÑÐ¾ÑÑ Ð»Ð¾Ð³Ð¸ÐºÐ°"/>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2561" y="1731897"/>
            <a:ext cx="2838450" cy="3014663"/>
          </a:xfrm>
          <a:prstGeom prst="rect">
            <a:avLst/>
          </a:prstGeom>
          <a:noFill/>
          <a:extLst>
            <a:ext uri="{909E8E84-426E-40DD-AFC4-6F175D3DCCD1}">
              <a14:hiddenFill xmlns:a14="http://schemas.microsoft.com/office/drawing/2010/main">
                <a:solidFill>
                  <a:srgbClr val="FFFFFF"/>
                </a:solidFill>
              </a14:hiddenFill>
            </a:ext>
          </a:extLst>
        </p:spPr>
      </p:pic>
      <p:sp>
        <p:nvSpPr>
          <p:cNvPr id="25" name="Прямоугольник 24">
            <a:extLst>
              <a:ext uri="{FF2B5EF4-FFF2-40B4-BE49-F238E27FC236}">
                <a16:creationId xmlns="" xmlns:a16="http://schemas.microsoft.com/office/drawing/2014/main" id="{ECCD38FF-00DD-40B2-897B-90ADD1B483B2}"/>
              </a:ext>
            </a:extLst>
          </p:cNvPr>
          <p:cNvSpPr/>
          <p:nvPr/>
        </p:nvSpPr>
        <p:spPr>
          <a:xfrm>
            <a:off x="354864" y="1730064"/>
            <a:ext cx="2592000" cy="898358"/>
          </a:xfrm>
          <a:prstGeom prst="rect">
            <a:avLst/>
          </a:prstGeom>
          <a:ln w="15875">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2400" b="1" dirty="0">
                <a:solidFill>
                  <a:srgbClr val="0070C0"/>
                </a:solidFill>
                <a:latin typeface="Calibri" panose="020F0502020204030204" pitchFamily="34" charset="0"/>
              </a:rPr>
              <a:t>1. Определение цели</a:t>
            </a:r>
          </a:p>
        </p:txBody>
      </p:sp>
      <p:sp>
        <p:nvSpPr>
          <p:cNvPr id="26" name="Прямоугольник 25">
            <a:extLst>
              <a:ext uri="{FF2B5EF4-FFF2-40B4-BE49-F238E27FC236}">
                <a16:creationId xmlns="" xmlns:a16="http://schemas.microsoft.com/office/drawing/2014/main" id="{ECCD38FF-00DD-40B2-897B-90ADD1B483B2}"/>
              </a:ext>
            </a:extLst>
          </p:cNvPr>
          <p:cNvSpPr/>
          <p:nvPr/>
        </p:nvSpPr>
        <p:spPr>
          <a:xfrm>
            <a:off x="3298912" y="1730064"/>
            <a:ext cx="2592000" cy="898358"/>
          </a:xfrm>
          <a:prstGeom prst="rect">
            <a:avLst/>
          </a:prstGeom>
          <a:ln w="15875">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2400" b="1" dirty="0">
                <a:solidFill>
                  <a:srgbClr val="0070C0"/>
                </a:solidFill>
                <a:latin typeface="Calibri" panose="020F0502020204030204" pitchFamily="34" charset="0"/>
              </a:rPr>
              <a:t>2. Учет целевой аудитории</a:t>
            </a:r>
          </a:p>
        </p:txBody>
      </p:sp>
      <p:sp>
        <p:nvSpPr>
          <p:cNvPr id="27" name="Прямоугольник 26">
            <a:extLst>
              <a:ext uri="{FF2B5EF4-FFF2-40B4-BE49-F238E27FC236}">
                <a16:creationId xmlns="" xmlns:a16="http://schemas.microsoft.com/office/drawing/2014/main" id="{ECCD38FF-00DD-40B2-897B-90ADD1B483B2}"/>
              </a:ext>
            </a:extLst>
          </p:cNvPr>
          <p:cNvSpPr/>
          <p:nvPr/>
        </p:nvSpPr>
        <p:spPr>
          <a:xfrm>
            <a:off x="354864" y="3592380"/>
            <a:ext cx="2592000" cy="898358"/>
          </a:xfrm>
          <a:prstGeom prst="rect">
            <a:avLst/>
          </a:prstGeom>
          <a:ln w="15875">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2400" b="1" dirty="0">
                <a:solidFill>
                  <a:srgbClr val="0070C0"/>
                </a:solidFill>
                <a:latin typeface="Calibri" panose="020F0502020204030204" pitchFamily="34" charset="0"/>
              </a:rPr>
              <a:t>3. Формирование структуры</a:t>
            </a:r>
          </a:p>
        </p:txBody>
      </p:sp>
      <p:sp>
        <p:nvSpPr>
          <p:cNvPr id="28" name="Прямоугольник 27">
            <a:extLst>
              <a:ext uri="{FF2B5EF4-FFF2-40B4-BE49-F238E27FC236}">
                <a16:creationId xmlns="" xmlns:a16="http://schemas.microsoft.com/office/drawing/2014/main" id="{ECCD38FF-00DD-40B2-897B-90ADD1B483B2}"/>
              </a:ext>
            </a:extLst>
          </p:cNvPr>
          <p:cNvSpPr/>
          <p:nvPr/>
        </p:nvSpPr>
        <p:spPr>
          <a:xfrm>
            <a:off x="3298912" y="3592380"/>
            <a:ext cx="2592000" cy="898358"/>
          </a:xfrm>
          <a:prstGeom prst="rect">
            <a:avLst/>
          </a:prstGeom>
          <a:ln w="15875">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2400" b="1" dirty="0">
                <a:solidFill>
                  <a:srgbClr val="0070C0"/>
                </a:solidFill>
                <a:latin typeface="Calibri" panose="020F0502020204030204" pitchFamily="34" charset="0"/>
              </a:rPr>
              <a:t>4. Расстановка акцентов</a:t>
            </a:r>
          </a:p>
        </p:txBody>
      </p:sp>
      <p:sp>
        <p:nvSpPr>
          <p:cNvPr id="29" name="Прямоугольник 28">
            <a:extLst>
              <a:ext uri="{FF2B5EF4-FFF2-40B4-BE49-F238E27FC236}">
                <a16:creationId xmlns="" xmlns:a16="http://schemas.microsoft.com/office/drawing/2014/main" id="{ECCD38FF-00DD-40B2-897B-90ADD1B483B2}"/>
              </a:ext>
            </a:extLst>
          </p:cNvPr>
          <p:cNvSpPr/>
          <p:nvPr/>
        </p:nvSpPr>
        <p:spPr>
          <a:xfrm>
            <a:off x="1834530" y="5391780"/>
            <a:ext cx="2592000" cy="898358"/>
          </a:xfrm>
          <a:prstGeom prst="rect">
            <a:avLst/>
          </a:prstGeom>
          <a:ln w="15875">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2400" b="1" dirty="0">
                <a:solidFill>
                  <a:srgbClr val="0070C0"/>
                </a:solidFill>
                <a:latin typeface="Calibri" panose="020F0502020204030204" pitchFamily="34" charset="0"/>
              </a:rPr>
              <a:t>5. Стремление</a:t>
            </a:r>
            <a:br>
              <a:rPr lang="ru-RU" sz="2400" b="1" dirty="0">
                <a:solidFill>
                  <a:srgbClr val="0070C0"/>
                </a:solidFill>
                <a:latin typeface="Calibri" panose="020F0502020204030204" pitchFamily="34" charset="0"/>
              </a:rPr>
            </a:br>
            <a:r>
              <a:rPr lang="ru-RU" sz="2400" b="1" dirty="0">
                <a:solidFill>
                  <a:srgbClr val="0070C0"/>
                </a:solidFill>
                <a:latin typeface="Calibri" panose="020F0502020204030204" pitchFamily="34" charset="0"/>
              </a:rPr>
              <a:t>к простоте</a:t>
            </a:r>
          </a:p>
        </p:txBody>
      </p:sp>
      <p:sp>
        <p:nvSpPr>
          <p:cNvPr id="11" name="Номер слайда 1"/>
          <p:cNvSpPr>
            <a:spLocks noGrp="1"/>
          </p:cNvSpPr>
          <p:nvPr>
            <p:ph type="sldNum" sz="quarter" idx="12"/>
          </p:nvPr>
        </p:nvSpPr>
        <p:spPr>
          <a:xfrm>
            <a:off x="7000056" y="6525344"/>
            <a:ext cx="2133600" cy="476250"/>
          </a:xfrm>
        </p:spPr>
        <p:txBody>
          <a:bodyPr/>
          <a:lstStyle/>
          <a:p>
            <a:pPr>
              <a:defRPr/>
            </a:pPr>
            <a:fld id="{DF9C18E8-D67C-493D-97D2-B4CA21C16307}" type="slidenum">
              <a:rPr lang="ru-RU" smtClean="0">
                <a:latin typeface="Calibri" panose="020F0502020204030204" pitchFamily="34" charset="0"/>
              </a:rPr>
              <a:pPr>
                <a:defRPr/>
              </a:pPr>
              <a:t>27</a:t>
            </a:fld>
            <a:endParaRPr lang="ru-RU" dirty="0">
              <a:latin typeface="Calibri" panose="020F0502020204030204" pitchFamily="34" charset="0"/>
            </a:endParaRPr>
          </a:p>
        </p:txBody>
      </p:sp>
      <p:sp>
        <p:nvSpPr>
          <p:cNvPr id="12" name="Заголовок 1"/>
          <p:cNvSpPr txBox="1">
            <a:spLocks/>
          </p:cNvSpPr>
          <p:nvPr/>
        </p:nvSpPr>
        <p:spPr bwMode="auto">
          <a:xfrm>
            <a:off x="67545" y="453739"/>
            <a:ext cx="1512168" cy="288032"/>
          </a:xfrm>
          <a:prstGeom prst="rect">
            <a:avLst/>
          </a:prstGeom>
          <a:noFill/>
          <a:ln w="9525">
            <a:noFill/>
            <a:miter lim="800000"/>
            <a:headEnd/>
            <a:tailEnd/>
          </a:ln>
        </p:spPr>
        <p:txBody>
          <a:bodyPr anchor="ctr">
            <a:normAutofit/>
          </a:bodyPr>
          <a:ls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fontAlgn="auto">
              <a:spcAft>
                <a:spcPts val="0"/>
              </a:spcAft>
              <a:defRPr/>
            </a:pPr>
            <a:r>
              <a:rPr lang="en-US" sz="1000" b="1" i="1" dirty="0">
                <a:solidFill>
                  <a:srgbClr val="FF0000"/>
                </a:solidFill>
                <a:latin typeface="Calibri" panose="020F0502020204030204" pitchFamily="34" charset="0"/>
                <a:ea typeface="+mj-ea"/>
                <a:cs typeface="+mj-cs"/>
              </a:rPr>
              <a:t>srosovet.ru</a:t>
            </a:r>
            <a:endParaRPr lang="ru-RU" sz="1000" i="1" dirty="0">
              <a:solidFill>
                <a:srgbClr val="FF0000"/>
              </a:solidFill>
              <a:latin typeface="Calibri" panose="020F0502020204030204" pitchFamily="34" charset="0"/>
              <a:ea typeface="+mj-ea"/>
              <a:cs typeface="+mj-cs"/>
            </a:endParaRPr>
          </a:p>
        </p:txBody>
      </p:sp>
      <p:pic>
        <p:nvPicPr>
          <p:cNvPr id="13" name="Picture 2" descr="C:\Users\Ильин МО\Desktop\Картинки\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0" y="18489"/>
            <a:ext cx="1980790" cy="579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16664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E72DE3EC-1284-4D5B-B644-E93D60FAD6E0}"/>
              </a:ext>
            </a:extLst>
          </p:cNvPr>
          <p:cNvSpPr txBox="1"/>
          <p:nvPr/>
        </p:nvSpPr>
        <p:spPr>
          <a:xfrm>
            <a:off x="5774997" y="5272937"/>
            <a:ext cx="2541419" cy="707886"/>
          </a:xfrm>
          <a:prstGeom prst="rect">
            <a:avLst/>
          </a:prstGeom>
          <a:noFill/>
        </p:spPr>
        <p:txBody>
          <a:bodyPr wrap="square" rtlCol="0">
            <a:spAutoFit/>
          </a:bodyPr>
          <a:lstStyle>
            <a:defPPr>
              <a:defRPr lang="ru-RU"/>
            </a:defPPr>
            <a:lvl1pPr>
              <a:defRPr sz="2800" i="1">
                <a:latin typeface="Bahnschrift Light Condensed" panose="020B0502040204020203" pitchFamily="34" charset="0"/>
              </a:defRPr>
            </a:lvl1pPr>
          </a:lstStyle>
          <a:p>
            <a:r>
              <a:rPr lang="ru-RU" sz="2000" i="0" dirty="0">
                <a:latin typeface="Calibri" panose="020F0502020204030204" pitchFamily="34" charset="0"/>
              </a:rPr>
              <a:t>выиграть</a:t>
            </a:r>
            <a:br>
              <a:rPr lang="ru-RU" sz="2000" i="0" dirty="0">
                <a:latin typeface="Calibri" panose="020F0502020204030204" pitchFamily="34" charset="0"/>
              </a:rPr>
            </a:br>
            <a:r>
              <a:rPr lang="ru-RU" sz="2000" i="0" dirty="0">
                <a:latin typeface="Calibri" panose="020F0502020204030204" pitchFamily="34" charset="0"/>
              </a:rPr>
              <a:t>судебный процесс </a:t>
            </a:r>
          </a:p>
        </p:txBody>
      </p:sp>
      <p:sp>
        <p:nvSpPr>
          <p:cNvPr id="6" name="TextBox 5">
            <a:extLst>
              <a:ext uri="{FF2B5EF4-FFF2-40B4-BE49-F238E27FC236}">
                <a16:creationId xmlns="" xmlns:a16="http://schemas.microsoft.com/office/drawing/2014/main" id="{E79EFB86-13BE-4BD1-B3CD-CA75F1DB8305}"/>
              </a:ext>
            </a:extLst>
          </p:cNvPr>
          <p:cNvSpPr txBox="1"/>
          <p:nvPr/>
        </p:nvSpPr>
        <p:spPr>
          <a:xfrm>
            <a:off x="3256300" y="5316150"/>
            <a:ext cx="2394463" cy="707886"/>
          </a:xfrm>
          <a:prstGeom prst="rect">
            <a:avLst/>
          </a:prstGeom>
          <a:noFill/>
        </p:spPr>
        <p:txBody>
          <a:bodyPr wrap="square" rtlCol="0">
            <a:spAutoFit/>
          </a:bodyPr>
          <a:lstStyle>
            <a:defPPr>
              <a:defRPr lang="ru-RU"/>
            </a:defPPr>
            <a:lvl1pPr>
              <a:defRPr sz="2800" i="1">
                <a:latin typeface="Bahnschrift Light Condensed" panose="020B0502040204020203" pitchFamily="34" charset="0"/>
              </a:defRPr>
            </a:lvl1pPr>
          </a:lstStyle>
          <a:p>
            <a:r>
              <a:rPr lang="ru-RU" sz="2000" i="0" dirty="0">
                <a:latin typeface="Calibri" panose="020F0502020204030204" pitchFamily="34" charset="0"/>
              </a:rPr>
              <a:t>приобщение материалов к делу</a:t>
            </a:r>
          </a:p>
        </p:txBody>
      </p:sp>
      <p:sp>
        <p:nvSpPr>
          <p:cNvPr id="10" name="Заголовок 1">
            <a:extLst>
              <a:ext uri="{FF2B5EF4-FFF2-40B4-BE49-F238E27FC236}">
                <a16:creationId xmlns="" xmlns:a16="http://schemas.microsoft.com/office/drawing/2014/main" id="{D3E94D7D-C34F-41D6-831A-92D76447D88E}"/>
              </a:ext>
            </a:extLst>
          </p:cNvPr>
          <p:cNvSpPr>
            <a:spLocks noGrp="1"/>
          </p:cNvSpPr>
          <p:nvPr>
            <p:ph type="title"/>
          </p:nvPr>
        </p:nvSpPr>
        <p:spPr>
          <a:xfrm>
            <a:off x="854134" y="0"/>
            <a:ext cx="8289866" cy="1191890"/>
          </a:xfrm>
        </p:spPr>
        <p:txBody>
          <a:bodyPr>
            <a:noAutofit/>
          </a:bodyPr>
          <a:lstStyle/>
          <a:p>
            <a:pPr algn="ctr"/>
            <a:r>
              <a:rPr lang="ru-RU" sz="4000" b="1" dirty="0">
                <a:solidFill>
                  <a:srgbClr val="0070C0"/>
                </a:solidFill>
                <a:latin typeface="Calibri" panose="020F0502020204030204" pitchFamily="34" charset="0"/>
              </a:rPr>
              <a:t>Логическое правило 1:</a:t>
            </a:r>
            <a:br>
              <a:rPr lang="ru-RU" sz="4000" b="1" dirty="0">
                <a:solidFill>
                  <a:srgbClr val="0070C0"/>
                </a:solidFill>
                <a:latin typeface="Calibri" panose="020F0502020204030204" pitchFamily="34" charset="0"/>
              </a:rPr>
            </a:br>
            <a:r>
              <a:rPr lang="ru-RU" sz="4000" b="1" dirty="0">
                <a:solidFill>
                  <a:srgbClr val="0070C0"/>
                </a:solidFill>
                <a:latin typeface="Calibri" panose="020F0502020204030204" pitchFamily="34" charset="0"/>
              </a:rPr>
              <a:t> определение цели</a:t>
            </a:r>
          </a:p>
        </p:txBody>
      </p:sp>
      <p:sp>
        <p:nvSpPr>
          <p:cNvPr id="12" name="Прямоугольник 11">
            <a:extLst>
              <a:ext uri="{FF2B5EF4-FFF2-40B4-BE49-F238E27FC236}">
                <a16:creationId xmlns="" xmlns:a16="http://schemas.microsoft.com/office/drawing/2014/main" id="{ECCD38FF-00DD-40B2-897B-90ADD1B483B2}"/>
              </a:ext>
            </a:extLst>
          </p:cNvPr>
          <p:cNvSpPr/>
          <p:nvPr/>
        </p:nvSpPr>
        <p:spPr>
          <a:xfrm>
            <a:off x="460836" y="2095814"/>
            <a:ext cx="2430000" cy="1260000"/>
          </a:xfrm>
          <a:prstGeom prst="rect">
            <a:avLst/>
          </a:prstGeom>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2400" b="1" dirty="0">
                <a:solidFill>
                  <a:srgbClr val="0070C0"/>
                </a:solidFill>
                <a:latin typeface="Calibri" panose="020F0502020204030204" pitchFamily="34" charset="0"/>
              </a:rPr>
              <a:t>1. Доведение информации</a:t>
            </a:r>
          </a:p>
        </p:txBody>
      </p:sp>
      <p:sp>
        <p:nvSpPr>
          <p:cNvPr id="13" name="Прямоугольник 12">
            <a:extLst>
              <a:ext uri="{FF2B5EF4-FFF2-40B4-BE49-F238E27FC236}">
                <a16:creationId xmlns="" xmlns:a16="http://schemas.microsoft.com/office/drawing/2014/main" id="{ECCD38FF-00DD-40B2-897B-90ADD1B483B2}"/>
              </a:ext>
            </a:extLst>
          </p:cNvPr>
          <p:cNvSpPr/>
          <p:nvPr/>
        </p:nvSpPr>
        <p:spPr>
          <a:xfrm>
            <a:off x="3386133" y="2118223"/>
            <a:ext cx="2430000" cy="1260000"/>
          </a:xfrm>
          <a:prstGeom prst="rect">
            <a:avLst/>
          </a:prstGeom>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2400" b="1" dirty="0">
                <a:solidFill>
                  <a:srgbClr val="0070C0"/>
                </a:solidFill>
                <a:latin typeface="Calibri" panose="020F0502020204030204" pitchFamily="34" charset="0"/>
              </a:rPr>
              <a:t>2. Побуждение</a:t>
            </a:r>
            <a:br>
              <a:rPr lang="ru-RU" sz="2400" b="1" dirty="0">
                <a:solidFill>
                  <a:srgbClr val="0070C0"/>
                </a:solidFill>
                <a:latin typeface="Calibri" panose="020F0502020204030204" pitchFamily="34" charset="0"/>
              </a:rPr>
            </a:br>
            <a:r>
              <a:rPr lang="ru-RU" sz="2400" b="1" dirty="0">
                <a:solidFill>
                  <a:srgbClr val="0070C0"/>
                </a:solidFill>
                <a:latin typeface="Calibri" panose="020F0502020204030204" pitchFamily="34" charset="0"/>
              </a:rPr>
              <a:t>к действию</a:t>
            </a:r>
          </a:p>
          <a:p>
            <a:pPr algn="ctr"/>
            <a:r>
              <a:rPr lang="ru-RU" sz="2400" b="1" dirty="0">
                <a:solidFill>
                  <a:srgbClr val="0070C0"/>
                </a:solidFill>
                <a:latin typeface="Calibri" panose="020F0502020204030204" pitchFamily="34" charset="0"/>
              </a:rPr>
              <a:t>(бездействию)</a:t>
            </a:r>
          </a:p>
        </p:txBody>
      </p:sp>
      <p:sp>
        <p:nvSpPr>
          <p:cNvPr id="15" name="Прямоугольник 14">
            <a:extLst>
              <a:ext uri="{FF2B5EF4-FFF2-40B4-BE49-F238E27FC236}">
                <a16:creationId xmlns="" xmlns:a16="http://schemas.microsoft.com/office/drawing/2014/main" id="{ECCD38FF-00DD-40B2-897B-90ADD1B483B2}"/>
              </a:ext>
            </a:extLst>
          </p:cNvPr>
          <p:cNvSpPr/>
          <p:nvPr/>
        </p:nvSpPr>
        <p:spPr>
          <a:xfrm>
            <a:off x="6269518" y="2095813"/>
            <a:ext cx="2430000" cy="1260000"/>
          </a:xfrm>
          <a:prstGeom prst="rect">
            <a:avLst/>
          </a:prstGeom>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2400" b="1" dirty="0">
                <a:solidFill>
                  <a:srgbClr val="0070C0"/>
                </a:solidFill>
                <a:latin typeface="Calibri" panose="020F0502020204030204" pitchFamily="34" charset="0"/>
              </a:rPr>
              <a:t>3. Передача эмоций</a:t>
            </a:r>
          </a:p>
        </p:txBody>
      </p:sp>
      <p:cxnSp>
        <p:nvCxnSpPr>
          <p:cNvPr id="3" name="Прямая со стрелкой 2">
            <a:extLst>
              <a:ext uri="{FF2B5EF4-FFF2-40B4-BE49-F238E27FC236}">
                <a16:creationId xmlns="" xmlns:a16="http://schemas.microsoft.com/office/drawing/2014/main" id="{3E3E3B8D-C319-4163-B01D-A490FD3F67C4}"/>
              </a:ext>
            </a:extLst>
          </p:cNvPr>
          <p:cNvCxnSpPr>
            <a:cxnSpLocks/>
          </p:cNvCxnSpPr>
          <p:nvPr/>
        </p:nvCxnSpPr>
        <p:spPr>
          <a:xfrm>
            <a:off x="2667000" y="6042030"/>
            <a:ext cx="5684520" cy="0"/>
          </a:xfrm>
          <a:prstGeom prst="straightConnector1">
            <a:avLst/>
          </a:prstGeom>
          <a:ln w="25400">
            <a:tailEnd type="arrow" w="med" len="lg"/>
          </a:ln>
        </p:spPr>
        <p:style>
          <a:lnRef idx="1">
            <a:schemeClr val="accent1"/>
          </a:lnRef>
          <a:fillRef idx="0">
            <a:schemeClr val="accent1"/>
          </a:fillRef>
          <a:effectRef idx="0">
            <a:schemeClr val="accent1"/>
          </a:effectRef>
          <a:fontRef idx="minor">
            <a:schemeClr val="tx1"/>
          </a:fontRef>
        </p:style>
      </p:cxnSp>
      <p:sp>
        <p:nvSpPr>
          <p:cNvPr id="16" name="Прямоугольник 15">
            <a:extLst>
              <a:ext uri="{FF2B5EF4-FFF2-40B4-BE49-F238E27FC236}">
                <a16:creationId xmlns="" xmlns:a16="http://schemas.microsoft.com/office/drawing/2014/main" id="{6CBA75AF-AA97-476B-B388-855495052033}"/>
              </a:ext>
            </a:extLst>
          </p:cNvPr>
          <p:cNvSpPr/>
          <p:nvPr/>
        </p:nvSpPr>
        <p:spPr>
          <a:xfrm>
            <a:off x="7882799" y="6150202"/>
            <a:ext cx="674351" cy="646331"/>
          </a:xfrm>
          <a:prstGeom prst="rect">
            <a:avLst/>
          </a:prstGeom>
        </p:spPr>
        <p:txBody>
          <a:bodyPr wrap="none">
            <a:spAutoFit/>
          </a:bodyPr>
          <a:lstStyle/>
          <a:p>
            <a:pPr algn="r"/>
            <a:r>
              <a:rPr lang="ru-RU" b="1" dirty="0">
                <a:solidFill>
                  <a:srgbClr val="0070C0"/>
                </a:solidFill>
                <a:latin typeface="Calibri" panose="020F0502020204030204" pitchFamily="34" charset="0"/>
              </a:rPr>
              <a:t>цели</a:t>
            </a:r>
          </a:p>
          <a:p>
            <a:pPr algn="r"/>
            <a:r>
              <a:rPr lang="en-US" b="1" dirty="0">
                <a:solidFill>
                  <a:srgbClr val="0070C0"/>
                </a:solidFill>
                <a:latin typeface="Calibri" panose="020F0502020204030204" pitchFamily="34" charset="0"/>
              </a:rPr>
              <a:t>t</a:t>
            </a:r>
            <a:endParaRPr lang="ru-RU" b="1" dirty="0">
              <a:solidFill>
                <a:srgbClr val="0070C0"/>
              </a:solidFill>
              <a:latin typeface="Calibri" panose="020F0502020204030204" pitchFamily="34" charset="0"/>
            </a:endParaRPr>
          </a:p>
        </p:txBody>
      </p:sp>
      <p:sp>
        <p:nvSpPr>
          <p:cNvPr id="17" name="Прямоугольник 16">
            <a:extLst>
              <a:ext uri="{FF2B5EF4-FFF2-40B4-BE49-F238E27FC236}">
                <a16:creationId xmlns="" xmlns:a16="http://schemas.microsoft.com/office/drawing/2014/main" id="{DA8467D5-ACDE-49D7-BA33-88E422262D82}"/>
              </a:ext>
            </a:extLst>
          </p:cNvPr>
          <p:cNvSpPr/>
          <p:nvPr/>
        </p:nvSpPr>
        <p:spPr>
          <a:xfrm>
            <a:off x="3563157" y="6150201"/>
            <a:ext cx="1383969" cy="369332"/>
          </a:xfrm>
          <a:prstGeom prst="rect">
            <a:avLst/>
          </a:prstGeom>
        </p:spPr>
        <p:txBody>
          <a:bodyPr wrap="none">
            <a:spAutoFit/>
          </a:bodyPr>
          <a:lstStyle/>
          <a:p>
            <a:r>
              <a:rPr lang="ru-RU" b="1" dirty="0">
                <a:solidFill>
                  <a:srgbClr val="0070C0"/>
                </a:solidFill>
                <a:latin typeface="Calibri" panose="020F0502020204030204" pitchFamily="34" charset="0"/>
              </a:rPr>
              <a:t>тактическая</a:t>
            </a:r>
          </a:p>
        </p:txBody>
      </p:sp>
      <p:sp>
        <p:nvSpPr>
          <p:cNvPr id="18" name="Прямоугольник 17">
            <a:extLst>
              <a:ext uri="{FF2B5EF4-FFF2-40B4-BE49-F238E27FC236}">
                <a16:creationId xmlns="" xmlns:a16="http://schemas.microsoft.com/office/drawing/2014/main" id="{582D74BE-CEC3-4FE1-AB46-F1A863DC37E9}"/>
              </a:ext>
            </a:extLst>
          </p:cNvPr>
          <p:cNvSpPr/>
          <p:nvPr/>
        </p:nvSpPr>
        <p:spPr>
          <a:xfrm>
            <a:off x="6072098" y="6150201"/>
            <a:ext cx="1684692" cy="369332"/>
          </a:xfrm>
          <a:prstGeom prst="rect">
            <a:avLst/>
          </a:prstGeom>
        </p:spPr>
        <p:txBody>
          <a:bodyPr wrap="none">
            <a:spAutoFit/>
          </a:bodyPr>
          <a:lstStyle/>
          <a:p>
            <a:r>
              <a:rPr lang="ru-RU" b="1" dirty="0">
                <a:solidFill>
                  <a:srgbClr val="0070C0"/>
                </a:solidFill>
                <a:latin typeface="Calibri" panose="020F0502020204030204" pitchFamily="34" charset="0"/>
              </a:rPr>
              <a:t>стратегическая</a:t>
            </a:r>
          </a:p>
        </p:txBody>
      </p:sp>
      <p:pic>
        <p:nvPicPr>
          <p:cNvPr id="19" name="Picture 6" descr="ÐÐ°ÑÑÐ¸Ð½ÐºÐ¸ Ð¿Ð¾ Ð·Ð°Ð¿ÑÐ¾ÑÑ Ð´Ð¾ÐºÑÐ¼ÐµÐ½Ñ">
            <a:extLst>
              <a:ext uri="{FF2B5EF4-FFF2-40B4-BE49-F238E27FC236}">
                <a16:creationId xmlns="" xmlns:a16="http://schemas.microsoft.com/office/drawing/2014/main" id="{DCD1BA14-1051-4B5A-939F-25006ABD22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5992" y="4124966"/>
            <a:ext cx="1192874" cy="2025236"/>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Прямая со стрелкой 20">
            <a:extLst>
              <a:ext uri="{FF2B5EF4-FFF2-40B4-BE49-F238E27FC236}">
                <a16:creationId xmlns="" xmlns:a16="http://schemas.microsoft.com/office/drawing/2014/main" id="{488554F4-2243-42FC-A17F-E5793F80741C}"/>
              </a:ext>
            </a:extLst>
          </p:cNvPr>
          <p:cNvCxnSpPr>
            <a:cxnSpLocks/>
          </p:cNvCxnSpPr>
          <p:nvPr/>
        </p:nvCxnSpPr>
        <p:spPr>
          <a:xfrm>
            <a:off x="2758441" y="4531360"/>
            <a:ext cx="804716" cy="652856"/>
          </a:xfrm>
          <a:prstGeom prst="straightConnector1">
            <a:avLst/>
          </a:prstGeom>
          <a:ln w="19050">
            <a:solidFill>
              <a:schemeClr val="tx1"/>
            </a:solidFill>
            <a:prstDash val="lgDash"/>
            <a:tailEnd type="arrow" w="med" len="lg"/>
          </a:ln>
        </p:spPr>
        <p:style>
          <a:lnRef idx="1">
            <a:schemeClr val="accent1"/>
          </a:lnRef>
          <a:fillRef idx="0">
            <a:schemeClr val="accent1"/>
          </a:fillRef>
          <a:effectRef idx="0">
            <a:schemeClr val="accent1"/>
          </a:effectRef>
          <a:fontRef idx="minor">
            <a:schemeClr val="tx1"/>
          </a:fontRef>
        </p:style>
      </p:cxnSp>
      <p:cxnSp>
        <p:nvCxnSpPr>
          <p:cNvPr id="26" name="Прямая со стрелкой 25">
            <a:extLst>
              <a:ext uri="{FF2B5EF4-FFF2-40B4-BE49-F238E27FC236}">
                <a16:creationId xmlns="" xmlns:a16="http://schemas.microsoft.com/office/drawing/2014/main" id="{BB792F87-7807-486D-B0D1-D0CD7FB71B35}"/>
              </a:ext>
            </a:extLst>
          </p:cNvPr>
          <p:cNvCxnSpPr>
            <a:cxnSpLocks/>
          </p:cNvCxnSpPr>
          <p:nvPr/>
        </p:nvCxnSpPr>
        <p:spPr>
          <a:xfrm>
            <a:off x="2834965" y="4476331"/>
            <a:ext cx="3237134" cy="735401"/>
          </a:xfrm>
          <a:prstGeom prst="straightConnector1">
            <a:avLst/>
          </a:prstGeom>
          <a:ln w="19050">
            <a:solidFill>
              <a:schemeClr val="tx1"/>
            </a:solidFill>
            <a:prstDash val="lgDash"/>
            <a:tailEnd type="arrow" w="med" len="lg"/>
          </a:ln>
        </p:spPr>
        <p:style>
          <a:lnRef idx="1">
            <a:schemeClr val="accent1"/>
          </a:lnRef>
          <a:fillRef idx="0">
            <a:schemeClr val="accent1"/>
          </a:fillRef>
          <a:effectRef idx="0">
            <a:schemeClr val="accent1"/>
          </a:effectRef>
          <a:fontRef idx="minor">
            <a:schemeClr val="tx1"/>
          </a:fontRef>
        </p:style>
      </p:cxnSp>
      <p:sp>
        <p:nvSpPr>
          <p:cNvPr id="20" name="Номер слайда 1"/>
          <p:cNvSpPr>
            <a:spLocks noGrp="1"/>
          </p:cNvSpPr>
          <p:nvPr>
            <p:ph type="sldNum" sz="quarter" idx="12"/>
          </p:nvPr>
        </p:nvSpPr>
        <p:spPr>
          <a:xfrm>
            <a:off x="7000056" y="6525344"/>
            <a:ext cx="2133600" cy="476250"/>
          </a:xfrm>
        </p:spPr>
        <p:txBody>
          <a:bodyPr/>
          <a:lstStyle/>
          <a:p>
            <a:pPr>
              <a:defRPr/>
            </a:pPr>
            <a:fld id="{DF9C18E8-D67C-493D-97D2-B4CA21C16307}" type="slidenum">
              <a:rPr lang="ru-RU" smtClean="0">
                <a:latin typeface="Calibri" panose="020F0502020204030204" pitchFamily="34" charset="0"/>
              </a:rPr>
              <a:pPr>
                <a:defRPr/>
              </a:pPr>
              <a:t>28</a:t>
            </a:fld>
            <a:endParaRPr lang="ru-RU" dirty="0">
              <a:latin typeface="Calibri" panose="020F0502020204030204" pitchFamily="34" charset="0"/>
            </a:endParaRPr>
          </a:p>
        </p:txBody>
      </p:sp>
      <p:sp>
        <p:nvSpPr>
          <p:cNvPr id="22" name="Заголовок 1"/>
          <p:cNvSpPr txBox="1">
            <a:spLocks/>
          </p:cNvSpPr>
          <p:nvPr/>
        </p:nvSpPr>
        <p:spPr bwMode="auto">
          <a:xfrm>
            <a:off x="67545" y="453739"/>
            <a:ext cx="1512168" cy="288032"/>
          </a:xfrm>
          <a:prstGeom prst="rect">
            <a:avLst/>
          </a:prstGeom>
          <a:noFill/>
          <a:ln w="9525">
            <a:noFill/>
            <a:miter lim="800000"/>
            <a:headEnd/>
            <a:tailEnd/>
          </a:ln>
        </p:spPr>
        <p:txBody>
          <a:bodyPr anchor="ctr">
            <a:normAutofit/>
          </a:bodyPr>
          <a:ls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fontAlgn="auto">
              <a:spcAft>
                <a:spcPts val="0"/>
              </a:spcAft>
              <a:defRPr/>
            </a:pPr>
            <a:r>
              <a:rPr lang="en-US" sz="1000" b="1" i="1" dirty="0">
                <a:solidFill>
                  <a:srgbClr val="FF0000"/>
                </a:solidFill>
                <a:latin typeface="Calibri" panose="020F0502020204030204" pitchFamily="34" charset="0"/>
                <a:ea typeface="+mj-ea"/>
                <a:cs typeface="+mj-cs"/>
              </a:rPr>
              <a:t>srosovet.ru</a:t>
            </a:r>
            <a:endParaRPr lang="ru-RU" sz="1000" i="1" dirty="0">
              <a:solidFill>
                <a:srgbClr val="FF0000"/>
              </a:solidFill>
              <a:latin typeface="Calibri" panose="020F0502020204030204" pitchFamily="34" charset="0"/>
              <a:ea typeface="+mj-ea"/>
              <a:cs typeface="+mj-cs"/>
            </a:endParaRPr>
          </a:p>
        </p:txBody>
      </p:sp>
      <p:pic>
        <p:nvPicPr>
          <p:cNvPr id="23" name="Picture 2" descr="C:\Users\Ильин МО\Desktop\Картинки\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0" y="18489"/>
            <a:ext cx="1980790" cy="579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51359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ÐÐ°ÑÑÐ¸Ð½ÐºÐ¸ Ð¿Ð¾ Ð·Ð°Ð¿ÑÐ¾ÑÑ ÑÐµÐ»ÐµÐ²Ð°Ñ Ð°ÑÐ´Ð¸ÑÐ¾Ð¸Ñ">
            <a:extLst>
              <a:ext uri="{FF2B5EF4-FFF2-40B4-BE49-F238E27FC236}">
                <a16:creationId xmlns="" xmlns:a16="http://schemas.microsoft.com/office/drawing/2014/main" id="{39DBAE80-B2E0-4FD4-BB09-CAB50736072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517" r="769"/>
          <a:stretch/>
        </p:blipFill>
        <p:spPr bwMode="auto">
          <a:xfrm>
            <a:off x="4846645" y="1842049"/>
            <a:ext cx="4000703" cy="2219325"/>
          </a:xfrm>
          <a:prstGeom prst="rect">
            <a:avLst/>
          </a:prstGeom>
          <a:noFill/>
          <a:extLst>
            <a:ext uri="{909E8E84-426E-40DD-AFC4-6F175D3DCCD1}">
              <a14:hiddenFill xmlns:a14="http://schemas.microsoft.com/office/drawing/2010/main">
                <a:solidFill>
                  <a:srgbClr val="FFFFFF"/>
                </a:solidFill>
              </a14:hiddenFill>
            </a:ext>
          </a:extLst>
        </p:spPr>
      </p:pic>
      <p:sp>
        <p:nvSpPr>
          <p:cNvPr id="10" name="Заголовок 1">
            <a:extLst>
              <a:ext uri="{FF2B5EF4-FFF2-40B4-BE49-F238E27FC236}">
                <a16:creationId xmlns="" xmlns:a16="http://schemas.microsoft.com/office/drawing/2014/main" id="{D3E94D7D-C34F-41D6-831A-92D76447D88E}"/>
              </a:ext>
            </a:extLst>
          </p:cNvPr>
          <p:cNvSpPr>
            <a:spLocks noGrp="1"/>
          </p:cNvSpPr>
          <p:nvPr>
            <p:ph type="title"/>
          </p:nvPr>
        </p:nvSpPr>
        <p:spPr>
          <a:xfrm>
            <a:off x="854134" y="0"/>
            <a:ext cx="8289866" cy="1123950"/>
          </a:xfrm>
        </p:spPr>
        <p:txBody>
          <a:bodyPr>
            <a:noAutofit/>
          </a:bodyPr>
          <a:lstStyle/>
          <a:p>
            <a:pPr algn="ctr"/>
            <a:r>
              <a:rPr lang="ru-RU" sz="4000" b="1" dirty="0">
                <a:solidFill>
                  <a:srgbClr val="0070C0"/>
                </a:solidFill>
                <a:latin typeface="Calibri" panose="020F0502020204030204" pitchFamily="34" charset="0"/>
              </a:rPr>
              <a:t>Логическое правило 2:</a:t>
            </a:r>
            <a:br>
              <a:rPr lang="ru-RU" sz="4000" b="1" dirty="0">
                <a:solidFill>
                  <a:srgbClr val="0070C0"/>
                </a:solidFill>
                <a:latin typeface="Calibri" panose="020F0502020204030204" pitchFamily="34" charset="0"/>
              </a:rPr>
            </a:br>
            <a:r>
              <a:rPr lang="ru-RU" sz="4000" b="1" dirty="0">
                <a:solidFill>
                  <a:srgbClr val="0070C0"/>
                </a:solidFill>
                <a:latin typeface="Calibri" panose="020F0502020204030204" pitchFamily="34" charset="0"/>
              </a:rPr>
              <a:t>учет целевой аудитории</a:t>
            </a:r>
          </a:p>
        </p:txBody>
      </p:sp>
      <p:sp>
        <p:nvSpPr>
          <p:cNvPr id="4" name="Прямоугольник 3">
            <a:extLst>
              <a:ext uri="{FF2B5EF4-FFF2-40B4-BE49-F238E27FC236}">
                <a16:creationId xmlns="" xmlns:a16="http://schemas.microsoft.com/office/drawing/2014/main" id="{4FC78702-2DF8-4954-90C8-FD4CAECDA92F}"/>
              </a:ext>
            </a:extLst>
          </p:cNvPr>
          <p:cNvSpPr/>
          <p:nvPr/>
        </p:nvSpPr>
        <p:spPr>
          <a:xfrm>
            <a:off x="107504" y="1842049"/>
            <a:ext cx="4572000" cy="2323713"/>
          </a:xfrm>
          <a:prstGeom prst="rect">
            <a:avLst/>
          </a:prstGeom>
        </p:spPr>
        <p:txBody>
          <a:bodyPr>
            <a:spAutoFit/>
          </a:bodyPr>
          <a:lstStyle/>
          <a:p>
            <a:r>
              <a:rPr lang="ru-RU"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Для кого мы пишем?</a:t>
            </a:r>
          </a:p>
          <a:p>
            <a:pPr marL="342900" indent="-342900">
              <a:spcBef>
                <a:spcPts val="600"/>
              </a:spcBef>
              <a:buFont typeface="Arial" panose="020B0604020202020204" pitchFamily="34" charset="0"/>
              <a:buChar char="•"/>
            </a:pPr>
            <a:r>
              <a:rPr lang="ru-RU"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Для среднестатистического Ивана Ивановича?</a:t>
            </a:r>
          </a:p>
          <a:p>
            <a:pPr marL="342900" indent="-342900">
              <a:buFont typeface="Arial" panose="020B0604020202020204" pitchFamily="34" charset="0"/>
              <a:buChar char="•"/>
            </a:pPr>
            <a:r>
              <a:rPr lang="ru-RU"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Для конкретного Петра Петровича?</a:t>
            </a:r>
          </a:p>
          <a:p>
            <a:pPr marL="342900" indent="-342900">
              <a:buFont typeface="Arial" panose="020B0604020202020204" pitchFamily="34" charset="0"/>
              <a:buChar char="•"/>
            </a:pPr>
            <a:r>
              <a:rPr lang="ru-RU"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Для конкретного Николай Николаевича, с которым у нас уже долгая переписка? </a:t>
            </a:r>
            <a:endParaRPr lang="ru-RU" sz="2000" b="1" dirty="0">
              <a:solidFill>
                <a:srgbClr val="0070C0"/>
              </a:solidFill>
            </a:endParaRPr>
          </a:p>
        </p:txBody>
      </p:sp>
      <p:sp>
        <p:nvSpPr>
          <p:cNvPr id="9" name="Прямоугольник 8">
            <a:extLst>
              <a:ext uri="{FF2B5EF4-FFF2-40B4-BE49-F238E27FC236}">
                <a16:creationId xmlns="" xmlns:a16="http://schemas.microsoft.com/office/drawing/2014/main" id="{7274D7B1-15BB-4742-8F7A-A5089AA9A33A}"/>
              </a:ext>
            </a:extLst>
          </p:cNvPr>
          <p:cNvSpPr/>
          <p:nvPr/>
        </p:nvSpPr>
        <p:spPr>
          <a:xfrm>
            <a:off x="296653" y="5013176"/>
            <a:ext cx="3960000" cy="1260000"/>
          </a:xfrm>
          <a:prstGeom prst="rect">
            <a:avLst/>
          </a:prstGeom>
          <a:ln w="15875">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2400" b="1" dirty="0">
                <a:solidFill>
                  <a:srgbClr val="0070C0"/>
                </a:solidFill>
                <a:latin typeface="Calibri" panose="020F0502020204030204" pitchFamily="34" charset="0"/>
              </a:rPr>
              <a:t>Есть ли законодательно установленные требования</a:t>
            </a:r>
            <a:br>
              <a:rPr lang="ru-RU" sz="2400" b="1" dirty="0">
                <a:solidFill>
                  <a:srgbClr val="0070C0"/>
                </a:solidFill>
                <a:latin typeface="Calibri" panose="020F0502020204030204" pitchFamily="34" charset="0"/>
              </a:rPr>
            </a:br>
            <a:r>
              <a:rPr lang="ru-RU" sz="2400" b="1" dirty="0">
                <a:solidFill>
                  <a:srgbClr val="0070C0"/>
                </a:solidFill>
                <a:latin typeface="Calibri" panose="020F0502020204030204" pitchFamily="34" charset="0"/>
              </a:rPr>
              <a:t>к таким документам?</a:t>
            </a:r>
          </a:p>
        </p:txBody>
      </p:sp>
      <p:sp>
        <p:nvSpPr>
          <p:cNvPr id="11" name="Прямоугольник 10">
            <a:extLst>
              <a:ext uri="{FF2B5EF4-FFF2-40B4-BE49-F238E27FC236}">
                <a16:creationId xmlns="" xmlns:a16="http://schemas.microsoft.com/office/drawing/2014/main" id="{EB8A647A-4069-4FFB-850E-2D9848AF84B6}"/>
              </a:ext>
            </a:extLst>
          </p:cNvPr>
          <p:cNvSpPr/>
          <p:nvPr/>
        </p:nvSpPr>
        <p:spPr>
          <a:xfrm>
            <a:off x="4887348" y="5013176"/>
            <a:ext cx="3960000" cy="1260000"/>
          </a:xfrm>
          <a:prstGeom prst="rect">
            <a:avLst/>
          </a:prstGeom>
          <a:ln w="15875">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2400" b="1" dirty="0">
                <a:solidFill>
                  <a:srgbClr val="0070C0"/>
                </a:solidFill>
                <a:latin typeface="Calibri" panose="020F0502020204030204" pitchFamily="34" charset="0"/>
              </a:rPr>
              <a:t>Есть ли неформальные правила делового оборота?</a:t>
            </a:r>
          </a:p>
        </p:txBody>
      </p:sp>
      <p:sp>
        <p:nvSpPr>
          <p:cNvPr id="12" name="Номер слайда 1"/>
          <p:cNvSpPr>
            <a:spLocks noGrp="1"/>
          </p:cNvSpPr>
          <p:nvPr>
            <p:ph type="sldNum" sz="quarter" idx="12"/>
          </p:nvPr>
        </p:nvSpPr>
        <p:spPr>
          <a:xfrm>
            <a:off x="7000056" y="6525344"/>
            <a:ext cx="2133600" cy="476250"/>
          </a:xfrm>
        </p:spPr>
        <p:txBody>
          <a:bodyPr/>
          <a:lstStyle/>
          <a:p>
            <a:pPr>
              <a:defRPr/>
            </a:pPr>
            <a:fld id="{DF9C18E8-D67C-493D-97D2-B4CA21C16307}" type="slidenum">
              <a:rPr lang="ru-RU" smtClean="0">
                <a:latin typeface="Calibri" panose="020F0502020204030204" pitchFamily="34" charset="0"/>
              </a:rPr>
              <a:pPr>
                <a:defRPr/>
              </a:pPr>
              <a:t>29</a:t>
            </a:fld>
            <a:endParaRPr lang="ru-RU" dirty="0">
              <a:latin typeface="Calibri" panose="020F0502020204030204" pitchFamily="34" charset="0"/>
            </a:endParaRPr>
          </a:p>
        </p:txBody>
      </p:sp>
      <p:sp>
        <p:nvSpPr>
          <p:cNvPr id="13" name="Заголовок 1"/>
          <p:cNvSpPr txBox="1">
            <a:spLocks/>
          </p:cNvSpPr>
          <p:nvPr/>
        </p:nvSpPr>
        <p:spPr bwMode="auto">
          <a:xfrm>
            <a:off x="67545" y="453739"/>
            <a:ext cx="1512168" cy="288032"/>
          </a:xfrm>
          <a:prstGeom prst="rect">
            <a:avLst/>
          </a:prstGeom>
          <a:noFill/>
          <a:ln w="9525">
            <a:noFill/>
            <a:miter lim="800000"/>
            <a:headEnd/>
            <a:tailEnd/>
          </a:ln>
        </p:spPr>
        <p:txBody>
          <a:bodyPr anchor="ctr">
            <a:normAutofit/>
          </a:bodyPr>
          <a:ls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fontAlgn="auto">
              <a:spcAft>
                <a:spcPts val="0"/>
              </a:spcAft>
              <a:defRPr/>
            </a:pPr>
            <a:r>
              <a:rPr lang="en-US" sz="1000" b="1" i="1" dirty="0">
                <a:solidFill>
                  <a:srgbClr val="FF0000"/>
                </a:solidFill>
                <a:latin typeface="Calibri" panose="020F0502020204030204" pitchFamily="34" charset="0"/>
                <a:ea typeface="+mj-ea"/>
                <a:cs typeface="+mj-cs"/>
              </a:rPr>
              <a:t>srosovet.ru</a:t>
            </a:r>
            <a:endParaRPr lang="ru-RU" sz="1000" i="1" dirty="0">
              <a:solidFill>
                <a:srgbClr val="FF0000"/>
              </a:solidFill>
              <a:latin typeface="Calibri" panose="020F0502020204030204" pitchFamily="34" charset="0"/>
              <a:ea typeface="+mj-ea"/>
              <a:cs typeface="+mj-cs"/>
            </a:endParaRPr>
          </a:p>
        </p:txBody>
      </p:sp>
      <p:pic>
        <p:nvPicPr>
          <p:cNvPr id="14" name="Picture 2" descr="C:\Users\Ильин МО\Desktop\Картинки\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0" y="18489"/>
            <a:ext cx="1980790" cy="579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8472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Номер слайда 1"/>
          <p:cNvSpPr>
            <a:spLocks noGrp="1"/>
          </p:cNvSpPr>
          <p:nvPr>
            <p:ph type="sldNum" sz="quarter" idx="12"/>
          </p:nvPr>
        </p:nvSpPr>
        <p:spPr>
          <a:xfrm>
            <a:off x="7000056" y="6525344"/>
            <a:ext cx="2133600" cy="476250"/>
          </a:xfrm>
        </p:spPr>
        <p:txBody>
          <a:bodyPr/>
          <a:lstStyle/>
          <a:p>
            <a:pPr>
              <a:defRPr/>
            </a:pPr>
            <a:fld id="{DF9C18E8-D67C-493D-97D2-B4CA21C16307}" type="slidenum">
              <a:rPr lang="ru-RU" smtClean="0">
                <a:latin typeface="Calibri" panose="020F0502020204030204" pitchFamily="34" charset="0"/>
              </a:rPr>
              <a:pPr>
                <a:defRPr/>
              </a:pPr>
              <a:t>3</a:t>
            </a:fld>
            <a:endParaRPr lang="ru-RU" dirty="0">
              <a:latin typeface="Calibri" panose="020F0502020204030204" pitchFamily="34" charset="0"/>
            </a:endParaRPr>
          </a:p>
        </p:txBody>
      </p:sp>
      <p:pic>
        <p:nvPicPr>
          <p:cNvPr id="1026" name="Picture 2" descr="Картинки по запросу осторожно мины"/>
          <p:cNvPicPr>
            <a:picLocks noChangeAspect="1" noChangeArrowheads="1"/>
          </p:cNvPicPr>
          <p:nvPr/>
        </p:nvPicPr>
        <p:blipFill rotWithShape="1">
          <a:blip r:embed="rId2">
            <a:extLst>
              <a:ext uri="{28A0092B-C50C-407E-A947-70E740481C1C}">
                <a14:useLocalDpi xmlns:a14="http://schemas.microsoft.com/office/drawing/2010/main" val="0"/>
              </a:ext>
            </a:extLst>
          </a:blip>
          <a:srcRect l="7464" r="7605"/>
          <a:stretch/>
        </p:blipFill>
        <p:spPr bwMode="auto">
          <a:xfrm>
            <a:off x="1" y="0"/>
            <a:ext cx="9144000" cy="598133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2"/>
          <p:cNvSpPr txBox="1">
            <a:spLocks noChangeArrowheads="1"/>
          </p:cNvSpPr>
          <p:nvPr/>
        </p:nvSpPr>
        <p:spPr bwMode="auto">
          <a:xfrm>
            <a:off x="-1" y="5981338"/>
            <a:ext cx="9144001" cy="90404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ru-RU" sz="2400" b="1" dirty="0">
                <a:solidFill>
                  <a:srgbClr val="0070C0"/>
                </a:solidFill>
                <a:latin typeface="Calibri" panose="020F0502020204030204" pitchFamily="34" charset="0"/>
                <a:cs typeface="Calibri" pitchFamily="34" charset="0"/>
              </a:rPr>
              <a:t>Быть добросовестным – этого уже недостаточно,</a:t>
            </a:r>
          </a:p>
          <a:p>
            <a:pPr eaLnBrk="1" hangingPunct="1"/>
            <a:r>
              <a:rPr lang="ru-RU" sz="2400" b="1" dirty="0">
                <a:solidFill>
                  <a:srgbClr val="0070C0"/>
                </a:solidFill>
                <a:latin typeface="Calibri" panose="020F0502020204030204" pitchFamily="34" charset="0"/>
                <a:cs typeface="Calibri" pitchFamily="34" charset="0"/>
              </a:rPr>
              <a:t>чтобы обеспечить свою профессиональную безопасность!</a:t>
            </a:r>
          </a:p>
        </p:txBody>
      </p:sp>
    </p:spTree>
    <p:extLst>
      <p:ext uri="{BB962C8B-B14F-4D97-AF65-F5344CB8AC3E}">
        <p14:creationId xmlns:p14="http://schemas.microsoft.com/office/powerpoint/2010/main" val="142255665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1">
            <a:extLst>
              <a:ext uri="{FF2B5EF4-FFF2-40B4-BE49-F238E27FC236}">
                <a16:creationId xmlns="" xmlns:a16="http://schemas.microsoft.com/office/drawing/2014/main" id="{61FD2B29-F2BA-4377-8721-0820DFC7449A}"/>
              </a:ext>
            </a:extLst>
          </p:cNvPr>
          <p:cNvSpPr>
            <a:spLocks noGrp="1"/>
          </p:cNvSpPr>
          <p:nvPr>
            <p:ph type="title"/>
          </p:nvPr>
        </p:nvSpPr>
        <p:spPr>
          <a:xfrm>
            <a:off x="1985120" y="44624"/>
            <a:ext cx="7158880" cy="883920"/>
          </a:xfrm>
        </p:spPr>
        <p:txBody>
          <a:bodyPr>
            <a:noAutofit/>
          </a:bodyPr>
          <a:lstStyle/>
          <a:p>
            <a:pPr algn="ctr"/>
            <a:r>
              <a:rPr lang="ru-RU" sz="4000" b="1" dirty="0">
                <a:solidFill>
                  <a:srgbClr val="0070C0"/>
                </a:solidFill>
                <a:latin typeface="Calibri" panose="020F0502020204030204" pitchFamily="34" charset="0"/>
              </a:rPr>
              <a:t>Специфические </a:t>
            </a:r>
            <a:r>
              <a:rPr lang="ru-RU" sz="4000" b="1" dirty="0" smtClean="0">
                <a:solidFill>
                  <a:srgbClr val="0070C0"/>
                </a:solidFill>
                <a:latin typeface="Calibri" panose="020F0502020204030204" pitchFamily="34" charset="0"/>
              </a:rPr>
              <a:t>требования:</a:t>
            </a:r>
            <a:br>
              <a:rPr lang="ru-RU" sz="4000" b="1" dirty="0" smtClean="0">
                <a:solidFill>
                  <a:srgbClr val="0070C0"/>
                </a:solidFill>
                <a:latin typeface="Calibri" panose="020F0502020204030204" pitchFamily="34" charset="0"/>
              </a:rPr>
            </a:br>
            <a:r>
              <a:rPr lang="ru-RU" sz="2400" b="1" dirty="0" smtClean="0">
                <a:solidFill>
                  <a:srgbClr val="0070C0"/>
                </a:solidFill>
                <a:latin typeface="Calibri" panose="020F0502020204030204" pitchFamily="34" charset="0"/>
              </a:rPr>
              <a:t>экспертное </a:t>
            </a:r>
            <a:r>
              <a:rPr lang="ru-RU" sz="2400" b="1" dirty="0">
                <a:solidFill>
                  <a:srgbClr val="0070C0"/>
                </a:solidFill>
                <a:latin typeface="Calibri" panose="020F0502020204030204" pitchFamily="34" charset="0"/>
              </a:rPr>
              <a:t>заключение</a:t>
            </a:r>
          </a:p>
        </p:txBody>
      </p:sp>
      <p:sp>
        <p:nvSpPr>
          <p:cNvPr id="5" name="Прямоугольник 4">
            <a:extLst>
              <a:ext uri="{FF2B5EF4-FFF2-40B4-BE49-F238E27FC236}">
                <a16:creationId xmlns="" xmlns:a16="http://schemas.microsoft.com/office/drawing/2014/main" id="{D2F67D8A-4290-4EEB-82FE-94862B810D9A}"/>
              </a:ext>
            </a:extLst>
          </p:cNvPr>
          <p:cNvSpPr/>
          <p:nvPr/>
        </p:nvSpPr>
        <p:spPr>
          <a:xfrm>
            <a:off x="2369820" y="1193695"/>
            <a:ext cx="6625855" cy="5624617"/>
          </a:xfrm>
          <a:prstGeom prst="rect">
            <a:avLst/>
          </a:prstGeom>
        </p:spPr>
        <p:txBody>
          <a:bodyPr wrap="square">
            <a:spAutoFit/>
          </a:bodyPr>
          <a:lstStyle/>
          <a:p>
            <a:pPr lvl="0" algn="just">
              <a:spcAft>
                <a:spcPts val="0"/>
              </a:spcAft>
            </a:pPr>
            <a:r>
              <a:rPr lang="ru-RU" b="1" dirty="0">
                <a:latin typeface="Calibri" panose="020F0502020204030204" pitchFamily="34" charset="0"/>
                <a:ea typeface="Times New Roman" panose="02020603050405020304" pitchFamily="18" charset="0"/>
                <a:cs typeface="Times New Roman" panose="02020603050405020304" pitchFamily="18" charset="0"/>
              </a:rPr>
              <a:t>1. </a:t>
            </a:r>
            <a:r>
              <a:rPr lang="ru-RU" dirty="0">
                <a:latin typeface="Calibri" panose="020F0502020204030204" pitchFamily="34" charset="0"/>
                <a:ea typeface="Times New Roman" panose="02020603050405020304" pitchFamily="18" charset="0"/>
                <a:cs typeface="Times New Roman" panose="02020603050405020304" pitchFamily="18" charset="0"/>
              </a:rPr>
              <a:t>Замечания должны:</a:t>
            </a:r>
          </a:p>
          <a:p>
            <a:pPr marL="285750" lvl="0" indent="-285750" algn="just">
              <a:spcAft>
                <a:spcPts val="0"/>
              </a:spcAft>
              <a:buFont typeface="Arial" panose="020B0604020202020204" pitchFamily="34" charset="0"/>
              <a:buChar char="•"/>
            </a:pPr>
            <a:r>
              <a:rPr lang="ru-RU" dirty="0">
                <a:latin typeface="Calibri" panose="020F0502020204030204" pitchFamily="34" charset="0"/>
                <a:cs typeface="Times New Roman" panose="02020603050405020304" pitchFamily="18" charset="0"/>
              </a:rPr>
              <a:t>позволять … понять их суть и </a:t>
            </a:r>
            <a:r>
              <a:rPr lang="ru-RU" i="1" dirty="0">
                <a:latin typeface="Calibri" panose="020F0502020204030204" pitchFamily="34" charset="0"/>
                <a:cs typeface="Times New Roman" panose="02020603050405020304" pitchFamily="18" charset="0"/>
              </a:rPr>
              <a:t>существенность</a:t>
            </a:r>
            <a:r>
              <a:rPr lang="ru-RU" dirty="0">
                <a:latin typeface="Calibri" panose="020F0502020204030204" pitchFamily="34" charset="0"/>
                <a:cs typeface="Times New Roman" panose="02020603050405020304" pitchFamily="18" charset="0"/>
              </a:rPr>
              <a:t> влияния на итоговую величину стоимости объекта оценки, …;</a:t>
            </a:r>
          </a:p>
          <a:p>
            <a:pPr marL="285750" lvl="0" indent="-285750" algn="just">
              <a:spcBef>
                <a:spcPts val="300"/>
              </a:spcBef>
              <a:spcAft>
                <a:spcPts val="0"/>
              </a:spcAft>
              <a:buFont typeface="Arial" panose="020B0604020202020204" pitchFamily="34" charset="0"/>
              <a:buChar char="•"/>
            </a:pPr>
            <a:r>
              <a:rPr lang="ru-RU" dirty="0">
                <a:latin typeface="Calibri" panose="020F0502020204030204" pitchFamily="34" charset="0"/>
                <a:cs typeface="Times New Roman" panose="02020603050405020304" pitchFamily="18" charset="0"/>
              </a:rPr>
              <a:t>давать … представление о нарушениях, содержащихся в отчете об оценке, без необходимости прочтения самого отчета;</a:t>
            </a:r>
          </a:p>
          <a:p>
            <a:pPr marL="285750" lvl="0" indent="-285750" algn="just">
              <a:spcBef>
                <a:spcPts val="300"/>
              </a:spcBef>
              <a:spcAft>
                <a:spcPts val="0"/>
              </a:spcAft>
              <a:buFont typeface="Arial" panose="020B0604020202020204" pitchFamily="34" charset="0"/>
              <a:buChar char="•"/>
            </a:pPr>
            <a:r>
              <a:rPr lang="ru-RU" dirty="0">
                <a:latin typeface="Calibri" panose="020F0502020204030204" pitchFamily="34" charset="0"/>
                <a:cs typeface="Times New Roman" panose="02020603050405020304" pitchFamily="18" charset="0"/>
              </a:rPr>
              <a:t>указывать на нарушение конкретных требований законодательства об оценочной деятельности.</a:t>
            </a:r>
          </a:p>
          <a:p>
            <a:pPr marL="285750" lvl="0" indent="-285750" algn="just">
              <a:spcBef>
                <a:spcPts val="300"/>
              </a:spcBef>
              <a:spcAft>
                <a:spcPts val="0"/>
              </a:spcAft>
              <a:buFont typeface="Arial" panose="020B0604020202020204" pitchFamily="34" charset="0"/>
              <a:buChar char="•"/>
            </a:pPr>
            <a:r>
              <a:rPr lang="ru-RU" dirty="0">
                <a:latin typeface="Calibri" panose="020F0502020204030204" pitchFamily="34" charset="0"/>
                <a:cs typeface="Times New Roman" panose="02020603050405020304" pitchFamily="18" charset="0"/>
              </a:rPr>
              <a:t>содержать ссылки на страницы и/или фрагменты отчета об оценке, про которые идет речь.</a:t>
            </a:r>
          </a:p>
          <a:p>
            <a:pPr lvl="0" algn="just">
              <a:spcBef>
                <a:spcPts val="600"/>
              </a:spcBef>
              <a:spcAft>
                <a:spcPts val="0"/>
              </a:spcAft>
            </a:pPr>
            <a:r>
              <a:rPr lang="ru-RU" b="1" dirty="0">
                <a:latin typeface="Calibri" panose="020F0502020204030204" pitchFamily="34" charset="0"/>
                <a:ea typeface="Times New Roman" panose="02020603050405020304" pitchFamily="18" charset="0"/>
                <a:cs typeface="Times New Roman" panose="02020603050405020304" pitchFamily="18" charset="0"/>
              </a:rPr>
              <a:t>2. </a:t>
            </a:r>
            <a:r>
              <a:rPr lang="ru-RU" dirty="0">
                <a:latin typeface="Calibri" panose="020F0502020204030204" pitchFamily="34" charset="0"/>
                <a:cs typeface="Times New Roman" panose="02020603050405020304" pitchFamily="18" charset="0"/>
              </a:rPr>
              <a:t>Замечания</a:t>
            </a:r>
            <a:r>
              <a:rPr lang="ru-RU" dirty="0">
                <a:latin typeface="Calibri" panose="020F0502020204030204" pitchFamily="34" charset="0"/>
                <a:ea typeface="Times New Roman" panose="02020603050405020304" pitchFamily="18" charset="0"/>
                <a:cs typeface="Times New Roman" panose="02020603050405020304" pitchFamily="18" charset="0"/>
              </a:rPr>
              <a:t> не должны:</a:t>
            </a:r>
          </a:p>
          <a:p>
            <a:pPr marL="342900" lvl="0" indent="-342900" algn="just">
              <a:spcAft>
                <a:spcPts val="0"/>
              </a:spcAft>
              <a:buFont typeface="Arial" panose="020B0604020202020204" pitchFamily="34" charset="0"/>
              <a:buChar char="•"/>
            </a:pPr>
            <a:r>
              <a:rPr lang="ru-RU" dirty="0">
                <a:latin typeface="Calibri" panose="020F0502020204030204" pitchFamily="34" charset="0"/>
                <a:ea typeface="Times New Roman" panose="02020603050405020304" pitchFamily="18" charset="0"/>
                <a:cs typeface="Times New Roman" panose="02020603050405020304" pitchFamily="18" charset="0"/>
              </a:rPr>
              <a:t>допускать неоднозначного толкования;</a:t>
            </a:r>
          </a:p>
          <a:p>
            <a:pPr marL="342900" lvl="0" indent="-342900" algn="just">
              <a:spcAft>
                <a:spcPts val="0"/>
              </a:spcAft>
              <a:buFont typeface="Arial" panose="020B0604020202020204" pitchFamily="34" charset="0"/>
              <a:buChar char="•"/>
            </a:pPr>
            <a:r>
              <a:rPr lang="ru-RU" dirty="0">
                <a:latin typeface="Calibri" panose="020F0502020204030204" pitchFamily="34" charset="0"/>
                <a:ea typeface="Times New Roman" panose="02020603050405020304" pitchFamily="18" charset="0"/>
                <a:cs typeface="Times New Roman" panose="02020603050405020304" pitchFamily="18" charset="0"/>
              </a:rPr>
              <a:t>вводить в заблуждение;</a:t>
            </a:r>
          </a:p>
          <a:p>
            <a:pPr marL="342900" lvl="0" indent="-342900" algn="just">
              <a:spcAft>
                <a:spcPts val="0"/>
              </a:spcAft>
              <a:buFont typeface="Arial" panose="020B0604020202020204" pitchFamily="34" charset="0"/>
              <a:buChar char="•"/>
            </a:pPr>
            <a:r>
              <a:rPr lang="ru-RU" dirty="0">
                <a:latin typeface="Calibri" panose="020F0502020204030204" pitchFamily="34" charset="0"/>
                <a:ea typeface="Times New Roman" panose="02020603050405020304" pitchFamily="18" charset="0"/>
                <a:cs typeface="Times New Roman" panose="02020603050405020304" pitchFamily="18" charset="0"/>
              </a:rPr>
              <a:t>содержать избыточной информации;</a:t>
            </a:r>
          </a:p>
          <a:p>
            <a:pPr marL="342900" lvl="0" indent="-342900" algn="just">
              <a:spcAft>
                <a:spcPts val="0"/>
              </a:spcAft>
              <a:buFont typeface="Arial" panose="020B0604020202020204" pitchFamily="34" charset="0"/>
              <a:buChar char="•"/>
            </a:pPr>
            <a:r>
              <a:rPr lang="ru-RU" dirty="0">
                <a:latin typeface="Calibri" panose="020F0502020204030204" pitchFamily="34" charset="0"/>
                <a:ea typeface="Calibri" panose="020F0502020204030204" pitchFamily="34" charset="0"/>
                <a:cs typeface="Times New Roman" panose="02020603050405020304" pitchFamily="18" charset="0"/>
              </a:rPr>
              <a:t>включать требования о конкретных методических способах исправления нарушений, выявленных в отчете об оценке.</a:t>
            </a:r>
            <a:endParaRPr lang="ru-RU" dirty="0">
              <a:latin typeface="Calibri" panose="020F0502020204030204" pitchFamily="34" charset="0"/>
              <a:ea typeface="Times New Roman" panose="02020603050405020304" pitchFamily="18" charset="0"/>
              <a:cs typeface="Times New Roman" panose="02020603050405020304" pitchFamily="18" charset="0"/>
            </a:endParaRPr>
          </a:p>
          <a:p>
            <a:pPr lvl="0" algn="just">
              <a:spcBef>
                <a:spcPts val="600"/>
              </a:spcBef>
              <a:spcAft>
                <a:spcPts val="0"/>
              </a:spcAft>
            </a:pPr>
            <a:r>
              <a:rPr lang="ru-RU" b="1" dirty="0">
                <a:latin typeface="Calibri" panose="020F0502020204030204" pitchFamily="34" charset="0"/>
                <a:ea typeface="Times New Roman" panose="02020603050405020304" pitchFamily="18" charset="0"/>
                <a:cs typeface="Times New Roman" panose="02020603050405020304" pitchFamily="18" charset="0"/>
              </a:rPr>
              <a:t>3. </a:t>
            </a:r>
            <a:r>
              <a:rPr lang="ru-RU" dirty="0">
                <a:latin typeface="Calibri" panose="020F0502020204030204" pitchFamily="34" charset="0"/>
                <a:ea typeface="Times New Roman" panose="02020603050405020304" pitchFamily="18" charset="0"/>
                <a:cs typeface="Times New Roman" panose="02020603050405020304" pitchFamily="18" charset="0"/>
              </a:rPr>
              <a:t>При использовании Экспертом информации, не содержащейся в отчете об оценке, замечания должны содержать ссылки на соответствующие источники информации, … .</a:t>
            </a:r>
          </a:p>
        </p:txBody>
      </p:sp>
      <p:pic>
        <p:nvPicPr>
          <p:cNvPr id="10" name="Рисунок 9">
            <a:extLst>
              <a:ext uri="{FF2B5EF4-FFF2-40B4-BE49-F238E27FC236}">
                <a16:creationId xmlns="" xmlns:a16="http://schemas.microsoft.com/office/drawing/2014/main" id="{4FD936EE-51AA-420D-AA9C-BBEA023BBA22}"/>
              </a:ext>
            </a:extLst>
          </p:cNvPr>
          <p:cNvPicPr>
            <a:picLocks noChangeAspect="1"/>
          </p:cNvPicPr>
          <p:nvPr/>
        </p:nvPicPr>
        <p:blipFill>
          <a:blip r:embed="rId2"/>
          <a:stretch>
            <a:fillRect/>
          </a:stretch>
        </p:blipFill>
        <p:spPr>
          <a:xfrm>
            <a:off x="251520" y="2614551"/>
            <a:ext cx="1896627" cy="2782903"/>
          </a:xfrm>
          <a:prstGeom prst="rect">
            <a:avLst/>
          </a:prstGeom>
        </p:spPr>
      </p:pic>
      <p:sp>
        <p:nvSpPr>
          <p:cNvPr id="11" name="Номер слайда 1"/>
          <p:cNvSpPr>
            <a:spLocks noGrp="1"/>
          </p:cNvSpPr>
          <p:nvPr>
            <p:ph type="sldNum" sz="quarter" idx="12"/>
          </p:nvPr>
        </p:nvSpPr>
        <p:spPr>
          <a:xfrm>
            <a:off x="7000056" y="6525344"/>
            <a:ext cx="2133600" cy="476250"/>
          </a:xfrm>
        </p:spPr>
        <p:txBody>
          <a:bodyPr/>
          <a:lstStyle/>
          <a:p>
            <a:pPr>
              <a:defRPr/>
            </a:pPr>
            <a:fld id="{DF9C18E8-D67C-493D-97D2-B4CA21C16307}" type="slidenum">
              <a:rPr lang="ru-RU" smtClean="0">
                <a:latin typeface="Calibri" panose="020F0502020204030204" pitchFamily="34" charset="0"/>
              </a:rPr>
              <a:pPr>
                <a:defRPr/>
              </a:pPr>
              <a:t>30</a:t>
            </a:fld>
            <a:endParaRPr lang="ru-RU" dirty="0">
              <a:latin typeface="Calibri" panose="020F0502020204030204" pitchFamily="34" charset="0"/>
            </a:endParaRPr>
          </a:p>
        </p:txBody>
      </p:sp>
      <p:sp>
        <p:nvSpPr>
          <p:cNvPr id="12" name="Заголовок 1"/>
          <p:cNvSpPr txBox="1">
            <a:spLocks/>
          </p:cNvSpPr>
          <p:nvPr/>
        </p:nvSpPr>
        <p:spPr bwMode="auto">
          <a:xfrm>
            <a:off x="67545" y="453739"/>
            <a:ext cx="1512168" cy="288032"/>
          </a:xfrm>
          <a:prstGeom prst="rect">
            <a:avLst/>
          </a:prstGeom>
          <a:noFill/>
          <a:ln w="9525">
            <a:noFill/>
            <a:miter lim="800000"/>
            <a:headEnd/>
            <a:tailEnd/>
          </a:ln>
        </p:spPr>
        <p:txBody>
          <a:bodyPr anchor="ctr">
            <a:normAutofit/>
          </a:bodyPr>
          <a:ls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fontAlgn="auto">
              <a:spcAft>
                <a:spcPts val="0"/>
              </a:spcAft>
              <a:defRPr/>
            </a:pPr>
            <a:r>
              <a:rPr lang="en-US" sz="1000" b="1" i="1" dirty="0">
                <a:solidFill>
                  <a:srgbClr val="FF0000"/>
                </a:solidFill>
                <a:latin typeface="Calibri" panose="020F0502020204030204" pitchFamily="34" charset="0"/>
                <a:ea typeface="+mj-ea"/>
                <a:cs typeface="+mj-cs"/>
              </a:rPr>
              <a:t>srosovet.ru</a:t>
            </a:r>
            <a:endParaRPr lang="ru-RU" sz="1000" i="1" dirty="0">
              <a:solidFill>
                <a:srgbClr val="FF0000"/>
              </a:solidFill>
              <a:latin typeface="Calibri" panose="020F0502020204030204" pitchFamily="34" charset="0"/>
              <a:ea typeface="+mj-ea"/>
              <a:cs typeface="+mj-cs"/>
            </a:endParaRPr>
          </a:p>
        </p:txBody>
      </p:sp>
      <p:pic>
        <p:nvPicPr>
          <p:cNvPr id="13" name="Picture 2" descr="C:\Users\Ильин МО\Desktop\Картинки\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0" y="18489"/>
            <a:ext cx="1980790" cy="579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49565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ÐÐ°ÑÑÐ¸Ð½ÐºÐ¸ Ð¿Ð¾ Ð·Ð°Ð¿ÑÐ¾ÑÑ ÑÑÑÑÐºÑÑÑÐ°">
            <a:extLst>
              <a:ext uri="{FF2B5EF4-FFF2-40B4-BE49-F238E27FC236}">
                <a16:creationId xmlns="" xmlns:a16="http://schemas.microsoft.com/office/drawing/2014/main" id="{99289A38-C743-46F5-AF08-E4BD063613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6425" y="4138042"/>
            <a:ext cx="3457575" cy="2719959"/>
          </a:xfrm>
          <a:prstGeom prst="rect">
            <a:avLst/>
          </a:prstGeom>
          <a:noFill/>
          <a:extLst>
            <a:ext uri="{909E8E84-426E-40DD-AFC4-6F175D3DCCD1}">
              <a14:hiddenFill xmlns:a14="http://schemas.microsoft.com/office/drawing/2010/main">
                <a:solidFill>
                  <a:srgbClr val="FFFFFF"/>
                </a:solidFill>
              </a14:hiddenFill>
            </a:ext>
          </a:extLst>
        </p:spPr>
      </p:pic>
      <p:sp>
        <p:nvSpPr>
          <p:cNvPr id="3" name="Объект 2">
            <a:extLst>
              <a:ext uri="{FF2B5EF4-FFF2-40B4-BE49-F238E27FC236}">
                <a16:creationId xmlns="" xmlns:a16="http://schemas.microsoft.com/office/drawing/2014/main" id="{1F8892AC-CD1F-4D3F-8F2F-A15B8A7F7264}"/>
              </a:ext>
            </a:extLst>
          </p:cNvPr>
          <p:cNvSpPr>
            <a:spLocks noGrp="1"/>
          </p:cNvSpPr>
          <p:nvPr>
            <p:ph idx="1"/>
          </p:nvPr>
        </p:nvSpPr>
        <p:spPr>
          <a:xfrm>
            <a:off x="323528" y="2276872"/>
            <a:ext cx="6572424" cy="3301999"/>
          </a:xfrm>
        </p:spPr>
        <p:txBody>
          <a:bodyPr>
            <a:noAutofit/>
          </a:bodyPr>
          <a:lstStyle/>
          <a:p>
            <a:pPr marL="0" indent="0">
              <a:buNone/>
            </a:pPr>
            <a:r>
              <a:rPr lang="ru-RU" sz="2400" dirty="0">
                <a:latin typeface="Calibri" panose="020F0502020204030204" pitchFamily="34" charset="0"/>
              </a:rPr>
              <a:t>Из структуры должны быть понятны:</a:t>
            </a:r>
          </a:p>
          <a:p>
            <a:pPr lvl="0"/>
            <a:r>
              <a:rPr lang="ru-RU" sz="2400" dirty="0">
                <a:latin typeface="Calibri" panose="020F0502020204030204" pitchFamily="34" charset="0"/>
              </a:rPr>
              <a:t>причинно-следственные связи;</a:t>
            </a:r>
          </a:p>
          <a:p>
            <a:pPr lvl="0"/>
            <a:r>
              <a:rPr lang="ru-RU" sz="2400" dirty="0">
                <a:latin typeface="Calibri" panose="020F0502020204030204" pitchFamily="34" charset="0"/>
              </a:rPr>
              <a:t>соотнесение фрагментов документа;</a:t>
            </a:r>
          </a:p>
          <a:p>
            <a:pPr lvl="0"/>
            <a:r>
              <a:rPr lang="ru-RU" sz="2400" dirty="0">
                <a:latin typeface="Calibri" panose="020F0502020204030204" pitchFamily="34" charset="0"/>
              </a:rPr>
              <a:t>в каком разделе документа искать</a:t>
            </a:r>
            <a:br>
              <a:rPr lang="ru-RU" sz="2400" dirty="0">
                <a:latin typeface="Calibri" panose="020F0502020204030204" pitchFamily="34" charset="0"/>
              </a:rPr>
            </a:br>
            <a:r>
              <a:rPr lang="ru-RU" sz="2400" dirty="0">
                <a:latin typeface="Calibri" panose="020F0502020204030204" pitchFamily="34" charset="0"/>
              </a:rPr>
              <a:t>ту или иную информацию.</a:t>
            </a:r>
          </a:p>
          <a:p>
            <a:pPr marL="0" indent="0">
              <a:buNone/>
            </a:pPr>
            <a:endParaRPr lang="ru-RU" sz="2400" dirty="0">
              <a:latin typeface="Calibri" panose="020F0502020204030204" pitchFamily="34" charset="0"/>
            </a:endParaRPr>
          </a:p>
        </p:txBody>
      </p:sp>
      <p:sp>
        <p:nvSpPr>
          <p:cNvPr id="10" name="Заголовок 1">
            <a:extLst>
              <a:ext uri="{FF2B5EF4-FFF2-40B4-BE49-F238E27FC236}">
                <a16:creationId xmlns="" xmlns:a16="http://schemas.microsoft.com/office/drawing/2014/main" id="{D3E94D7D-C34F-41D6-831A-92D76447D88E}"/>
              </a:ext>
            </a:extLst>
          </p:cNvPr>
          <p:cNvSpPr>
            <a:spLocks noGrp="1"/>
          </p:cNvSpPr>
          <p:nvPr>
            <p:ph type="title"/>
          </p:nvPr>
        </p:nvSpPr>
        <p:spPr>
          <a:xfrm>
            <a:off x="854134" y="0"/>
            <a:ext cx="8289866" cy="1115750"/>
          </a:xfrm>
        </p:spPr>
        <p:txBody>
          <a:bodyPr>
            <a:noAutofit/>
          </a:bodyPr>
          <a:lstStyle/>
          <a:p>
            <a:pPr algn="ctr"/>
            <a:r>
              <a:rPr lang="ru-RU" sz="4000" b="1" dirty="0">
                <a:solidFill>
                  <a:srgbClr val="0070C0"/>
                </a:solidFill>
                <a:latin typeface="Calibri" panose="020F0502020204030204" pitchFamily="34" charset="0"/>
              </a:rPr>
              <a:t>Логическое правило 3:</a:t>
            </a:r>
            <a:br>
              <a:rPr lang="ru-RU" sz="4000" b="1" dirty="0">
                <a:solidFill>
                  <a:srgbClr val="0070C0"/>
                </a:solidFill>
                <a:latin typeface="Calibri" panose="020F0502020204030204" pitchFamily="34" charset="0"/>
              </a:rPr>
            </a:br>
            <a:r>
              <a:rPr lang="ru-RU" sz="4000" b="1" dirty="0">
                <a:solidFill>
                  <a:srgbClr val="0070C0"/>
                </a:solidFill>
                <a:latin typeface="Calibri" panose="020F0502020204030204" pitchFamily="34" charset="0"/>
              </a:rPr>
              <a:t>формирование структуры</a:t>
            </a:r>
          </a:p>
        </p:txBody>
      </p:sp>
      <p:sp>
        <p:nvSpPr>
          <p:cNvPr id="7" name="Номер слайда 1"/>
          <p:cNvSpPr>
            <a:spLocks noGrp="1"/>
          </p:cNvSpPr>
          <p:nvPr>
            <p:ph type="sldNum" sz="quarter" idx="12"/>
          </p:nvPr>
        </p:nvSpPr>
        <p:spPr>
          <a:xfrm>
            <a:off x="7000056" y="6525344"/>
            <a:ext cx="2133600" cy="476250"/>
          </a:xfrm>
        </p:spPr>
        <p:txBody>
          <a:bodyPr/>
          <a:lstStyle/>
          <a:p>
            <a:pPr>
              <a:defRPr/>
            </a:pPr>
            <a:fld id="{DF9C18E8-D67C-493D-97D2-B4CA21C16307}" type="slidenum">
              <a:rPr lang="ru-RU" smtClean="0">
                <a:latin typeface="Calibri" panose="020F0502020204030204" pitchFamily="34" charset="0"/>
              </a:rPr>
              <a:pPr>
                <a:defRPr/>
              </a:pPr>
              <a:t>31</a:t>
            </a:fld>
            <a:endParaRPr lang="ru-RU" dirty="0">
              <a:latin typeface="Calibri" panose="020F0502020204030204" pitchFamily="34" charset="0"/>
            </a:endParaRPr>
          </a:p>
        </p:txBody>
      </p:sp>
      <p:sp>
        <p:nvSpPr>
          <p:cNvPr id="11" name="Заголовок 1"/>
          <p:cNvSpPr txBox="1">
            <a:spLocks/>
          </p:cNvSpPr>
          <p:nvPr/>
        </p:nvSpPr>
        <p:spPr bwMode="auto">
          <a:xfrm>
            <a:off x="67545" y="453739"/>
            <a:ext cx="1512168" cy="288032"/>
          </a:xfrm>
          <a:prstGeom prst="rect">
            <a:avLst/>
          </a:prstGeom>
          <a:noFill/>
          <a:ln w="9525">
            <a:noFill/>
            <a:miter lim="800000"/>
            <a:headEnd/>
            <a:tailEnd/>
          </a:ln>
        </p:spPr>
        <p:txBody>
          <a:bodyPr anchor="ctr">
            <a:normAutofit/>
          </a:bodyPr>
          <a:ls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fontAlgn="auto">
              <a:spcAft>
                <a:spcPts val="0"/>
              </a:spcAft>
              <a:defRPr/>
            </a:pPr>
            <a:r>
              <a:rPr lang="en-US" sz="1000" b="1" i="1" dirty="0">
                <a:solidFill>
                  <a:srgbClr val="FF0000"/>
                </a:solidFill>
                <a:latin typeface="Calibri" panose="020F0502020204030204" pitchFamily="34" charset="0"/>
                <a:ea typeface="+mj-ea"/>
                <a:cs typeface="+mj-cs"/>
              </a:rPr>
              <a:t>srosovet.ru</a:t>
            </a:r>
            <a:endParaRPr lang="ru-RU" sz="1000" i="1" dirty="0">
              <a:solidFill>
                <a:srgbClr val="FF0000"/>
              </a:solidFill>
              <a:latin typeface="Calibri" panose="020F0502020204030204" pitchFamily="34" charset="0"/>
              <a:ea typeface="+mj-ea"/>
              <a:cs typeface="+mj-cs"/>
            </a:endParaRPr>
          </a:p>
        </p:txBody>
      </p:sp>
      <p:pic>
        <p:nvPicPr>
          <p:cNvPr id="12" name="Picture 2" descr="C:\Users\Ильин МО\Desktop\Картинки\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0" y="18489"/>
            <a:ext cx="1980790" cy="579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44849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Объект 2">
            <a:extLst>
              <a:ext uri="{FF2B5EF4-FFF2-40B4-BE49-F238E27FC236}">
                <a16:creationId xmlns="" xmlns:a16="http://schemas.microsoft.com/office/drawing/2014/main" id="{A6DFFAF0-1492-403C-A5AB-3417CA7E9078}"/>
              </a:ext>
            </a:extLst>
          </p:cNvPr>
          <p:cNvSpPr txBox="1">
            <a:spLocks/>
          </p:cNvSpPr>
          <p:nvPr/>
        </p:nvSpPr>
        <p:spPr>
          <a:xfrm>
            <a:off x="835164" y="5385913"/>
            <a:ext cx="1807769" cy="4546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ru-RU" sz="2400" b="1" dirty="0">
                <a:solidFill>
                  <a:srgbClr val="0070C0"/>
                </a:solidFill>
                <a:latin typeface="Calibri" panose="020F0502020204030204" pitchFamily="34" charset="0"/>
              </a:rPr>
              <a:t>2-4 акцента</a:t>
            </a:r>
          </a:p>
        </p:txBody>
      </p:sp>
      <p:sp>
        <p:nvSpPr>
          <p:cNvPr id="11" name="Заголовок 1">
            <a:extLst>
              <a:ext uri="{FF2B5EF4-FFF2-40B4-BE49-F238E27FC236}">
                <a16:creationId xmlns="" xmlns:a16="http://schemas.microsoft.com/office/drawing/2014/main" id="{D3E94D7D-C34F-41D6-831A-92D76447D88E}"/>
              </a:ext>
            </a:extLst>
          </p:cNvPr>
          <p:cNvSpPr>
            <a:spLocks noGrp="1"/>
          </p:cNvSpPr>
          <p:nvPr>
            <p:ph type="title"/>
          </p:nvPr>
        </p:nvSpPr>
        <p:spPr>
          <a:xfrm>
            <a:off x="1985120" y="1"/>
            <a:ext cx="7158880" cy="1150817"/>
          </a:xfrm>
        </p:spPr>
        <p:txBody>
          <a:bodyPr>
            <a:noAutofit/>
          </a:bodyPr>
          <a:lstStyle/>
          <a:p>
            <a:pPr algn="ctr"/>
            <a:r>
              <a:rPr lang="ru-RU" sz="4000" b="1" dirty="0">
                <a:solidFill>
                  <a:srgbClr val="0070C0"/>
                </a:solidFill>
                <a:latin typeface="Calibri" panose="020F0502020204030204" pitchFamily="34" charset="0"/>
              </a:rPr>
              <a:t>Логическое правило 4:</a:t>
            </a:r>
            <a:br>
              <a:rPr lang="ru-RU" sz="4000" b="1" dirty="0">
                <a:solidFill>
                  <a:srgbClr val="0070C0"/>
                </a:solidFill>
                <a:latin typeface="Calibri" panose="020F0502020204030204" pitchFamily="34" charset="0"/>
              </a:rPr>
            </a:br>
            <a:r>
              <a:rPr lang="ru-RU" sz="4000" b="1" dirty="0">
                <a:solidFill>
                  <a:srgbClr val="0070C0"/>
                </a:solidFill>
                <a:latin typeface="Calibri" panose="020F0502020204030204" pitchFamily="34" charset="0"/>
              </a:rPr>
              <a:t>расстановка акцентов</a:t>
            </a:r>
          </a:p>
        </p:txBody>
      </p:sp>
      <p:pic>
        <p:nvPicPr>
          <p:cNvPr id="8194" name="Picture 2" descr="ÐÐ°ÑÑÐ¸Ð½ÐºÐ¸ Ð¿Ð¾ Ð·Ð°Ð¿ÑÐ¾ÑÑ Ð±ÐÐÐÐÐ Ð¡ÐÐ ÐÐ¦Ð">
            <a:extLst>
              <a:ext uri="{FF2B5EF4-FFF2-40B4-BE49-F238E27FC236}">
                <a16:creationId xmlns="" xmlns:a16="http://schemas.microsoft.com/office/drawing/2014/main" id="{C29126D6-7C6C-41EF-9315-D7D52E4FF9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1672" y="1904412"/>
            <a:ext cx="7315200" cy="1714500"/>
          </a:xfrm>
          <a:prstGeom prst="rect">
            <a:avLst/>
          </a:prstGeom>
          <a:noFill/>
          <a:extLst>
            <a:ext uri="{909E8E84-426E-40DD-AFC4-6F175D3DCCD1}">
              <a14:hiddenFill xmlns:a14="http://schemas.microsoft.com/office/drawing/2010/main">
                <a:solidFill>
                  <a:srgbClr val="FFFFFF"/>
                </a:solidFill>
              </a14:hiddenFill>
            </a:ext>
          </a:extLst>
        </p:spPr>
      </p:pic>
      <p:sp>
        <p:nvSpPr>
          <p:cNvPr id="10" name="Объект 2">
            <a:extLst>
              <a:ext uri="{FF2B5EF4-FFF2-40B4-BE49-F238E27FC236}">
                <a16:creationId xmlns="" xmlns:a16="http://schemas.microsoft.com/office/drawing/2014/main" id="{9723D991-39C8-4C34-8FAC-AD7035FAA240}"/>
              </a:ext>
            </a:extLst>
          </p:cNvPr>
          <p:cNvSpPr txBox="1">
            <a:spLocks/>
          </p:cNvSpPr>
          <p:nvPr/>
        </p:nvSpPr>
        <p:spPr>
          <a:xfrm>
            <a:off x="5494238" y="5373216"/>
            <a:ext cx="2944792" cy="4546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ru-RU" sz="2400" b="1" dirty="0">
                <a:solidFill>
                  <a:srgbClr val="0070C0"/>
                </a:solidFill>
                <a:latin typeface="Calibri" panose="020F0502020204030204" pitchFamily="34" charset="0"/>
              </a:rPr>
              <a:t>если акцентов много - группировка</a:t>
            </a:r>
          </a:p>
        </p:txBody>
      </p:sp>
      <p:sp>
        <p:nvSpPr>
          <p:cNvPr id="12" name="Номер слайда 1"/>
          <p:cNvSpPr>
            <a:spLocks noGrp="1"/>
          </p:cNvSpPr>
          <p:nvPr>
            <p:ph type="sldNum" sz="quarter" idx="12"/>
          </p:nvPr>
        </p:nvSpPr>
        <p:spPr>
          <a:xfrm>
            <a:off x="7000056" y="6525344"/>
            <a:ext cx="2133600" cy="476250"/>
          </a:xfrm>
        </p:spPr>
        <p:txBody>
          <a:bodyPr/>
          <a:lstStyle/>
          <a:p>
            <a:pPr>
              <a:defRPr/>
            </a:pPr>
            <a:fld id="{DF9C18E8-D67C-493D-97D2-B4CA21C16307}" type="slidenum">
              <a:rPr lang="ru-RU" smtClean="0">
                <a:latin typeface="Calibri" panose="020F0502020204030204" pitchFamily="34" charset="0"/>
              </a:rPr>
              <a:pPr>
                <a:defRPr/>
              </a:pPr>
              <a:t>32</a:t>
            </a:fld>
            <a:endParaRPr lang="ru-RU" dirty="0">
              <a:latin typeface="Calibri" panose="020F0502020204030204" pitchFamily="34" charset="0"/>
            </a:endParaRPr>
          </a:p>
        </p:txBody>
      </p:sp>
      <p:sp>
        <p:nvSpPr>
          <p:cNvPr id="13" name="Заголовок 1"/>
          <p:cNvSpPr txBox="1">
            <a:spLocks/>
          </p:cNvSpPr>
          <p:nvPr/>
        </p:nvSpPr>
        <p:spPr bwMode="auto">
          <a:xfrm>
            <a:off x="67545" y="453739"/>
            <a:ext cx="1512168" cy="288032"/>
          </a:xfrm>
          <a:prstGeom prst="rect">
            <a:avLst/>
          </a:prstGeom>
          <a:noFill/>
          <a:ln w="9525">
            <a:noFill/>
            <a:miter lim="800000"/>
            <a:headEnd/>
            <a:tailEnd/>
          </a:ln>
        </p:spPr>
        <p:txBody>
          <a:bodyPr anchor="ctr">
            <a:normAutofit/>
          </a:bodyPr>
          <a:ls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fontAlgn="auto">
              <a:spcAft>
                <a:spcPts val="0"/>
              </a:spcAft>
              <a:defRPr/>
            </a:pPr>
            <a:r>
              <a:rPr lang="en-US" sz="1000" b="1" i="1" dirty="0">
                <a:solidFill>
                  <a:srgbClr val="FF0000"/>
                </a:solidFill>
                <a:latin typeface="Calibri" panose="020F0502020204030204" pitchFamily="34" charset="0"/>
                <a:ea typeface="+mj-ea"/>
                <a:cs typeface="+mj-cs"/>
              </a:rPr>
              <a:t>srosovet.ru</a:t>
            </a:r>
            <a:endParaRPr lang="ru-RU" sz="1000" i="1" dirty="0">
              <a:solidFill>
                <a:srgbClr val="FF0000"/>
              </a:solidFill>
              <a:latin typeface="Calibri" panose="020F0502020204030204" pitchFamily="34" charset="0"/>
              <a:ea typeface="+mj-ea"/>
              <a:cs typeface="+mj-cs"/>
            </a:endParaRPr>
          </a:p>
        </p:txBody>
      </p:sp>
      <p:pic>
        <p:nvPicPr>
          <p:cNvPr id="14" name="Picture 2" descr="C:\Users\Ильин МО\Desktop\Картинки\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0" y="18489"/>
            <a:ext cx="1980790" cy="579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55687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19 Ð³Ð¾Ð»Ð¾Ð²Ð¾Ð»Ð¾Ð¼Ð¾Ðº Ð¸Ð· ÑÐ¸ÐºÐ»Ð° &quot;ÐÐ°Ð¹Ð´Ð¸ ÐºÐ¾ÑÐ°&quot;">
            <a:extLst>
              <a:ext uri="{FF2B5EF4-FFF2-40B4-BE49-F238E27FC236}">
                <a16:creationId xmlns="" xmlns:a16="http://schemas.microsoft.com/office/drawing/2014/main" id="{759B8AE7-4476-4E2A-B147-809D3D1F204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4889" b="2518"/>
          <a:stretch/>
        </p:blipFill>
        <p:spPr bwMode="auto">
          <a:xfrm>
            <a:off x="4960989" y="1481250"/>
            <a:ext cx="4183012" cy="5376750"/>
          </a:xfrm>
          <a:prstGeom prst="rect">
            <a:avLst/>
          </a:prstGeom>
          <a:noFill/>
          <a:extLst>
            <a:ext uri="{909E8E84-426E-40DD-AFC4-6F175D3DCCD1}">
              <a14:hiddenFill xmlns:a14="http://schemas.microsoft.com/office/drawing/2010/main">
                <a:solidFill>
                  <a:srgbClr val="FFFFFF"/>
                </a:solidFill>
              </a14:hiddenFill>
            </a:ext>
          </a:extLst>
        </p:spPr>
      </p:pic>
      <p:sp>
        <p:nvSpPr>
          <p:cNvPr id="11" name="Заголовок 1">
            <a:extLst>
              <a:ext uri="{FF2B5EF4-FFF2-40B4-BE49-F238E27FC236}">
                <a16:creationId xmlns="" xmlns:a16="http://schemas.microsoft.com/office/drawing/2014/main" id="{D3E94D7D-C34F-41D6-831A-92D76447D88E}"/>
              </a:ext>
            </a:extLst>
          </p:cNvPr>
          <p:cNvSpPr>
            <a:spLocks noGrp="1"/>
          </p:cNvSpPr>
          <p:nvPr>
            <p:ph type="title"/>
          </p:nvPr>
        </p:nvSpPr>
        <p:spPr>
          <a:xfrm>
            <a:off x="1475656" y="1"/>
            <a:ext cx="7668344" cy="1150817"/>
          </a:xfrm>
        </p:spPr>
        <p:txBody>
          <a:bodyPr>
            <a:noAutofit/>
          </a:bodyPr>
          <a:lstStyle/>
          <a:p>
            <a:pPr algn="ctr"/>
            <a:r>
              <a:rPr lang="ru-RU" sz="4000" b="1" dirty="0" smtClean="0">
                <a:solidFill>
                  <a:srgbClr val="0070C0"/>
                </a:solidFill>
                <a:latin typeface="Calibri" panose="020F0502020204030204" pitchFamily="34" charset="0"/>
              </a:rPr>
              <a:t>Нет акцентов </a:t>
            </a:r>
            <a:r>
              <a:rPr lang="en-US" sz="4000" b="1" dirty="0" smtClean="0">
                <a:solidFill>
                  <a:srgbClr val="0070C0"/>
                </a:solidFill>
                <a:latin typeface="Calibri" panose="020F0502020204030204" pitchFamily="34" charset="0"/>
              </a:rPr>
              <a:t>~</a:t>
            </a:r>
            <a:r>
              <a:rPr lang="ru-RU" sz="4000" b="1" dirty="0">
                <a:solidFill>
                  <a:srgbClr val="0070C0"/>
                </a:solidFill>
                <a:latin typeface="Calibri" panose="020F0502020204030204" pitchFamily="34" charset="0"/>
              </a:rPr>
              <a:t/>
            </a:r>
            <a:br>
              <a:rPr lang="ru-RU" sz="4000" b="1" dirty="0">
                <a:solidFill>
                  <a:srgbClr val="0070C0"/>
                </a:solidFill>
                <a:latin typeface="Calibri" panose="020F0502020204030204" pitchFamily="34" charset="0"/>
              </a:rPr>
            </a:br>
            <a:r>
              <a:rPr lang="ru-RU" sz="4000" b="1" dirty="0">
                <a:solidFill>
                  <a:srgbClr val="0070C0"/>
                </a:solidFill>
                <a:latin typeface="Calibri" panose="020F0502020204030204" pitchFamily="34" charset="0"/>
              </a:rPr>
              <a:t>игра «</a:t>
            </a:r>
            <a:r>
              <a:rPr lang="ru-RU" sz="4000" b="1" strike="sngStrike" dirty="0">
                <a:solidFill>
                  <a:srgbClr val="0070C0"/>
                </a:solidFill>
                <a:latin typeface="Calibri" panose="020F0502020204030204" pitchFamily="34" charset="0"/>
              </a:rPr>
              <a:t>Найди кота </a:t>
            </a:r>
            <a:r>
              <a:rPr lang="ru-RU" sz="4000" b="1" dirty="0">
                <a:solidFill>
                  <a:srgbClr val="0070C0"/>
                </a:solidFill>
                <a:latin typeface="Calibri" panose="020F0502020204030204" pitchFamily="34" charset="0"/>
              </a:rPr>
              <a:t>Пойми автора»</a:t>
            </a:r>
          </a:p>
        </p:txBody>
      </p:sp>
      <p:pic>
        <p:nvPicPr>
          <p:cNvPr id="2050" name="Picture 2" descr="19 ÃÂ³ÃÂ¾ÃÂ»ÃÂ¾ÃÂ²ÃÂ¾ÃÂ»ÃÂ¾ÃÂ¼ÃÂ¾ÃÂº ÃÂ¸ÃÂ· ÃÂÃÂ¸ÃÂºÃÂ»ÃÂ° &quot;ÃÂÃÂ°ÃÂ¹ÃÂ´ÃÂ¸ ÃÂºÃÂ¾ÃÂÃÂ°&quot;">
            <a:extLst>
              <a:ext uri="{FF2B5EF4-FFF2-40B4-BE49-F238E27FC236}">
                <a16:creationId xmlns="" xmlns:a16="http://schemas.microsoft.com/office/drawing/2014/main" id="{F9EB661A-6698-42A6-A990-4F36CA3EED6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673"/>
          <a:stretch/>
        </p:blipFill>
        <p:spPr bwMode="auto">
          <a:xfrm>
            <a:off x="0" y="1481250"/>
            <a:ext cx="4145280" cy="5376750"/>
          </a:xfrm>
          <a:prstGeom prst="rect">
            <a:avLst/>
          </a:prstGeom>
          <a:noFill/>
          <a:extLst>
            <a:ext uri="{909E8E84-426E-40DD-AFC4-6F175D3DCCD1}">
              <a14:hiddenFill xmlns:a14="http://schemas.microsoft.com/office/drawing/2010/main">
                <a:solidFill>
                  <a:srgbClr val="FFFFFF"/>
                </a:solidFill>
              </a14:hiddenFill>
            </a:ext>
          </a:extLst>
        </p:spPr>
      </p:pic>
      <p:sp>
        <p:nvSpPr>
          <p:cNvPr id="7" name="Номер слайда 1"/>
          <p:cNvSpPr>
            <a:spLocks noGrp="1"/>
          </p:cNvSpPr>
          <p:nvPr>
            <p:ph type="sldNum" sz="quarter" idx="12"/>
          </p:nvPr>
        </p:nvSpPr>
        <p:spPr>
          <a:xfrm>
            <a:off x="7000056" y="6525344"/>
            <a:ext cx="2133600" cy="476250"/>
          </a:xfrm>
        </p:spPr>
        <p:txBody>
          <a:bodyPr/>
          <a:lstStyle/>
          <a:p>
            <a:pPr>
              <a:defRPr/>
            </a:pPr>
            <a:fld id="{DF9C18E8-D67C-493D-97D2-B4CA21C16307}" type="slidenum">
              <a:rPr lang="ru-RU" smtClean="0">
                <a:latin typeface="Calibri" panose="020F0502020204030204" pitchFamily="34" charset="0"/>
              </a:rPr>
              <a:pPr>
                <a:defRPr/>
              </a:pPr>
              <a:t>33</a:t>
            </a:fld>
            <a:endParaRPr lang="ru-RU" dirty="0">
              <a:latin typeface="Calibri" panose="020F0502020204030204" pitchFamily="34" charset="0"/>
            </a:endParaRPr>
          </a:p>
        </p:txBody>
      </p:sp>
      <p:sp>
        <p:nvSpPr>
          <p:cNvPr id="10" name="Заголовок 1"/>
          <p:cNvSpPr txBox="1">
            <a:spLocks/>
          </p:cNvSpPr>
          <p:nvPr/>
        </p:nvSpPr>
        <p:spPr bwMode="auto">
          <a:xfrm>
            <a:off x="67545" y="453739"/>
            <a:ext cx="1512168" cy="288032"/>
          </a:xfrm>
          <a:prstGeom prst="rect">
            <a:avLst/>
          </a:prstGeom>
          <a:noFill/>
          <a:ln w="9525">
            <a:noFill/>
            <a:miter lim="800000"/>
            <a:headEnd/>
            <a:tailEnd/>
          </a:ln>
        </p:spPr>
        <p:txBody>
          <a:bodyPr anchor="ctr">
            <a:normAutofit/>
          </a:bodyPr>
          <a:ls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fontAlgn="auto">
              <a:spcAft>
                <a:spcPts val="0"/>
              </a:spcAft>
              <a:defRPr/>
            </a:pPr>
            <a:r>
              <a:rPr lang="en-US" sz="1000" b="1" i="1" dirty="0">
                <a:solidFill>
                  <a:srgbClr val="FF0000"/>
                </a:solidFill>
                <a:latin typeface="Calibri" panose="020F0502020204030204" pitchFamily="34" charset="0"/>
                <a:ea typeface="+mj-ea"/>
                <a:cs typeface="+mj-cs"/>
              </a:rPr>
              <a:t>srosovet.ru</a:t>
            </a:r>
            <a:endParaRPr lang="ru-RU" sz="1000" i="1" dirty="0">
              <a:solidFill>
                <a:srgbClr val="FF0000"/>
              </a:solidFill>
              <a:latin typeface="Calibri" panose="020F0502020204030204" pitchFamily="34" charset="0"/>
              <a:ea typeface="+mj-ea"/>
              <a:cs typeface="+mj-cs"/>
            </a:endParaRPr>
          </a:p>
        </p:txBody>
      </p:sp>
      <p:pic>
        <p:nvPicPr>
          <p:cNvPr id="12" name="Picture 2" descr="C:\Users\Ильин МО\Desktop\Картинки\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0" y="18489"/>
            <a:ext cx="1980790" cy="579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36518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1">
            <a:extLst>
              <a:ext uri="{FF2B5EF4-FFF2-40B4-BE49-F238E27FC236}">
                <a16:creationId xmlns="" xmlns:a16="http://schemas.microsoft.com/office/drawing/2014/main" id="{D3E94D7D-C34F-41D6-831A-92D76447D88E}"/>
              </a:ext>
            </a:extLst>
          </p:cNvPr>
          <p:cNvSpPr>
            <a:spLocks noGrp="1"/>
          </p:cNvSpPr>
          <p:nvPr>
            <p:ph type="title"/>
          </p:nvPr>
        </p:nvSpPr>
        <p:spPr>
          <a:xfrm>
            <a:off x="1985120" y="118569"/>
            <a:ext cx="7158880" cy="862159"/>
          </a:xfrm>
        </p:spPr>
        <p:txBody>
          <a:bodyPr>
            <a:noAutofit/>
          </a:bodyPr>
          <a:lstStyle/>
          <a:p>
            <a:pPr algn="ctr"/>
            <a:r>
              <a:rPr lang="ru-RU" sz="4000" b="1" dirty="0">
                <a:solidFill>
                  <a:srgbClr val="0070C0"/>
                </a:solidFill>
                <a:latin typeface="Calibri" panose="020F0502020204030204" pitchFamily="34" charset="0"/>
              </a:rPr>
              <a:t>Логическое правило 5: стремление к простоте</a:t>
            </a:r>
          </a:p>
        </p:txBody>
      </p:sp>
      <p:pic>
        <p:nvPicPr>
          <p:cNvPr id="3076" name="Picture 4" descr="ÐÐ°ÑÑÐ¸Ð½ÐºÐ¸ Ð¿Ð¾ Ð·Ð°Ð¿ÑÐ¾ÑÑ ÑÑÐ¾Ð¿ÐºÐ° Ð±ÑÐ¼Ð°Ð³"/>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53983" y="1622597"/>
            <a:ext cx="3012957" cy="400292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ÐÐ°ÑÑÐ¸Ð½ÐºÐ¸ Ð¿Ð¾ Ð·Ð°Ð¿ÑÐ¾ÑÑ Ð´Ð¾ÐºÑÐ¼ÐµÐ½Ñ"/>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375867" y="2411211"/>
            <a:ext cx="1905000" cy="2425700"/>
          </a:xfrm>
          <a:prstGeom prst="rect">
            <a:avLst/>
          </a:prstGeom>
          <a:noFill/>
          <a:extLst>
            <a:ext uri="{909E8E84-426E-40DD-AFC4-6F175D3DCCD1}">
              <a14:hiddenFill xmlns:a14="http://schemas.microsoft.com/office/drawing/2010/main">
                <a:solidFill>
                  <a:srgbClr val="FFFFFF"/>
                </a:solidFill>
              </a14:hiddenFill>
            </a:ext>
          </a:extLst>
        </p:spPr>
      </p:pic>
      <p:cxnSp>
        <p:nvCxnSpPr>
          <p:cNvPr id="4" name="Прямая со стрелкой 3"/>
          <p:cNvCxnSpPr/>
          <p:nvPr/>
        </p:nvCxnSpPr>
        <p:spPr>
          <a:xfrm>
            <a:off x="4183379" y="3624061"/>
            <a:ext cx="835430" cy="0"/>
          </a:xfrm>
          <a:prstGeom prst="straightConnector1">
            <a:avLst/>
          </a:prstGeom>
          <a:ln w="25400">
            <a:solidFill>
              <a:schemeClr val="tx1"/>
            </a:solidFill>
            <a:tailEnd type="arrow" w="med" len="lg"/>
          </a:ln>
        </p:spPr>
        <p:style>
          <a:lnRef idx="1">
            <a:schemeClr val="accent1"/>
          </a:lnRef>
          <a:fillRef idx="0">
            <a:schemeClr val="accent1"/>
          </a:fillRef>
          <a:effectRef idx="0">
            <a:schemeClr val="accent1"/>
          </a:effectRef>
          <a:fontRef idx="minor">
            <a:schemeClr val="tx1"/>
          </a:fontRef>
        </p:style>
      </p:cxnSp>
      <p:sp>
        <p:nvSpPr>
          <p:cNvPr id="5" name="Прямоугольник 4"/>
          <p:cNvSpPr/>
          <p:nvPr/>
        </p:nvSpPr>
        <p:spPr>
          <a:xfrm>
            <a:off x="1657135" y="6033482"/>
            <a:ext cx="5625638" cy="707886"/>
          </a:xfrm>
          <a:prstGeom prst="rect">
            <a:avLst/>
          </a:prstGeom>
        </p:spPr>
        <p:txBody>
          <a:bodyPr wrap="square">
            <a:spAutoFit/>
          </a:bodyPr>
          <a:lstStyle/>
          <a:p>
            <a:pPr algn="ctr"/>
            <a:r>
              <a:rPr lang="ru-RU" sz="2000" b="1" dirty="0">
                <a:solidFill>
                  <a:srgbClr val="FF0000"/>
                </a:solidFill>
              </a:rPr>
              <a:t>Если ту же мысль можно передать проще – передавай проще.</a:t>
            </a:r>
          </a:p>
        </p:txBody>
      </p:sp>
      <p:sp>
        <p:nvSpPr>
          <p:cNvPr id="10" name="Номер слайда 1"/>
          <p:cNvSpPr>
            <a:spLocks noGrp="1"/>
          </p:cNvSpPr>
          <p:nvPr>
            <p:ph type="sldNum" sz="quarter" idx="12"/>
          </p:nvPr>
        </p:nvSpPr>
        <p:spPr>
          <a:xfrm>
            <a:off x="7000056" y="6525344"/>
            <a:ext cx="2133600" cy="476250"/>
          </a:xfrm>
        </p:spPr>
        <p:txBody>
          <a:bodyPr/>
          <a:lstStyle/>
          <a:p>
            <a:pPr>
              <a:defRPr/>
            </a:pPr>
            <a:fld id="{DF9C18E8-D67C-493D-97D2-B4CA21C16307}" type="slidenum">
              <a:rPr lang="ru-RU" smtClean="0">
                <a:latin typeface="Calibri" panose="020F0502020204030204" pitchFamily="34" charset="0"/>
              </a:rPr>
              <a:pPr>
                <a:defRPr/>
              </a:pPr>
              <a:t>34</a:t>
            </a:fld>
            <a:endParaRPr lang="ru-RU" dirty="0">
              <a:latin typeface="Calibri" panose="020F0502020204030204" pitchFamily="34" charset="0"/>
            </a:endParaRPr>
          </a:p>
        </p:txBody>
      </p:sp>
      <p:sp>
        <p:nvSpPr>
          <p:cNvPr id="11" name="Заголовок 1"/>
          <p:cNvSpPr txBox="1">
            <a:spLocks/>
          </p:cNvSpPr>
          <p:nvPr/>
        </p:nvSpPr>
        <p:spPr bwMode="auto">
          <a:xfrm>
            <a:off x="67545" y="453739"/>
            <a:ext cx="1512168" cy="288032"/>
          </a:xfrm>
          <a:prstGeom prst="rect">
            <a:avLst/>
          </a:prstGeom>
          <a:noFill/>
          <a:ln w="9525">
            <a:noFill/>
            <a:miter lim="800000"/>
            <a:headEnd/>
            <a:tailEnd/>
          </a:ln>
        </p:spPr>
        <p:txBody>
          <a:bodyPr anchor="ctr">
            <a:normAutofit/>
          </a:bodyPr>
          <a:ls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fontAlgn="auto">
              <a:spcAft>
                <a:spcPts val="0"/>
              </a:spcAft>
              <a:defRPr/>
            </a:pPr>
            <a:r>
              <a:rPr lang="en-US" sz="1000" b="1" i="1" dirty="0">
                <a:solidFill>
                  <a:srgbClr val="FF0000"/>
                </a:solidFill>
                <a:latin typeface="Calibri" panose="020F0502020204030204" pitchFamily="34" charset="0"/>
                <a:ea typeface="+mj-ea"/>
                <a:cs typeface="+mj-cs"/>
              </a:rPr>
              <a:t>srosovet.ru</a:t>
            </a:r>
            <a:endParaRPr lang="ru-RU" sz="1000" i="1" dirty="0">
              <a:solidFill>
                <a:srgbClr val="FF0000"/>
              </a:solidFill>
              <a:latin typeface="Calibri" panose="020F0502020204030204" pitchFamily="34" charset="0"/>
              <a:ea typeface="+mj-ea"/>
              <a:cs typeface="+mj-cs"/>
            </a:endParaRPr>
          </a:p>
        </p:txBody>
      </p:sp>
      <p:pic>
        <p:nvPicPr>
          <p:cNvPr id="12" name="Picture 2" descr="C:\Users\Ильин МО\Desktop\Картинки\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0" y="18489"/>
            <a:ext cx="1980790" cy="579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87412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 xmlns:a16="http://schemas.microsoft.com/office/drawing/2014/main" id="{8C02A155-1DD4-4EA7-9590-623BF6331731}"/>
              </a:ext>
            </a:extLst>
          </p:cNvPr>
          <p:cNvSpPr txBox="1"/>
          <p:nvPr/>
        </p:nvSpPr>
        <p:spPr>
          <a:xfrm>
            <a:off x="105314" y="1268760"/>
            <a:ext cx="8934450" cy="4832092"/>
          </a:xfrm>
          <a:prstGeom prst="rect">
            <a:avLst/>
          </a:prstGeom>
          <a:noFill/>
        </p:spPr>
        <p:txBody>
          <a:bodyPr wrap="square" rtlCol="0">
            <a:spAutoFit/>
          </a:bodyPr>
          <a:lstStyle/>
          <a:p>
            <a:pPr algn="just"/>
            <a:r>
              <a:rPr lang="ru-RU" sz="1400" i="1" dirty="0">
                <a:latin typeface="Calibri" panose="020F0502020204030204" pitchFamily="34" charset="0"/>
              </a:rPr>
              <a:t>Был прекрасный июльский день, один из тех дней, которые случаются только тогда, когда погода установилась надолго. С самого раннего утра небо ясно; утренняя заря не пылает пожаром: она разливается кротким румянцем. Солнце — не огнистое, не раскаленное, как во время знойной засухи, не тускло-багровое, как перед бурей, но светлое и приветно лучезарное — мирно всплывает под узкой и длинной тучкой, свежо просияет и погрузится в лиловый ее туман. Верхний, тонкий край растянутого облачка засверкает змейками; блеск их подобен блеску кованого серебра... Но вот опять хлынули играющие лучи, — и весело и величаво, словно взлетая, поднимается могучее светило. Около полудня обыкновенно появляется множество круглых высоких облаков, золотисто-серых, с нежными белыми краями. Подобно островам, разбросанным по бесконечно </a:t>
            </a:r>
            <a:r>
              <a:rPr lang="ru-RU" sz="1400" i="1" dirty="0" err="1">
                <a:latin typeface="Calibri" panose="020F0502020204030204" pitchFamily="34" charset="0"/>
              </a:rPr>
              <a:t>разлившейся</a:t>
            </a:r>
            <a:r>
              <a:rPr lang="ru-RU" sz="1400" i="1" dirty="0">
                <a:latin typeface="Calibri" panose="020F0502020204030204" pitchFamily="34" charset="0"/>
              </a:rPr>
              <a:t> реке, обтекающей их глубоко прозрачными рукавами ровной синевы, они почти не трогаются с места; далее, к небосклону, они сдвигаются, теснятся, синевы между ними уже не видать; но сами они так же лазурны, как небо: они все насквозь проникнуты светом и теплотой. Цвет небосклона, легкий, бледно-лиловый, не изменяется во весь день и кругом одинаков; нигде не темнеет, не густеет гроза; разве кое-где протянутся сверху вниз голубоватые полосы: то сеется едва заметный дождь. К вечеру эти облака исчезают; последние из них, черноватые и неопределенные, как дым, ложатся розовыми клубами напротив заходящего солнца; на месте, где оно закатилось так же спокойно, как спокойно взошло на небо, алое сиянье стоит недолгое время над потемневшей землей, и, тихо мигая, как бережно несомая свечка, затеплится на нем вечерняя звезда. В такие дни краски все смягчены; светлы, но не ярки; на всем лежит печать какой-то трогательной кротости. В такие дни жар бывает иногда весьма силен, иногда даже «парит» по скатам полей; но ветер разгоняет, раздвигает накопившийся зной, и вихри-круговороты — несомненный признак постоянной погоды — высокими белыми столбами гуляют по дорогам через пашню. В сухом и чистом воздухе пахнет полынью, сжатой рожью, гречихой; даже за час до ночи вы не чувствуете сырости. Подобной погоды желает земледелец для уборки хлеба...</a:t>
            </a:r>
            <a:endParaRPr lang="ru-RU" sz="1400" dirty="0">
              <a:latin typeface="Calibri" panose="020F0502020204030204" pitchFamily="34" charset="0"/>
            </a:endParaRPr>
          </a:p>
        </p:txBody>
      </p:sp>
      <p:sp>
        <p:nvSpPr>
          <p:cNvPr id="12" name="TextBox 11">
            <a:extLst>
              <a:ext uri="{FF2B5EF4-FFF2-40B4-BE49-F238E27FC236}">
                <a16:creationId xmlns="" xmlns:a16="http://schemas.microsoft.com/office/drawing/2014/main" id="{5A78B35B-8643-438E-AB10-EEA997955A8D}"/>
              </a:ext>
            </a:extLst>
          </p:cNvPr>
          <p:cNvSpPr txBox="1"/>
          <p:nvPr/>
        </p:nvSpPr>
        <p:spPr>
          <a:xfrm>
            <a:off x="6444208" y="6165304"/>
            <a:ext cx="2138687" cy="523220"/>
          </a:xfrm>
          <a:prstGeom prst="rect">
            <a:avLst/>
          </a:prstGeom>
          <a:noFill/>
        </p:spPr>
        <p:txBody>
          <a:bodyPr wrap="square" rtlCol="0">
            <a:spAutoFit/>
          </a:bodyPr>
          <a:lstStyle/>
          <a:p>
            <a:pPr algn="r"/>
            <a:r>
              <a:rPr lang="ru-RU" sz="1400" i="1" dirty="0">
                <a:latin typeface="Calibri" panose="020F0502020204030204" pitchFamily="34" charset="0"/>
              </a:rPr>
              <a:t>«</a:t>
            </a:r>
            <a:r>
              <a:rPr lang="ru-RU" sz="1400" i="1" dirty="0" err="1">
                <a:latin typeface="Calibri" panose="020F0502020204030204" pitchFamily="34" charset="0"/>
              </a:rPr>
              <a:t>Бежин</a:t>
            </a:r>
            <a:r>
              <a:rPr lang="ru-RU" sz="1400" i="1" dirty="0">
                <a:latin typeface="Calibri" panose="020F0502020204030204" pitchFamily="34" charset="0"/>
              </a:rPr>
              <a:t> луг</a:t>
            </a:r>
            <a:r>
              <a:rPr lang="ru-RU" sz="1400" i="1" dirty="0" smtClean="0">
                <a:latin typeface="Calibri" panose="020F0502020204030204" pitchFamily="34" charset="0"/>
              </a:rPr>
              <a:t>»</a:t>
            </a:r>
            <a:endParaRPr lang="en-US" sz="1400" i="1" dirty="0" smtClean="0">
              <a:latin typeface="Calibri" panose="020F0502020204030204" pitchFamily="34" charset="0"/>
            </a:endParaRPr>
          </a:p>
          <a:p>
            <a:pPr algn="r"/>
            <a:r>
              <a:rPr lang="ru-RU" sz="1400" i="1" dirty="0" smtClean="0">
                <a:latin typeface="Calibri" panose="020F0502020204030204" pitchFamily="34" charset="0"/>
              </a:rPr>
              <a:t>Тургенев </a:t>
            </a:r>
            <a:r>
              <a:rPr lang="ru-RU" sz="1400" i="1" dirty="0">
                <a:latin typeface="Calibri" panose="020F0502020204030204" pitchFamily="34" charset="0"/>
              </a:rPr>
              <a:t>И.С.</a:t>
            </a:r>
            <a:endParaRPr lang="ru-RU" sz="1400" dirty="0">
              <a:latin typeface="Calibri" panose="020F0502020204030204" pitchFamily="34" charset="0"/>
            </a:endParaRPr>
          </a:p>
        </p:txBody>
      </p:sp>
      <p:sp>
        <p:nvSpPr>
          <p:cNvPr id="7" name="Заголовок 1">
            <a:extLst>
              <a:ext uri="{FF2B5EF4-FFF2-40B4-BE49-F238E27FC236}">
                <a16:creationId xmlns="" xmlns:a16="http://schemas.microsoft.com/office/drawing/2014/main" id="{D3E94D7D-C34F-41D6-831A-92D76447D88E}"/>
              </a:ext>
            </a:extLst>
          </p:cNvPr>
          <p:cNvSpPr>
            <a:spLocks noGrp="1"/>
          </p:cNvSpPr>
          <p:nvPr>
            <p:ph type="title"/>
          </p:nvPr>
        </p:nvSpPr>
        <p:spPr>
          <a:xfrm>
            <a:off x="1907704" y="116632"/>
            <a:ext cx="7236296" cy="862159"/>
          </a:xfrm>
        </p:spPr>
        <p:txBody>
          <a:bodyPr>
            <a:noAutofit/>
          </a:bodyPr>
          <a:lstStyle/>
          <a:p>
            <a:pPr algn="ctr"/>
            <a:r>
              <a:rPr lang="ru-RU" sz="4000" b="1" dirty="0">
                <a:solidFill>
                  <a:srgbClr val="0070C0"/>
                </a:solidFill>
                <a:latin typeface="Calibri" panose="020F0502020204030204" pitchFamily="34" charset="0"/>
              </a:rPr>
              <a:t>Логическое правило 5</a:t>
            </a:r>
            <a:r>
              <a:rPr lang="ru-RU" sz="4000" b="1" dirty="0" smtClean="0">
                <a:solidFill>
                  <a:srgbClr val="0070C0"/>
                </a:solidFill>
                <a:latin typeface="Calibri" panose="020F0502020204030204" pitchFamily="34" charset="0"/>
              </a:rPr>
              <a:t>:</a:t>
            </a:r>
            <a:r>
              <a:rPr lang="en-US" sz="4000" b="1" dirty="0" smtClean="0">
                <a:solidFill>
                  <a:srgbClr val="0070C0"/>
                </a:solidFill>
                <a:latin typeface="Calibri" panose="020F0502020204030204" pitchFamily="34" charset="0"/>
              </a:rPr>
              <a:t/>
            </a:r>
            <a:br>
              <a:rPr lang="en-US" sz="4000" b="1" dirty="0" smtClean="0">
                <a:solidFill>
                  <a:srgbClr val="0070C0"/>
                </a:solidFill>
                <a:latin typeface="Calibri" panose="020F0502020204030204" pitchFamily="34" charset="0"/>
              </a:rPr>
            </a:br>
            <a:r>
              <a:rPr lang="ru-RU" sz="4000" b="1" dirty="0" smtClean="0">
                <a:solidFill>
                  <a:srgbClr val="0070C0"/>
                </a:solidFill>
                <a:latin typeface="Calibri" panose="020F0502020204030204" pitchFamily="34" charset="0"/>
              </a:rPr>
              <a:t>пример </a:t>
            </a:r>
            <a:r>
              <a:rPr lang="ru-RU" sz="4000" b="1" dirty="0">
                <a:solidFill>
                  <a:srgbClr val="0070C0"/>
                </a:solidFill>
                <a:latin typeface="Calibri" panose="020F0502020204030204" pitchFamily="34" charset="0"/>
              </a:rPr>
              <a:t>для обсуждения</a:t>
            </a:r>
          </a:p>
        </p:txBody>
      </p:sp>
      <p:sp>
        <p:nvSpPr>
          <p:cNvPr id="11" name="Номер слайда 1"/>
          <p:cNvSpPr>
            <a:spLocks noGrp="1"/>
          </p:cNvSpPr>
          <p:nvPr>
            <p:ph type="sldNum" sz="quarter" idx="12"/>
          </p:nvPr>
        </p:nvSpPr>
        <p:spPr>
          <a:xfrm>
            <a:off x="7000056" y="6525344"/>
            <a:ext cx="2133600" cy="476250"/>
          </a:xfrm>
        </p:spPr>
        <p:txBody>
          <a:bodyPr/>
          <a:lstStyle/>
          <a:p>
            <a:pPr>
              <a:defRPr/>
            </a:pPr>
            <a:fld id="{DF9C18E8-D67C-493D-97D2-B4CA21C16307}" type="slidenum">
              <a:rPr lang="ru-RU" smtClean="0">
                <a:latin typeface="Calibri" panose="020F0502020204030204" pitchFamily="34" charset="0"/>
              </a:rPr>
              <a:pPr>
                <a:defRPr/>
              </a:pPr>
              <a:t>35</a:t>
            </a:fld>
            <a:endParaRPr lang="ru-RU" dirty="0">
              <a:latin typeface="Calibri" panose="020F0502020204030204" pitchFamily="34" charset="0"/>
            </a:endParaRPr>
          </a:p>
        </p:txBody>
      </p:sp>
      <p:sp>
        <p:nvSpPr>
          <p:cNvPr id="13" name="Заголовок 1"/>
          <p:cNvSpPr txBox="1">
            <a:spLocks/>
          </p:cNvSpPr>
          <p:nvPr/>
        </p:nvSpPr>
        <p:spPr bwMode="auto">
          <a:xfrm>
            <a:off x="67545" y="453739"/>
            <a:ext cx="1512168" cy="288032"/>
          </a:xfrm>
          <a:prstGeom prst="rect">
            <a:avLst/>
          </a:prstGeom>
          <a:noFill/>
          <a:ln w="9525">
            <a:noFill/>
            <a:miter lim="800000"/>
            <a:headEnd/>
            <a:tailEnd/>
          </a:ln>
        </p:spPr>
        <p:txBody>
          <a:bodyPr anchor="ctr">
            <a:normAutofit/>
          </a:bodyPr>
          <a:ls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fontAlgn="auto">
              <a:spcAft>
                <a:spcPts val="0"/>
              </a:spcAft>
              <a:defRPr/>
            </a:pPr>
            <a:r>
              <a:rPr lang="en-US" sz="1000" b="1" i="1" dirty="0">
                <a:solidFill>
                  <a:srgbClr val="FF0000"/>
                </a:solidFill>
                <a:latin typeface="Calibri" panose="020F0502020204030204" pitchFamily="34" charset="0"/>
                <a:ea typeface="+mj-ea"/>
                <a:cs typeface="+mj-cs"/>
              </a:rPr>
              <a:t>srosovet.ru</a:t>
            </a:r>
            <a:endParaRPr lang="ru-RU" sz="1000" i="1" dirty="0">
              <a:solidFill>
                <a:srgbClr val="FF0000"/>
              </a:solidFill>
              <a:latin typeface="Calibri" panose="020F0502020204030204" pitchFamily="34" charset="0"/>
              <a:ea typeface="+mj-ea"/>
              <a:cs typeface="+mj-cs"/>
            </a:endParaRPr>
          </a:p>
        </p:txBody>
      </p:sp>
      <p:pic>
        <p:nvPicPr>
          <p:cNvPr id="14" name="Picture 2" descr="C:\Users\Ильин МО\Desktop\Картинки\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0" y="18489"/>
            <a:ext cx="1980790" cy="579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71586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Заголовок 1">
            <a:extLst>
              <a:ext uri="{FF2B5EF4-FFF2-40B4-BE49-F238E27FC236}">
                <a16:creationId xmlns="" xmlns:a16="http://schemas.microsoft.com/office/drawing/2014/main" id="{D3E94D7D-C34F-41D6-831A-92D76447D88E}"/>
              </a:ext>
            </a:extLst>
          </p:cNvPr>
          <p:cNvSpPr>
            <a:spLocks noGrp="1"/>
          </p:cNvSpPr>
          <p:nvPr>
            <p:ph type="title"/>
          </p:nvPr>
        </p:nvSpPr>
        <p:spPr>
          <a:xfrm>
            <a:off x="1985120" y="28786"/>
            <a:ext cx="7158880" cy="1188720"/>
          </a:xfrm>
        </p:spPr>
        <p:txBody>
          <a:bodyPr>
            <a:noAutofit/>
          </a:bodyPr>
          <a:lstStyle/>
          <a:p>
            <a:pPr algn="ctr"/>
            <a:r>
              <a:rPr lang="ru-RU" sz="4000" b="1" dirty="0">
                <a:solidFill>
                  <a:srgbClr val="0070C0"/>
                </a:solidFill>
                <a:latin typeface="Calibri" panose="020F0502020204030204" pitchFamily="34" charset="0"/>
              </a:rPr>
              <a:t>Правила письменной коммуникации: </a:t>
            </a:r>
            <a:r>
              <a:rPr lang="ru-RU" sz="4000" b="1" dirty="0">
                <a:solidFill>
                  <a:srgbClr val="FF0000"/>
                </a:solidFill>
                <a:latin typeface="Calibri" panose="020F0502020204030204" pitchFamily="34" charset="0"/>
              </a:rPr>
              <a:t>оформление</a:t>
            </a:r>
          </a:p>
        </p:txBody>
      </p:sp>
      <p:sp>
        <p:nvSpPr>
          <p:cNvPr id="21" name="Прямоугольник 20">
            <a:extLst>
              <a:ext uri="{FF2B5EF4-FFF2-40B4-BE49-F238E27FC236}">
                <a16:creationId xmlns="" xmlns:a16="http://schemas.microsoft.com/office/drawing/2014/main" id="{ECCD38FF-00DD-40B2-897B-90ADD1B483B2}"/>
              </a:ext>
            </a:extLst>
          </p:cNvPr>
          <p:cNvSpPr/>
          <p:nvPr/>
        </p:nvSpPr>
        <p:spPr>
          <a:xfrm>
            <a:off x="354864" y="1730064"/>
            <a:ext cx="2430000" cy="1224000"/>
          </a:xfrm>
          <a:prstGeom prst="rect">
            <a:avLst/>
          </a:prstGeom>
          <a:ln w="15875">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2400" b="1" dirty="0">
                <a:solidFill>
                  <a:srgbClr val="0070C0"/>
                </a:solidFill>
                <a:latin typeface="Calibri" panose="020F0502020204030204" pitchFamily="34" charset="0"/>
              </a:rPr>
              <a:t>1. Использование графики</a:t>
            </a:r>
          </a:p>
        </p:txBody>
      </p:sp>
      <p:sp>
        <p:nvSpPr>
          <p:cNvPr id="26" name="Прямоугольник 25">
            <a:extLst>
              <a:ext uri="{FF2B5EF4-FFF2-40B4-BE49-F238E27FC236}">
                <a16:creationId xmlns="" xmlns:a16="http://schemas.microsoft.com/office/drawing/2014/main" id="{ECCD38FF-00DD-40B2-897B-90ADD1B483B2}"/>
              </a:ext>
            </a:extLst>
          </p:cNvPr>
          <p:cNvSpPr/>
          <p:nvPr/>
        </p:nvSpPr>
        <p:spPr>
          <a:xfrm>
            <a:off x="3298912" y="1730064"/>
            <a:ext cx="2430000" cy="1224000"/>
          </a:xfrm>
          <a:prstGeom prst="rect">
            <a:avLst/>
          </a:prstGeom>
          <a:ln w="15875">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2400" b="1" dirty="0">
                <a:solidFill>
                  <a:srgbClr val="0070C0"/>
                </a:solidFill>
                <a:latin typeface="Calibri" panose="020F0502020204030204" pitchFamily="34" charset="0"/>
              </a:rPr>
              <a:t>2. Использование сокращений</a:t>
            </a:r>
          </a:p>
        </p:txBody>
      </p:sp>
      <p:sp>
        <p:nvSpPr>
          <p:cNvPr id="27" name="Прямоугольник 26">
            <a:extLst>
              <a:ext uri="{FF2B5EF4-FFF2-40B4-BE49-F238E27FC236}">
                <a16:creationId xmlns="" xmlns:a16="http://schemas.microsoft.com/office/drawing/2014/main" id="{ECCD38FF-00DD-40B2-897B-90ADD1B483B2}"/>
              </a:ext>
            </a:extLst>
          </p:cNvPr>
          <p:cNvSpPr/>
          <p:nvPr/>
        </p:nvSpPr>
        <p:spPr>
          <a:xfrm>
            <a:off x="354864" y="3592380"/>
            <a:ext cx="2430000" cy="1224000"/>
          </a:xfrm>
          <a:prstGeom prst="rect">
            <a:avLst/>
          </a:prstGeom>
          <a:ln w="15875">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2400" b="1" dirty="0">
                <a:solidFill>
                  <a:srgbClr val="0070C0"/>
                </a:solidFill>
                <a:latin typeface="Calibri" panose="020F0502020204030204" pitchFamily="34" charset="0"/>
              </a:rPr>
              <a:t>3. Структурирование текста</a:t>
            </a:r>
          </a:p>
        </p:txBody>
      </p:sp>
      <p:sp>
        <p:nvSpPr>
          <p:cNvPr id="30" name="Прямоугольник 29">
            <a:extLst>
              <a:ext uri="{FF2B5EF4-FFF2-40B4-BE49-F238E27FC236}">
                <a16:creationId xmlns="" xmlns:a16="http://schemas.microsoft.com/office/drawing/2014/main" id="{ECCD38FF-00DD-40B2-897B-90ADD1B483B2}"/>
              </a:ext>
            </a:extLst>
          </p:cNvPr>
          <p:cNvSpPr/>
          <p:nvPr/>
        </p:nvSpPr>
        <p:spPr>
          <a:xfrm>
            <a:off x="3298912" y="3592380"/>
            <a:ext cx="2430000" cy="1224000"/>
          </a:xfrm>
          <a:prstGeom prst="rect">
            <a:avLst/>
          </a:prstGeom>
          <a:ln w="15875">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2400" b="1" dirty="0">
                <a:solidFill>
                  <a:srgbClr val="0070C0"/>
                </a:solidFill>
                <a:latin typeface="Calibri" panose="020F0502020204030204" pitchFamily="34" charset="0"/>
              </a:rPr>
              <a:t>4. Использование приложений</a:t>
            </a:r>
          </a:p>
        </p:txBody>
      </p:sp>
      <p:sp>
        <p:nvSpPr>
          <p:cNvPr id="31" name="Прямоугольник 30">
            <a:extLst>
              <a:ext uri="{FF2B5EF4-FFF2-40B4-BE49-F238E27FC236}">
                <a16:creationId xmlns="" xmlns:a16="http://schemas.microsoft.com/office/drawing/2014/main" id="{ECCD38FF-00DD-40B2-897B-90ADD1B483B2}"/>
              </a:ext>
            </a:extLst>
          </p:cNvPr>
          <p:cNvSpPr/>
          <p:nvPr/>
        </p:nvSpPr>
        <p:spPr>
          <a:xfrm>
            <a:off x="1877726" y="5348760"/>
            <a:ext cx="2430000" cy="1224000"/>
          </a:xfrm>
          <a:prstGeom prst="rect">
            <a:avLst/>
          </a:prstGeom>
          <a:ln w="15875">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2400" b="1" dirty="0">
                <a:solidFill>
                  <a:srgbClr val="0070C0"/>
                </a:solidFill>
                <a:latin typeface="Calibri" panose="020F0502020204030204" pitchFamily="34" charset="0"/>
              </a:rPr>
              <a:t>5. Разумная интенсивность оформления</a:t>
            </a:r>
          </a:p>
        </p:txBody>
      </p:sp>
      <p:pic>
        <p:nvPicPr>
          <p:cNvPr id="9218" name="Picture 2" descr="ÐÐ°ÑÑÐ¸Ð½ÐºÐ¸ Ð¿Ð¾ Ð·Ð°Ð¿ÑÐ¾ÑÑ Ñ ÑÑÐ´Ð¾Ð¶Ð½Ð¸Ðº Ñ ÑÐ°Ðº Ð²Ð¸Ð¶Ñ"/>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51275" y="1730064"/>
            <a:ext cx="2857500" cy="2962276"/>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a:extLst>
              <a:ext uri="{FF2B5EF4-FFF2-40B4-BE49-F238E27FC236}">
                <a16:creationId xmlns="" xmlns:a16="http://schemas.microsoft.com/office/drawing/2014/main" id="{49B172E7-4152-4D2E-8CF8-2C94422B76FC}"/>
              </a:ext>
            </a:extLst>
          </p:cNvPr>
          <p:cNvSpPr/>
          <p:nvPr/>
        </p:nvSpPr>
        <p:spPr>
          <a:xfrm>
            <a:off x="6051275" y="4770983"/>
            <a:ext cx="2735580" cy="2157514"/>
          </a:xfrm>
          <a:prstGeom prst="rect">
            <a:avLst/>
          </a:prstGeom>
        </p:spPr>
        <p:txBody>
          <a:bodyPr wrap="square">
            <a:spAutoFit/>
          </a:bodyPr>
          <a:lstStyle/>
          <a:p>
            <a:pPr algn="just">
              <a:lnSpc>
                <a:spcPct val="115000"/>
              </a:lnSpc>
              <a:spcBef>
                <a:spcPts val="600"/>
              </a:spcBef>
              <a:spcAft>
                <a:spcPts val="0"/>
              </a:spcAft>
            </a:pPr>
            <a:r>
              <a:rPr lang="ru-RU" sz="1200" b="1" dirty="0">
                <a:latin typeface="Calibri" panose="020F0502020204030204" pitchFamily="34" charset="0"/>
                <a:ea typeface="Calibri" panose="020F0502020204030204" pitchFamily="34" charset="0"/>
                <a:cs typeface="Times New Roman" panose="02020603050405020304" pitchFamily="18" charset="0"/>
              </a:rPr>
              <a:t>ГОСТ 2.105 – 95 </a:t>
            </a:r>
            <a:r>
              <a:rPr lang="ru-RU" sz="1200" dirty="0">
                <a:latin typeface="Calibri" panose="020F0502020204030204" pitchFamily="34" charset="0"/>
                <a:ea typeface="Calibri" panose="020F0502020204030204" pitchFamily="34" charset="0"/>
                <a:cs typeface="Times New Roman" panose="02020603050405020304" pitchFamily="18" charset="0"/>
              </a:rPr>
              <a:t>«Общие требования к текстовым документам».</a:t>
            </a:r>
          </a:p>
          <a:p>
            <a:pPr algn="just">
              <a:lnSpc>
                <a:spcPct val="115000"/>
              </a:lnSpc>
              <a:spcBef>
                <a:spcPts val="600"/>
              </a:spcBef>
              <a:spcAft>
                <a:spcPts val="0"/>
              </a:spcAft>
            </a:pPr>
            <a:r>
              <a:rPr lang="ru-RU" sz="1200" b="1" dirty="0">
                <a:latin typeface="Calibri" panose="020F0502020204030204" pitchFamily="34" charset="0"/>
                <a:ea typeface="Calibri" panose="020F0502020204030204" pitchFamily="34" charset="0"/>
                <a:cs typeface="Times New Roman" panose="02020603050405020304" pitchFamily="18" charset="0"/>
              </a:rPr>
              <a:t>ГОСТ 7.32-2001 </a:t>
            </a:r>
            <a:r>
              <a:rPr lang="ru-RU" sz="1200" dirty="0">
                <a:latin typeface="Calibri" panose="020F0502020204030204" pitchFamily="34" charset="0"/>
                <a:ea typeface="Calibri" panose="020F0502020204030204" pitchFamily="34" charset="0"/>
                <a:cs typeface="Times New Roman" panose="02020603050405020304" pitchFamily="18" charset="0"/>
              </a:rPr>
              <a:t>«Отчет о научно-исследовательской работе. Структура и правила оформления».</a:t>
            </a:r>
          </a:p>
          <a:p>
            <a:pPr algn="just">
              <a:lnSpc>
                <a:spcPct val="115000"/>
              </a:lnSpc>
              <a:spcBef>
                <a:spcPts val="600"/>
              </a:spcBef>
              <a:spcAft>
                <a:spcPts val="0"/>
              </a:spcAft>
            </a:pPr>
            <a:r>
              <a:rPr lang="ru-RU" sz="1200" b="1" dirty="0">
                <a:latin typeface="Calibri" panose="020F0502020204030204" pitchFamily="34" charset="0"/>
                <a:ea typeface="Calibri" panose="020F0502020204030204" pitchFamily="34" charset="0"/>
                <a:cs typeface="Times New Roman" panose="02020603050405020304" pitchFamily="18" charset="0"/>
              </a:rPr>
              <a:t>ГОСТ 7.1 – 2003 </a:t>
            </a:r>
            <a:r>
              <a:rPr lang="ru-RU" sz="1200" dirty="0">
                <a:latin typeface="Calibri" panose="020F0502020204030204" pitchFamily="34" charset="0"/>
                <a:ea typeface="Calibri" panose="020F0502020204030204" pitchFamily="34" charset="0"/>
                <a:cs typeface="Times New Roman" panose="02020603050405020304" pitchFamily="18" charset="0"/>
              </a:rPr>
              <a:t>«Библиографическая запись. Библиографическое описание. Общие требования и правила составления».</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Номер слайда 1"/>
          <p:cNvSpPr>
            <a:spLocks noGrp="1"/>
          </p:cNvSpPr>
          <p:nvPr>
            <p:ph type="sldNum" sz="quarter" idx="12"/>
          </p:nvPr>
        </p:nvSpPr>
        <p:spPr>
          <a:xfrm>
            <a:off x="7000056" y="6525344"/>
            <a:ext cx="2133600" cy="476250"/>
          </a:xfrm>
        </p:spPr>
        <p:txBody>
          <a:bodyPr/>
          <a:lstStyle/>
          <a:p>
            <a:pPr>
              <a:defRPr/>
            </a:pPr>
            <a:fld id="{DF9C18E8-D67C-493D-97D2-B4CA21C16307}" type="slidenum">
              <a:rPr lang="ru-RU" smtClean="0">
                <a:latin typeface="Calibri" panose="020F0502020204030204" pitchFamily="34" charset="0"/>
              </a:rPr>
              <a:pPr>
                <a:defRPr/>
              </a:pPr>
              <a:t>36</a:t>
            </a:fld>
            <a:endParaRPr lang="ru-RU" dirty="0">
              <a:latin typeface="Calibri" panose="020F0502020204030204" pitchFamily="34" charset="0"/>
            </a:endParaRPr>
          </a:p>
        </p:txBody>
      </p:sp>
      <p:sp>
        <p:nvSpPr>
          <p:cNvPr id="13" name="Заголовок 1"/>
          <p:cNvSpPr txBox="1">
            <a:spLocks/>
          </p:cNvSpPr>
          <p:nvPr/>
        </p:nvSpPr>
        <p:spPr bwMode="auto">
          <a:xfrm>
            <a:off x="67545" y="453739"/>
            <a:ext cx="1512168" cy="288032"/>
          </a:xfrm>
          <a:prstGeom prst="rect">
            <a:avLst/>
          </a:prstGeom>
          <a:noFill/>
          <a:ln w="9525">
            <a:noFill/>
            <a:miter lim="800000"/>
            <a:headEnd/>
            <a:tailEnd/>
          </a:ln>
        </p:spPr>
        <p:txBody>
          <a:bodyPr anchor="ctr">
            <a:normAutofit/>
          </a:bodyPr>
          <a:ls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fontAlgn="auto">
              <a:spcAft>
                <a:spcPts val="0"/>
              </a:spcAft>
              <a:defRPr/>
            </a:pPr>
            <a:r>
              <a:rPr lang="en-US" sz="1000" b="1" i="1" dirty="0">
                <a:solidFill>
                  <a:srgbClr val="FF0000"/>
                </a:solidFill>
                <a:latin typeface="Calibri" panose="020F0502020204030204" pitchFamily="34" charset="0"/>
                <a:ea typeface="+mj-ea"/>
                <a:cs typeface="+mj-cs"/>
              </a:rPr>
              <a:t>srosovet.ru</a:t>
            </a:r>
            <a:endParaRPr lang="ru-RU" sz="1000" i="1" dirty="0">
              <a:solidFill>
                <a:srgbClr val="FF0000"/>
              </a:solidFill>
              <a:latin typeface="Calibri" panose="020F0502020204030204" pitchFamily="34" charset="0"/>
              <a:ea typeface="+mj-ea"/>
              <a:cs typeface="+mj-cs"/>
            </a:endParaRPr>
          </a:p>
        </p:txBody>
      </p:sp>
      <p:pic>
        <p:nvPicPr>
          <p:cNvPr id="14" name="Picture 2" descr="C:\Users\Ильин МО\Desktop\Картинки\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0" y="18489"/>
            <a:ext cx="1980790" cy="579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68814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Заголовок 1">
            <a:extLst>
              <a:ext uri="{FF2B5EF4-FFF2-40B4-BE49-F238E27FC236}">
                <a16:creationId xmlns="" xmlns:a16="http://schemas.microsoft.com/office/drawing/2014/main" id="{0A87E93B-5D0E-47E1-A180-2C7DECFCD141}"/>
              </a:ext>
            </a:extLst>
          </p:cNvPr>
          <p:cNvSpPr>
            <a:spLocks noGrp="1"/>
          </p:cNvSpPr>
          <p:nvPr>
            <p:ph type="title"/>
          </p:nvPr>
        </p:nvSpPr>
        <p:spPr>
          <a:xfrm>
            <a:off x="1985120" y="28786"/>
            <a:ext cx="7158880" cy="879934"/>
          </a:xfrm>
        </p:spPr>
        <p:txBody>
          <a:bodyPr>
            <a:noAutofit/>
          </a:bodyPr>
          <a:lstStyle/>
          <a:p>
            <a:pPr algn="ctr"/>
            <a:r>
              <a:rPr lang="ru-RU" sz="4000" b="1" dirty="0">
                <a:solidFill>
                  <a:srgbClr val="0070C0"/>
                </a:solidFill>
                <a:latin typeface="Calibri" panose="020F0502020204030204" pitchFamily="34" charset="0"/>
              </a:rPr>
              <a:t>Использование графики</a:t>
            </a:r>
          </a:p>
        </p:txBody>
      </p:sp>
      <p:sp>
        <p:nvSpPr>
          <p:cNvPr id="12" name="Прямоугольник 11">
            <a:extLst>
              <a:ext uri="{FF2B5EF4-FFF2-40B4-BE49-F238E27FC236}">
                <a16:creationId xmlns="" xmlns:a16="http://schemas.microsoft.com/office/drawing/2014/main" id="{4B006F2C-4EA4-420A-A055-EF61EA7DDEF7}"/>
              </a:ext>
            </a:extLst>
          </p:cNvPr>
          <p:cNvSpPr/>
          <p:nvPr/>
        </p:nvSpPr>
        <p:spPr>
          <a:xfrm>
            <a:off x="803594" y="1484784"/>
            <a:ext cx="2880000" cy="898358"/>
          </a:xfrm>
          <a:prstGeom prst="rect">
            <a:avLst/>
          </a:prstGeom>
          <a:ln w="15875">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2400" b="1" dirty="0">
                <a:solidFill>
                  <a:srgbClr val="0070C0"/>
                </a:solidFill>
                <a:latin typeface="Calibri" panose="020F0502020204030204" pitchFamily="34" charset="0"/>
              </a:rPr>
              <a:t>Сокращение объема пояснений</a:t>
            </a:r>
          </a:p>
        </p:txBody>
      </p:sp>
      <p:sp>
        <p:nvSpPr>
          <p:cNvPr id="13" name="Прямоугольник 12">
            <a:extLst>
              <a:ext uri="{FF2B5EF4-FFF2-40B4-BE49-F238E27FC236}">
                <a16:creationId xmlns="" xmlns:a16="http://schemas.microsoft.com/office/drawing/2014/main" id="{EAF3CB87-2E2E-45F5-8000-B045C8C99629}"/>
              </a:ext>
            </a:extLst>
          </p:cNvPr>
          <p:cNvSpPr/>
          <p:nvPr/>
        </p:nvSpPr>
        <p:spPr>
          <a:xfrm>
            <a:off x="5656533" y="1484784"/>
            <a:ext cx="2880000" cy="898358"/>
          </a:xfrm>
          <a:prstGeom prst="rect">
            <a:avLst/>
          </a:prstGeom>
          <a:ln w="15875">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2400" b="1" dirty="0">
                <a:solidFill>
                  <a:srgbClr val="0070C0"/>
                </a:solidFill>
                <a:latin typeface="Calibri" panose="020F0502020204030204" pitchFamily="34" charset="0"/>
              </a:rPr>
              <a:t>Доказать </a:t>
            </a:r>
            <a:r>
              <a:rPr lang="en-US" sz="2400" b="1" dirty="0">
                <a:solidFill>
                  <a:srgbClr val="0070C0"/>
                </a:solidFill>
                <a:latin typeface="Calibri" panose="020F0502020204030204" pitchFamily="34" charset="0"/>
              </a:rPr>
              <a:t>/</a:t>
            </a:r>
            <a:r>
              <a:rPr lang="ru-RU" sz="2400" b="1" dirty="0">
                <a:solidFill>
                  <a:srgbClr val="0070C0"/>
                </a:solidFill>
                <a:latin typeface="Calibri" panose="020F0502020204030204" pitchFamily="34" charset="0"/>
              </a:rPr>
              <a:t> подтвердить</a:t>
            </a:r>
          </a:p>
        </p:txBody>
      </p:sp>
      <p:pic>
        <p:nvPicPr>
          <p:cNvPr id="14" name="Рисунок 13" descr="OS X 10.11:Users:maxx:Desktop:1:tumakov (1 of 7).jpg">
            <a:extLst>
              <a:ext uri="{FF2B5EF4-FFF2-40B4-BE49-F238E27FC236}">
                <a16:creationId xmlns="" xmlns:a16="http://schemas.microsoft.com/office/drawing/2014/main" id="{4A19ACF2-9458-4B8E-A7FA-11F16B4E20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251520" y="3270655"/>
            <a:ext cx="4739231" cy="2790600"/>
          </a:xfrm>
          <a:prstGeom prst="rect">
            <a:avLst/>
          </a:prstGeom>
          <a:noFill/>
          <a:ln>
            <a:noFill/>
          </a:ln>
        </p:spPr>
      </p:pic>
      <p:pic>
        <p:nvPicPr>
          <p:cNvPr id="15" name="Рисунок 14" descr="http://telegra.ph/file/aee2e3f861cb6641638b0.jpg">
            <a:extLst>
              <a:ext uri="{FF2B5EF4-FFF2-40B4-BE49-F238E27FC236}">
                <a16:creationId xmlns="" xmlns:a16="http://schemas.microsoft.com/office/drawing/2014/main" id="{B7AF95FB-42F3-4A73-A062-E8B5891384A6}"/>
              </a:ext>
            </a:extLst>
          </p:cNvPr>
          <p:cNvPicPr/>
          <p:nvPr/>
        </p:nvPicPr>
        <p:blipFill>
          <a:blip r:embed="rId3">
            <a:extLst>
              <a:ext uri="{28A0092B-C50C-407E-A947-70E740481C1C}">
                <a14:useLocalDpi xmlns:a14="http://schemas.microsoft.com/office/drawing/2010/main" val="0"/>
              </a:ext>
            </a:extLst>
          </a:blip>
          <a:stretch>
            <a:fillRect/>
          </a:stretch>
        </p:blipFill>
        <p:spPr bwMode="auto">
          <a:xfrm>
            <a:off x="5364088" y="3270655"/>
            <a:ext cx="3600400" cy="2790600"/>
          </a:xfrm>
          <a:prstGeom prst="rect">
            <a:avLst/>
          </a:prstGeom>
          <a:noFill/>
          <a:ln>
            <a:noFill/>
          </a:ln>
        </p:spPr>
      </p:pic>
      <p:sp>
        <p:nvSpPr>
          <p:cNvPr id="9" name="Номер слайда 1"/>
          <p:cNvSpPr>
            <a:spLocks noGrp="1"/>
          </p:cNvSpPr>
          <p:nvPr>
            <p:ph type="sldNum" sz="quarter" idx="12"/>
          </p:nvPr>
        </p:nvSpPr>
        <p:spPr>
          <a:xfrm>
            <a:off x="7000056" y="6525344"/>
            <a:ext cx="2133600" cy="476250"/>
          </a:xfrm>
        </p:spPr>
        <p:txBody>
          <a:bodyPr/>
          <a:lstStyle/>
          <a:p>
            <a:pPr>
              <a:defRPr/>
            </a:pPr>
            <a:fld id="{DF9C18E8-D67C-493D-97D2-B4CA21C16307}" type="slidenum">
              <a:rPr lang="ru-RU" smtClean="0">
                <a:latin typeface="Calibri" panose="020F0502020204030204" pitchFamily="34" charset="0"/>
              </a:rPr>
              <a:pPr>
                <a:defRPr/>
              </a:pPr>
              <a:t>37</a:t>
            </a:fld>
            <a:endParaRPr lang="ru-RU" dirty="0">
              <a:latin typeface="Calibri" panose="020F0502020204030204" pitchFamily="34" charset="0"/>
            </a:endParaRPr>
          </a:p>
        </p:txBody>
      </p:sp>
      <p:sp>
        <p:nvSpPr>
          <p:cNvPr id="16" name="Заголовок 1"/>
          <p:cNvSpPr txBox="1">
            <a:spLocks/>
          </p:cNvSpPr>
          <p:nvPr/>
        </p:nvSpPr>
        <p:spPr bwMode="auto">
          <a:xfrm>
            <a:off x="67545" y="453739"/>
            <a:ext cx="1512168" cy="288032"/>
          </a:xfrm>
          <a:prstGeom prst="rect">
            <a:avLst/>
          </a:prstGeom>
          <a:noFill/>
          <a:ln w="9525">
            <a:noFill/>
            <a:miter lim="800000"/>
            <a:headEnd/>
            <a:tailEnd/>
          </a:ln>
        </p:spPr>
        <p:txBody>
          <a:bodyPr anchor="ctr">
            <a:normAutofit/>
          </a:bodyPr>
          <a:ls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fontAlgn="auto">
              <a:spcAft>
                <a:spcPts val="0"/>
              </a:spcAft>
              <a:defRPr/>
            </a:pPr>
            <a:r>
              <a:rPr lang="en-US" sz="1000" b="1" i="1" dirty="0">
                <a:solidFill>
                  <a:srgbClr val="FF0000"/>
                </a:solidFill>
                <a:latin typeface="Calibri" panose="020F0502020204030204" pitchFamily="34" charset="0"/>
                <a:ea typeface="+mj-ea"/>
                <a:cs typeface="+mj-cs"/>
              </a:rPr>
              <a:t>srosovet.ru</a:t>
            </a:r>
            <a:endParaRPr lang="ru-RU" sz="1000" i="1" dirty="0">
              <a:solidFill>
                <a:srgbClr val="FF0000"/>
              </a:solidFill>
              <a:latin typeface="Calibri" panose="020F0502020204030204" pitchFamily="34" charset="0"/>
              <a:ea typeface="+mj-ea"/>
              <a:cs typeface="+mj-cs"/>
            </a:endParaRPr>
          </a:p>
        </p:txBody>
      </p:sp>
      <p:pic>
        <p:nvPicPr>
          <p:cNvPr id="17" name="Picture 2" descr="C:\Users\Ильин МО\Desktop\Картинки\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0" y="18489"/>
            <a:ext cx="1980790" cy="579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11813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Заголовок 1">
            <a:extLst>
              <a:ext uri="{FF2B5EF4-FFF2-40B4-BE49-F238E27FC236}">
                <a16:creationId xmlns="" xmlns:a16="http://schemas.microsoft.com/office/drawing/2014/main" id="{0A87E93B-5D0E-47E1-A180-2C7DECFCD141}"/>
              </a:ext>
            </a:extLst>
          </p:cNvPr>
          <p:cNvSpPr>
            <a:spLocks noGrp="1"/>
          </p:cNvSpPr>
          <p:nvPr>
            <p:ph type="title"/>
          </p:nvPr>
        </p:nvSpPr>
        <p:spPr>
          <a:xfrm>
            <a:off x="1907704" y="116632"/>
            <a:ext cx="7236296" cy="873760"/>
          </a:xfrm>
        </p:spPr>
        <p:txBody>
          <a:bodyPr>
            <a:noAutofit/>
          </a:bodyPr>
          <a:lstStyle/>
          <a:p>
            <a:pPr algn="ctr"/>
            <a:r>
              <a:rPr lang="ru-RU" sz="4000" b="1" dirty="0" smtClean="0">
                <a:solidFill>
                  <a:srgbClr val="0070C0"/>
                </a:solidFill>
                <a:latin typeface="Calibri" panose="020F0502020204030204" pitchFamily="34" charset="0"/>
              </a:rPr>
              <a:t>Пример</a:t>
            </a:r>
            <a:br>
              <a:rPr lang="ru-RU" sz="4000" b="1" dirty="0" smtClean="0">
                <a:solidFill>
                  <a:srgbClr val="0070C0"/>
                </a:solidFill>
                <a:latin typeface="Calibri" panose="020F0502020204030204" pitchFamily="34" charset="0"/>
              </a:rPr>
            </a:br>
            <a:r>
              <a:rPr lang="ru-RU" sz="4000" b="1" dirty="0" smtClean="0">
                <a:solidFill>
                  <a:srgbClr val="0070C0"/>
                </a:solidFill>
                <a:latin typeface="Calibri" panose="020F0502020204030204" pitchFamily="34" charset="0"/>
              </a:rPr>
              <a:t>доказательства </a:t>
            </a:r>
            <a:r>
              <a:rPr lang="ru-RU" sz="4000" b="1" dirty="0">
                <a:solidFill>
                  <a:srgbClr val="0070C0"/>
                </a:solidFill>
                <a:latin typeface="Calibri" panose="020F0502020204030204" pitchFamily="34" charset="0"/>
              </a:rPr>
              <a:t>графикой</a:t>
            </a:r>
          </a:p>
        </p:txBody>
      </p:sp>
      <p:sp>
        <p:nvSpPr>
          <p:cNvPr id="2" name="Прямоугольник 1">
            <a:extLst>
              <a:ext uri="{FF2B5EF4-FFF2-40B4-BE49-F238E27FC236}">
                <a16:creationId xmlns="" xmlns:a16="http://schemas.microsoft.com/office/drawing/2014/main" id="{120EC358-0A5F-475A-991D-2833BFA29511}"/>
              </a:ext>
            </a:extLst>
          </p:cNvPr>
          <p:cNvSpPr/>
          <p:nvPr/>
        </p:nvSpPr>
        <p:spPr>
          <a:xfrm>
            <a:off x="194792" y="4365104"/>
            <a:ext cx="8697688" cy="2308324"/>
          </a:xfrm>
          <a:prstGeom prst="rect">
            <a:avLst/>
          </a:prstGeom>
        </p:spPr>
        <p:txBody>
          <a:bodyPr wrap="square">
            <a:spAutoFit/>
          </a:bodyPr>
          <a:lstStyle/>
          <a:p>
            <a:r>
              <a:rPr lang="ru-RU" sz="2400" dirty="0">
                <a:latin typeface="Calibri" panose="020F0502020204030204" pitchFamily="34" charset="0"/>
                <a:ea typeface="Times New Roman" panose="02020603050405020304" pitchFamily="18" charset="0"/>
                <a:cs typeface="Times New Roman" panose="02020603050405020304" pitchFamily="18" charset="0"/>
              </a:rPr>
              <a:t>Информация для специалиста:</a:t>
            </a:r>
          </a:p>
          <a:p>
            <a:pPr marL="285750" indent="-285750">
              <a:buFont typeface="Arial" panose="020B0604020202020204" pitchFamily="34" charset="0"/>
              <a:buChar char="•"/>
            </a:pPr>
            <a:r>
              <a:rPr lang="ru-RU" sz="2400" dirty="0">
                <a:latin typeface="Calibri" panose="020F0502020204030204" pitchFamily="34" charset="0"/>
                <a:ea typeface="Times New Roman" panose="02020603050405020304" pitchFamily="18" charset="0"/>
                <a:cs typeface="Times New Roman" panose="02020603050405020304" pitchFamily="18" charset="0"/>
              </a:rPr>
              <a:t>отрицательный собственный оборотный капитал компании;</a:t>
            </a:r>
          </a:p>
          <a:p>
            <a:pPr marL="285750" indent="-285750">
              <a:buFont typeface="Arial" panose="020B0604020202020204" pitchFamily="34" charset="0"/>
              <a:buChar char="•"/>
            </a:pPr>
            <a:r>
              <a:rPr lang="ru-RU" sz="2400" dirty="0">
                <a:latin typeface="Calibri" panose="020F0502020204030204" pitchFamily="34" charset="0"/>
                <a:ea typeface="Times New Roman" panose="02020603050405020304" pitchFamily="18" charset="0"/>
                <a:cs typeface="Times New Roman" panose="02020603050405020304" pitchFamily="18" charset="0"/>
              </a:rPr>
              <a:t>80% полезной площади магазина – склад (вместе</a:t>
            </a:r>
            <a:br>
              <a:rPr lang="ru-RU" sz="2400" dirty="0">
                <a:latin typeface="Calibri" panose="020F0502020204030204" pitchFamily="34" charset="0"/>
                <a:ea typeface="Times New Roman" panose="02020603050405020304" pitchFamily="18" charset="0"/>
                <a:cs typeface="Times New Roman" panose="02020603050405020304" pitchFamily="18" charset="0"/>
              </a:rPr>
            </a:br>
            <a:r>
              <a:rPr lang="ru-RU" sz="2400" dirty="0">
                <a:latin typeface="Calibri" panose="020F0502020204030204" pitchFamily="34" charset="0"/>
                <a:ea typeface="Times New Roman" panose="02020603050405020304" pitchFamily="18" charset="0"/>
                <a:cs typeface="Times New Roman" panose="02020603050405020304" pitchFamily="18" charset="0"/>
              </a:rPr>
              <a:t>с проходами между стеллажами);</a:t>
            </a:r>
          </a:p>
          <a:p>
            <a:pPr marL="285750" indent="-285750">
              <a:buFont typeface="Arial" panose="020B0604020202020204" pitchFamily="34" charset="0"/>
              <a:buChar char="•"/>
            </a:pPr>
            <a:r>
              <a:rPr lang="ru-RU" sz="2400" dirty="0">
                <a:latin typeface="Calibri" panose="020F0502020204030204" pitchFamily="34" charset="0"/>
                <a:ea typeface="Times New Roman" panose="02020603050405020304" pitchFamily="18" charset="0"/>
                <a:cs typeface="Times New Roman" panose="02020603050405020304" pitchFamily="18" charset="0"/>
              </a:rPr>
              <a:t>мизерная торговая наценка и огромный оборот, перевалка товаров.</a:t>
            </a:r>
            <a:endParaRPr lang="ru-RU" sz="2400" dirty="0"/>
          </a:p>
        </p:txBody>
      </p:sp>
      <p:pic>
        <p:nvPicPr>
          <p:cNvPr id="2050" name="Picture 2" descr="ÐÐ°ÑÑÐ¸Ð½ÐºÐ¸ Ð¿Ð¾ Ð·Ð°Ð¿ÑÐ¾ÑÑ Metro Cash &amp; Carry">
            <a:extLst>
              <a:ext uri="{FF2B5EF4-FFF2-40B4-BE49-F238E27FC236}">
                <a16:creationId xmlns="" xmlns:a16="http://schemas.microsoft.com/office/drawing/2014/main" id="{C4F46F74-704B-4370-9E0E-784CB5F9B4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2769"/>
          <a:stretch/>
        </p:blipFill>
        <p:spPr bwMode="auto">
          <a:xfrm>
            <a:off x="179512" y="1844824"/>
            <a:ext cx="4448998" cy="2117424"/>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a:extLst>
              <a:ext uri="{FF2B5EF4-FFF2-40B4-BE49-F238E27FC236}">
                <a16:creationId xmlns="" xmlns:a16="http://schemas.microsoft.com/office/drawing/2014/main" id="{7C3ED510-7D88-45E8-9564-7C5986E39694}"/>
              </a:ext>
            </a:extLst>
          </p:cNvPr>
          <p:cNvSpPr/>
          <p:nvPr/>
        </p:nvSpPr>
        <p:spPr>
          <a:xfrm>
            <a:off x="4860032" y="2118706"/>
            <a:ext cx="4134131" cy="1569660"/>
          </a:xfrm>
          <a:prstGeom prst="rect">
            <a:avLst/>
          </a:prstGeom>
        </p:spPr>
        <p:txBody>
          <a:bodyPr wrap="square">
            <a:spAutoFit/>
          </a:bodyPr>
          <a:lstStyle/>
          <a:p>
            <a:pPr algn="r"/>
            <a:r>
              <a:rPr lang="ru-RU" sz="3200" b="1" dirty="0">
                <a:latin typeface="Calibri" panose="020F0502020204030204" pitchFamily="34" charset="0"/>
                <a:ea typeface="Times New Roman" panose="02020603050405020304" pitchFamily="18" charset="0"/>
                <a:cs typeface="Times New Roman" panose="02020603050405020304" pitchFamily="18" charset="0"/>
              </a:rPr>
              <a:t>«</a:t>
            </a:r>
            <a:r>
              <a:rPr lang="en-US" sz="3200" b="1" dirty="0">
                <a:latin typeface="Calibri" panose="020F0502020204030204" pitchFamily="34" charset="0"/>
                <a:ea typeface="Times New Roman" panose="02020603050405020304" pitchFamily="18" charset="0"/>
                <a:cs typeface="Times New Roman" panose="02020603050405020304" pitchFamily="18" charset="0"/>
              </a:rPr>
              <a:t>Metro Cash</a:t>
            </a:r>
            <a:r>
              <a:rPr lang="ru-RU" sz="3200" b="1" dirty="0">
                <a:latin typeface="Calibri" panose="020F0502020204030204" pitchFamily="34" charset="0"/>
                <a:ea typeface="Times New Roman" panose="02020603050405020304" pitchFamily="18" charset="0"/>
                <a:cs typeface="Times New Roman" panose="02020603050405020304" pitchFamily="18" charset="0"/>
              </a:rPr>
              <a:t> &amp; </a:t>
            </a:r>
            <a:r>
              <a:rPr lang="en-US" sz="3200" b="1" dirty="0">
                <a:latin typeface="Calibri" panose="020F0502020204030204" pitchFamily="34" charset="0"/>
                <a:ea typeface="Times New Roman" panose="02020603050405020304" pitchFamily="18" charset="0"/>
                <a:cs typeface="Times New Roman" panose="02020603050405020304" pitchFamily="18" charset="0"/>
              </a:rPr>
              <a:t>Carry</a:t>
            </a:r>
            <a:r>
              <a:rPr lang="ru-RU" sz="3200" b="1" dirty="0">
                <a:latin typeface="Calibri" panose="020F0502020204030204" pitchFamily="34" charset="0"/>
                <a:ea typeface="Times New Roman" panose="02020603050405020304" pitchFamily="18" charset="0"/>
                <a:cs typeface="Times New Roman" panose="02020603050405020304" pitchFamily="18" charset="0"/>
              </a:rPr>
              <a:t>»</a:t>
            </a:r>
          </a:p>
          <a:p>
            <a:pPr algn="r"/>
            <a:r>
              <a:rPr lang="ru-RU" sz="3200" b="1" dirty="0">
                <a:latin typeface="Calibri" panose="020F0502020204030204" pitchFamily="34" charset="0"/>
                <a:ea typeface="Times New Roman" panose="02020603050405020304" pitchFamily="18" charset="0"/>
                <a:cs typeface="Times New Roman" panose="02020603050405020304" pitchFamily="18" charset="0"/>
              </a:rPr>
              <a:t>– это склад</a:t>
            </a:r>
            <a:r>
              <a:rPr lang="ru-RU" sz="3200" b="1" dirty="0" smtClean="0">
                <a:latin typeface="Calibri" panose="020F0502020204030204" pitchFamily="34" charset="0"/>
                <a:ea typeface="Times New Roman" panose="02020603050405020304" pitchFamily="18" charset="0"/>
                <a:cs typeface="Times New Roman" panose="02020603050405020304" pitchFamily="18" charset="0"/>
              </a:rPr>
              <a:t>,</a:t>
            </a:r>
            <a:br>
              <a:rPr lang="ru-RU" sz="3200" b="1" dirty="0" smtClean="0">
                <a:latin typeface="Calibri" panose="020F0502020204030204" pitchFamily="34" charset="0"/>
                <a:ea typeface="Times New Roman" panose="02020603050405020304" pitchFamily="18" charset="0"/>
                <a:cs typeface="Times New Roman" panose="02020603050405020304" pitchFamily="18" charset="0"/>
              </a:rPr>
            </a:br>
            <a:r>
              <a:rPr lang="ru-RU" sz="3200" b="1" dirty="0" smtClean="0">
                <a:latin typeface="Calibri" panose="020F0502020204030204" pitchFamily="34" charset="0"/>
                <a:ea typeface="Times New Roman" panose="02020603050405020304" pitchFamily="18" charset="0"/>
                <a:cs typeface="Times New Roman" panose="02020603050405020304" pitchFamily="18" charset="0"/>
              </a:rPr>
              <a:t>а </a:t>
            </a:r>
            <a:r>
              <a:rPr lang="ru-RU" sz="3200" b="1" dirty="0">
                <a:latin typeface="Calibri" panose="020F0502020204030204" pitchFamily="34" charset="0"/>
                <a:ea typeface="Times New Roman" panose="02020603050405020304" pitchFamily="18" charset="0"/>
                <a:cs typeface="Times New Roman" panose="02020603050405020304" pitchFamily="18" charset="0"/>
              </a:rPr>
              <a:t>не магазин</a:t>
            </a:r>
          </a:p>
        </p:txBody>
      </p:sp>
      <p:sp>
        <p:nvSpPr>
          <p:cNvPr id="9" name="Номер слайда 1"/>
          <p:cNvSpPr>
            <a:spLocks noGrp="1"/>
          </p:cNvSpPr>
          <p:nvPr>
            <p:ph type="sldNum" sz="quarter" idx="12"/>
          </p:nvPr>
        </p:nvSpPr>
        <p:spPr>
          <a:xfrm>
            <a:off x="7000056" y="6525344"/>
            <a:ext cx="2133600" cy="476250"/>
          </a:xfrm>
        </p:spPr>
        <p:txBody>
          <a:bodyPr/>
          <a:lstStyle/>
          <a:p>
            <a:pPr>
              <a:defRPr/>
            </a:pPr>
            <a:fld id="{DF9C18E8-D67C-493D-97D2-B4CA21C16307}" type="slidenum">
              <a:rPr lang="ru-RU" smtClean="0">
                <a:latin typeface="Calibri" panose="020F0502020204030204" pitchFamily="34" charset="0"/>
              </a:rPr>
              <a:pPr>
                <a:defRPr/>
              </a:pPr>
              <a:t>38</a:t>
            </a:fld>
            <a:endParaRPr lang="ru-RU" dirty="0">
              <a:latin typeface="Calibri" panose="020F0502020204030204" pitchFamily="34" charset="0"/>
            </a:endParaRPr>
          </a:p>
        </p:txBody>
      </p:sp>
      <p:sp>
        <p:nvSpPr>
          <p:cNvPr id="12" name="Заголовок 1"/>
          <p:cNvSpPr txBox="1">
            <a:spLocks/>
          </p:cNvSpPr>
          <p:nvPr/>
        </p:nvSpPr>
        <p:spPr bwMode="auto">
          <a:xfrm>
            <a:off x="67545" y="453739"/>
            <a:ext cx="1512168" cy="288032"/>
          </a:xfrm>
          <a:prstGeom prst="rect">
            <a:avLst/>
          </a:prstGeom>
          <a:noFill/>
          <a:ln w="9525">
            <a:noFill/>
            <a:miter lim="800000"/>
            <a:headEnd/>
            <a:tailEnd/>
          </a:ln>
        </p:spPr>
        <p:txBody>
          <a:bodyPr anchor="ctr">
            <a:normAutofit/>
          </a:bodyPr>
          <a:ls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fontAlgn="auto">
              <a:spcAft>
                <a:spcPts val="0"/>
              </a:spcAft>
              <a:defRPr/>
            </a:pPr>
            <a:r>
              <a:rPr lang="en-US" sz="1000" b="1" i="1" dirty="0">
                <a:solidFill>
                  <a:srgbClr val="FF0000"/>
                </a:solidFill>
                <a:latin typeface="Calibri" panose="020F0502020204030204" pitchFamily="34" charset="0"/>
                <a:ea typeface="+mj-ea"/>
                <a:cs typeface="+mj-cs"/>
              </a:rPr>
              <a:t>srosovet.ru</a:t>
            </a:r>
            <a:endParaRPr lang="ru-RU" sz="1000" i="1" dirty="0">
              <a:solidFill>
                <a:srgbClr val="FF0000"/>
              </a:solidFill>
              <a:latin typeface="Calibri" panose="020F0502020204030204" pitchFamily="34" charset="0"/>
              <a:ea typeface="+mj-ea"/>
              <a:cs typeface="+mj-cs"/>
            </a:endParaRPr>
          </a:p>
        </p:txBody>
      </p:sp>
      <p:pic>
        <p:nvPicPr>
          <p:cNvPr id="13" name="Picture 2" descr="C:\Users\Ильин МО\Desktop\Картинки\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0" y="18489"/>
            <a:ext cx="1980790" cy="579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9834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Заголовок 1">
            <a:extLst>
              <a:ext uri="{FF2B5EF4-FFF2-40B4-BE49-F238E27FC236}">
                <a16:creationId xmlns="" xmlns:a16="http://schemas.microsoft.com/office/drawing/2014/main" id="{0A87E93B-5D0E-47E1-A180-2C7DECFCD141}"/>
              </a:ext>
            </a:extLst>
          </p:cNvPr>
          <p:cNvSpPr>
            <a:spLocks noGrp="1"/>
          </p:cNvSpPr>
          <p:nvPr>
            <p:ph type="title"/>
          </p:nvPr>
        </p:nvSpPr>
        <p:spPr>
          <a:xfrm>
            <a:off x="1985120" y="18489"/>
            <a:ext cx="7158880" cy="824654"/>
          </a:xfrm>
        </p:spPr>
        <p:txBody>
          <a:bodyPr>
            <a:noAutofit/>
          </a:bodyPr>
          <a:lstStyle/>
          <a:p>
            <a:pPr algn="ctr"/>
            <a:r>
              <a:rPr lang="ru-RU" sz="4000" b="1" dirty="0" smtClean="0">
                <a:solidFill>
                  <a:srgbClr val="0070C0"/>
                </a:solidFill>
                <a:latin typeface="Calibri" panose="020F0502020204030204" pitchFamily="34" charset="0"/>
              </a:rPr>
              <a:t>Доказательство </a:t>
            </a:r>
            <a:r>
              <a:rPr lang="ru-RU" sz="4000" b="1" dirty="0">
                <a:solidFill>
                  <a:srgbClr val="0070C0"/>
                </a:solidFill>
                <a:latin typeface="Calibri" panose="020F0502020204030204" pitchFamily="34" charset="0"/>
              </a:rPr>
              <a:t>графикой</a:t>
            </a:r>
          </a:p>
        </p:txBody>
      </p:sp>
      <p:sp>
        <p:nvSpPr>
          <p:cNvPr id="4" name="Прямоугольник 3">
            <a:extLst>
              <a:ext uri="{FF2B5EF4-FFF2-40B4-BE49-F238E27FC236}">
                <a16:creationId xmlns="" xmlns:a16="http://schemas.microsoft.com/office/drawing/2014/main" id="{1C875893-9C41-4154-8CE0-9D00BEC44DE5}"/>
              </a:ext>
            </a:extLst>
          </p:cNvPr>
          <p:cNvSpPr/>
          <p:nvPr/>
        </p:nvSpPr>
        <p:spPr>
          <a:xfrm>
            <a:off x="344956" y="6078556"/>
            <a:ext cx="8424935" cy="800219"/>
          </a:xfrm>
          <a:prstGeom prst="rect">
            <a:avLst/>
          </a:prstGeom>
        </p:spPr>
        <p:txBody>
          <a:bodyPr wrap="square">
            <a:spAutoFit/>
          </a:bodyPr>
          <a:lstStyle/>
          <a:p>
            <a:pPr algn="ctr">
              <a:lnSpc>
                <a:spcPct val="115000"/>
              </a:lnSpc>
              <a:spcBef>
                <a:spcPts val="0"/>
              </a:spcBef>
              <a:spcAft>
                <a:spcPts val="0"/>
              </a:spcAft>
            </a:pPr>
            <a:r>
              <a:rPr lang="ru-RU" sz="20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Торговля </a:t>
            </a:r>
            <a:r>
              <a:rPr lang="ru-RU" sz="2000" b="1"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 это </a:t>
            </a:r>
            <a:r>
              <a:rPr lang="ru-RU" sz="20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про </a:t>
            </a:r>
            <a:r>
              <a:rPr lang="ru-RU" sz="2000" b="1"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площадь и </a:t>
            </a:r>
            <a:r>
              <a:rPr lang="ru-RU" sz="20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метры квадратные.</a:t>
            </a:r>
          </a:p>
          <a:p>
            <a:pPr algn="ctr">
              <a:lnSpc>
                <a:spcPct val="115000"/>
              </a:lnSpc>
              <a:spcBef>
                <a:spcPts val="0"/>
              </a:spcBef>
              <a:spcAft>
                <a:spcPts val="0"/>
              </a:spcAft>
            </a:pPr>
            <a:r>
              <a:rPr lang="ru-RU" sz="20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А «</a:t>
            </a:r>
            <a:r>
              <a:rPr lang="ru-RU" sz="20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Metro</a:t>
            </a:r>
            <a:r>
              <a:rPr lang="ru-RU" sz="20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ru-RU" sz="20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Cash</a:t>
            </a:r>
            <a:r>
              <a:rPr lang="ru-RU" sz="20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&amp; </a:t>
            </a:r>
            <a:r>
              <a:rPr lang="ru-RU" sz="20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Carry</a:t>
            </a:r>
            <a:r>
              <a:rPr lang="ru-RU" sz="20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 это что-то </a:t>
            </a:r>
            <a:r>
              <a:rPr lang="ru-RU" sz="2000" b="1"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другое. </a:t>
            </a:r>
            <a:endParaRPr lang="ru-RU" sz="2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Номер слайда 1"/>
          <p:cNvSpPr>
            <a:spLocks noGrp="1"/>
          </p:cNvSpPr>
          <p:nvPr>
            <p:ph type="sldNum" sz="quarter" idx="12"/>
          </p:nvPr>
        </p:nvSpPr>
        <p:spPr>
          <a:xfrm>
            <a:off x="7000056" y="6525344"/>
            <a:ext cx="2133600" cy="476250"/>
          </a:xfrm>
        </p:spPr>
        <p:txBody>
          <a:bodyPr/>
          <a:lstStyle/>
          <a:p>
            <a:pPr>
              <a:defRPr/>
            </a:pPr>
            <a:fld id="{DF9C18E8-D67C-493D-97D2-B4CA21C16307}" type="slidenum">
              <a:rPr lang="ru-RU" smtClean="0">
                <a:latin typeface="Calibri" panose="020F0502020204030204" pitchFamily="34" charset="0"/>
              </a:rPr>
              <a:pPr>
                <a:defRPr/>
              </a:pPr>
              <a:t>39</a:t>
            </a:fld>
            <a:endParaRPr lang="ru-RU" dirty="0">
              <a:latin typeface="Calibri" panose="020F0502020204030204" pitchFamily="34" charset="0"/>
            </a:endParaRPr>
          </a:p>
        </p:txBody>
      </p:sp>
      <p:sp>
        <p:nvSpPr>
          <p:cNvPr id="14" name="Заголовок 1"/>
          <p:cNvSpPr txBox="1">
            <a:spLocks/>
          </p:cNvSpPr>
          <p:nvPr/>
        </p:nvSpPr>
        <p:spPr bwMode="auto">
          <a:xfrm>
            <a:off x="67545" y="453739"/>
            <a:ext cx="1512168" cy="288032"/>
          </a:xfrm>
          <a:prstGeom prst="rect">
            <a:avLst/>
          </a:prstGeom>
          <a:noFill/>
          <a:ln w="9525">
            <a:noFill/>
            <a:miter lim="800000"/>
            <a:headEnd/>
            <a:tailEnd/>
          </a:ln>
        </p:spPr>
        <p:txBody>
          <a:bodyPr anchor="ctr">
            <a:normAutofit/>
          </a:bodyPr>
          <a:ls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fontAlgn="auto">
              <a:spcAft>
                <a:spcPts val="0"/>
              </a:spcAft>
              <a:defRPr/>
            </a:pPr>
            <a:r>
              <a:rPr lang="en-US" sz="1000" b="1" i="1" dirty="0">
                <a:solidFill>
                  <a:srgbClr val="FF0000"/>
                </a:solidFill>
                <a:latin typeface="Calibri" panose="020F0502020204030204" pitchFamily="34" charset="0"/>
                <a:ea typeface="+mj-ea"/>
                <a:cs typeface="+mj-cs"/>
              </a:rPr>
              <a:t>srosovet.ru</a:t>
            </a:r>
            <a:endParaRPr lang="ru-RU" sz="1000" i="1" dirty="0">
              <a:solidFill>
                <a:srgbClr val="FF0000"/>
              </a:solidFill>
              <a:latin typeface="Calibri" panose="020F0502020204030204" pitchFamily="34" charset="0"/>
              <a:ea typeface="+mj-ea"/>
              <a:cs typeface="+mj-cs"/>
            </a:endParaRPr>
          </a:p>
        </p:txBody>
      </p:sp>
      <p:pic>
        <p:nvPicPr>
          <p:cNvPr id="15" name="Picture 2" descr="C:\Users\Ильин МО\Desktop\Картинки\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0" y="18489"/>
            <a:ext cx="1980790" cy="579288"/>
          </a:xfrm>
          <a:prstGeom prst="rect">
            <a:avLst/>
          </a:prstGeom>
          <a:noFill/>
          <a:extLst>
            <a:ext uri="{909E8E84-426E-40DD-AFC4-6F175D3DCCD1}">
              <a14:hiddenFill xmlns:a14="http://schemas.microsoft.com/office/drawing/2010/main">
                <a:solidFill>
                  <a:srgbClr val="FFFFFF"/>
                </a:solidFill>
              </a14:hiddenFill>
            </a:ext>
          </a:extLst>
        </p:spPr>
      </p:pic>
      <p:pic>
        <p:nvPicPr>
          <p:cNvPr id="16" name="Рисунок 15" descr="pavel (2 of 2)">
            <a:extLst>
              <a:ext uri="{FF2B5EF4-FFF2-40B4-BE49-F238E27FC236}">
                <a16:creationId xmlns="" xmlns:a16="http://schemas.microsoft.com/office/drawing/2014/main" id="{D67465D8-D07A-47CF-B19B-B438C181BCC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20072" y="1124743"/>
            <a:ext cx="3563888" cy="4856851"/>
          </a:xfrm>
          <a:prstGeom prst="rect">
            <a:avLst/>
          </a:prstGeom>
          <a:noFill/>
          <a:ln>
            <a:noFill/>
          </a:ln>
        </p:spPr>
      </p:pic>
      <p:pic>
        <p:nvPicPr>
          <p:cNvPr id="17" name="Рисунок 16" descr="pavel (1 of 2)">
            <a:extLst>
              <a:ext uri="{FF2B5EF4-FFF2-40B4-BE49-F238E27FC236}">
                <a16:creationId xmlns="" xmlns:a16="http://schemas.microsoft.com/office/drawing/2014/main" id="{00C9C458-C2C3-47AA-981E-8AE297D55A5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2048" y="1124744"/>
            <a:ext cx="3419872" cy="4893134"/>
          </a:xfrm>
          <a:prstGeom prst="rect">
            <a:avLst/>
          </a:prstGeom>
          <a:noFill/>
          <a:ln>
            <a:noFill/>
          </a:ln>
        </p:spPr>
      </p:pic>
    </p:spTree>
    <p:extLst>
      <p:ext uri="{BB962C8B-B14F-4D97-AF65-F5344CB8AC3E}">
        <p14:creationId xmlns:p14="http://schemas.microsoft.com/office/powerpoint/2010/main" val="28654169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Номер слайда 1"/>
          <p:cNvSpPr>
            <a:spLocks noGrp="1"/>
          </p:cNvSpPr>
          <p:nvPr>
            <p:ph type="sldNum" sz="quarter" idx="12"/>
          </p:nvPr>
        </p:nvSpPr>
        <p:spPr>
          <a:xfrm>
            <a:off x="7000056" y="6525344"/>
            <a:ext cx="2133600" cy="476250"/>
          </a:xfrm>
        </p:spPr>
        <p:txBody>
          <a:bodyPr/>
          <a:lstStyle/>
          <a:p>
            <a:pPr>
              <a:defRPr/>
            </a:pPr>
            <a:fld id="{DF9C18E8-D67C-493D-97D2-B4CA21C16307}" type="slidenum">
              <a:rPr lang="ru-RU" smtClean="0">
                <a:latin typeface="Calibri" panose="020F0502020204030204" pitchFamily="34" charset="0"/>
              </a:rPr>
              <a:pPr>
                <a:defRPr/>
              </a:pPr>
              <a:t>4</a:t>
            </a:fld>
            <a:endParaRPr lang="ru-RU" dirty="0">
              <a:latin typeface="Calibri" panose="020F0502020204030204" pitchFamily="34" charset="0"/>
            </a:endParaRPr>
          </a:p>
        </p:txBody>
      </p:sp>
      <p:sp>
        <p:nvSpPr>
          <p:cNvPr id="8" name="Rectangle 2"/>
          <p:cNvSpPr txBox="1">
            <a:spLocks noChangeArrowheads="1"/>
          </p:cNvSpPr>
          <p:nvPr/>
        </p:nvSpPr>
        <p:spPr bwMode="auto">
          <a:xfrm>
            <a:off x="1985120" y="-24"/>
            <a:ext cx="715888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ru-RU" sz="4000" b="1" dirty="0">
                <a:solidFill>
                  <a:srgbClr val="0070C0"/>
                </a:solidFill>
                <a:latin typeface="Calibri" panose="020F0502020204030204" pitchFamily="34" charset="0"/>
                <a:cs typeface="Calibri" pitchFamily="34" charset="0"/>
              </a:rPr>
              <a:t>Основы безопасности Оценщика</a:t>
            </a:r>
            <a:endParaRPr lang="ru-RU" sz="2000" b="1" dirty="0">
              <a:solidFill>
                <a:srgbClr val="0070C0"/>
              </a:solidFill>
              <a:latin typeface="Calibri" pitchFamily="34" charset="0"/>
              <a:cs typeface="Calibri" pitchFamily="34" charset="0"/>
            </a:endParaRPr>
          </a:p>
        </p:txBody>
      </p:sp>
      <p:sp>
        <p:nvSpPr>
          <p:cNvPr id="7" name="Заголовок 1"/>
          <p:cNvSpPr txBox="1">
            <a:spLocks/>
          </p:cNvSpPr>
          <p:nvPr/>
        </p:nvSpPr>
        <p:spPr bwMode="auto">
          <a:xfrm>
            <a:off x="67545" y="453739"/>
            <a:ext cx="1512168" cy="288032"/>
          </a:xfrm>
          <a:prstGeom prst="rect">
            <a:avLst/>
          </a:prstGeom>
          <a:noFill/>
          <a:ln w="9525">
            <a:noFill/>
            <a:miter lim="800000"/>
            <a:headEnd/>
            <a:tailEnd/>
          </a:ln>
        </p:spPr>
        <p:txBody>
          <a:bodyPr anchor="ctr">
            <a:normAutofit/>
          </a:bodyPr>
          <a:ls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fontAlgn="auto">
              <a:spcAft>
                <a:spcPts val="0"/>
              </a:spcAft>
              <a:defRPr/>
            </a:pPr>
            <a:r>
              <a:rPr lang="en-US" sz="1000" b="1" i="1" dirty="0">
                <a:solidFill>
                  <a:srgbClr val="FF0000"/>
                </a:solidFill>
                <a:latin typeface="Calibri" panose="020F0502020204030204" pitchFamily="34" charset="0"/>
                <a:ea typeface="+mj-ea"/>
                <a:cs typeface="+mj-cs"/>
              </a:rPr>
              <a:t>srosovet.ru</a:t>
            </a:r>
            <a:endParaRPr lang="ru-RU" sz="1000" i="1" dirty="0">
              <a:solidFill>
                <a:srgbClr val="FF0000"/>
              </a:solidFill>
              <a:latin typeface="Calibri" panose="020F0502020204030204" pitchFamily="34" charset="0"/>
              <a:ea typeface="+mj-ea"/>
              <a:cs typeface="+mj-cs"/>
            </a:endParaRPr>
          </a:p>
        </p:txBody>
      </p:sp>
      <p:pic>
        <p:nvPicPr>
          <p:cNvPr id="9" name="Picture 2" descr="C:\Users\Ильин МО\Desktop\Картинки\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0" y="18489"/>
            <a:ext cx="1980790" cy="579288"/>
          </a:xfrm>
          <a:prstGeom prst="rect">
            <a:avLst/>
          </a:prstGeom>
          <a:noFill/>
          <a:extLst>
            <a:ext uri="{909E8E84-426E-40DD-AFC4-6F175D3DCCD1}">
              <a14:hiddenFill xmlns:a14="http://schemas.microsoft.com/office/drawing/2010/main">
                <a:solidFill>
                  <a:srgbClr val="FFFFFF"/>
                </a:solidFill>
              </a14:hiddenFill>
            </a:ext>
          </a:extLst>
        </p:spPr>
      </p:pic>
      <p:pic>
        <p:nvPicPr>
          <p:cNvPr id="10" name="Рисунок 9" descr="C:\Users\Vladimir\Downloads\11041832_854502121257681_5198997519252771660_n.jpg"/>
          <p:cNvPicPr/>
          <p:nvPr/>
        </p:nvPicPr>
        <p:blipFill rotWithShape="1">
          <a:blip r:embed="rId3">
            <a:extLst>
              <a:ext uri="{28A0092B-C50C-407E-A947-70E740481C1C}">
                <a14:useLocalDpi xmlns:a14="http://schemas.microsoft.com/office/drawing/2010/main" val="0"/>
              </a:ext>
            </a:extLst>
          </a:blip>
          <a:srcRect/>
          <a:stretch/>
        </p:blipFill>
        <p:spPr bwMode="auto">
          <a:xfrm>
            <a:off x="817130" y="1556792"/>
            <a:ext cx="7537715" cy="468052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3955664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Заголовок 1">
            <a:extLst>
              <a:ext uri="{FF2B5EF4-FFF2-40B4-BE49-F238E27FC236}">
                <a16:creationId xmlns="" xmlns:a16="http://schemas.microsoft.com/office/drawing/2014/main" id="{0A87E93B-5D0E-47E1-A180-2C7DECFCD141}"/>
              </a:ext>
            </a:extLst>
          </p:cNvPr>
          <p:cNvSpPr>
            <a:spLocks noGrp="1"/>
          </p:cNvSpPr>
          <p:nvPr>
            <p:ph type="title"/>
          </p:nvPr>
        </p:nvSpPr>
        <p:spPr>
          <a:xfrm>
            <a:off x="1985120" y="0"/>
            <a:ext cx="7158880" cy="899078"/>
          </a:xfrm>
        </p:spPr>
        <p:txBody>
          <a:bodyPr>
            <a:noAutofit/>
          </a:bodyPr>
          <a:lstStyle/>
          <a:p>
            <a:pPr algn="ctr"/>
            <a:r>
              <a:rPr lang="ru-RU" sz="4000" b="1" dirty="0" smtClean="0">
                <a:solidFill>
                  <a:srgbClr val="0070C0"/>
                </a:solidFill>
                <a:latin typeface="Calibri" panose="020F0502020204030204" pitchFamily="34" charset="0"/>
              </a:rPr>
              <a:t>Доказательство </a:t>
            </a:r>
            <a:r>
              <a:rPr lang="ru-RU" sz="4000" b="1" dirty="0">
                <a:solidFill>
                  <a:srgbClr val="0070C0"/>
                </a:solidFill>
                <a:latin typeface="Calibri" panose="020F0502020204030204" pitchFamily="34" charset="0"/>
              </a:rPr>
              <a:t>графикой</a:t>
            </a:r>
          </a:p>
        </p:txBody>
      </p:sp>
      <p:sp>
        <p:nvSpPr>
          <p:cNvPr id="2" name="Прямоугольник 1">
            <a:extLst>
              <a:ext uri="{FF2B5EF4-FFF2-40B4-BE49-F238E27FC236}">
                <a16:creationId xmlns="" xmlns:a16="http://schemas.microsoft.com/office/drawing/2014/main" id="{23AA926F-ED06-4D3B-B739-28D6DC3B52FC}"/>
              </a:ext>
            </a:extLst>
          </p:cNvPr>
          <p:cNvSpPr/>
          <p:nvPr/>
        </p:nvSpPr>
        <p:spPr>
          <a:xfrm>
            <a:off x="60960" y="5514638"/>
            <a:ext cx="3360420" cy="830997"/>
          </a:xfrm>
          <a:prstGeom prst="rect">
            <a:avLst/>
          </a:prstGeom>
        </p:spPr>
        <p:txBody>
          <a:bodyPr wrap="square">
            <a:spAutoFit/>
          </a:bodyPr>
          <a:lstStyle/>
          <a:p>
            <a:pPr algn="r"/>
            <a:r>
              <a:rPr lang="ru-RU" sz="24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Вся бизнес-модель компании на двух фото</a:t>
            </a:r>
            <a:endParaRPr lang="ru-RU" sz="2400" b="1" dirty="0">
              <a:solidFill>
                <a:schemeClr val="bg1"/>
              </a:solidFill>
            </a:endParaRPr>
          </a:p>
        </p:txBody>
      </p:sp>
      <p:sp>
        <p:nvSpPr>
          <p:cNvPr id="9" name="Номер слайда 1"/>
          <p:cNvSpPr>
            <a:spLocks noGrp="1"/>
          </p:cNvSpPr>
          <p:nvPr>
            <p:ph type="sldNum" sz="quarter" idx="12"/>
          </p:nvPr>
        </p:nvSpPr>
        <p:spPr>
          <a:xfrm>
            <a:off x="7000056" y="6525344"/>
            <a:ext cx="2133600" cy="476250"/>
          </a:xfrm>
        </p:spPr>
        <p:txBody>
          <a:bodyPr/>
          <a:lstStyle/>
          <a:p>
            <a:pPr>
              <a:defRPr/>
            </a:pPr>
            <a:fld id="{DF9C18E8-D67C-493D-97D2-B4CA21C16307}" type="slidenum">
              <a:rPr lang="ru-RU" smtClean="0">
                <a:latin typeface="Calibri" panose="020F0502020204030204" pitchFamily="34" charset="0"/>
              </a:rPr>
              <a:pPr>
                <a:defRPr/>
              </a:pPr>
              <a:t>40</a:t>
            </a:fld>
            <a:endParaRPr lang="ru-RU" dirty="0">
              <a:latin typeface="Calibri" panose="020F0502020204030204" pitchFamily="34" charset="0"/>
            </a:endParaRPr>
          </a:p>
        </p:txBody>
      </p:sp>
      <p:sp>
        <p:nvSpPr>
          <p:cNvPr id="12" name="Заголовок 1"/>
          <p:cNvSpPr txBox="1">
            <a:spLocks/>
          </p:cNvSpPr>
          <p:nvPr/>
        </p:nvSpPr>
        <p:spPr bwMode="auto">
          <a:xfrm>
            <a:off x="67545" y="453739"/>
            <a:ext cx="1512168" cy="288032"/>
          </a:xfrm>
          <a:prstGeom prst="rect">
            <a:avLst/>
          </a:prstGeom>
          <a:noFill/>
          <a:ln w="9525">
            <a:noFill/>
            <a:miter lim="800000"/>
            <a:headEnd/>
            <a:tailEnd/>
          </a:ln>
        </p:spPr>
        <p:txBody>
          <a:bodyPr anchor="ctr">
            <a:normAutofit/>
          </a:bodyPr>
          <a:ls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fontAlgn="auto">
              <a:spcAft>
                <a:spcPts val="0"/>
              </a:spcAft>
              <a:defRPr/>
            </a:pPr>
            <a:r>
              <a:rPr lang="en-US" sz="1000" b="1" i="1" dirty="0">
                <a:solidFill>
                  <a:srgbClr val="FF0000"/>
                </a:solidFill>
                <a:latin typeface="Calibri" panose="020F0502020204030204" pitchFamily="34" charset="0"/>
                <a:ea typeface="+mj-ea"/>
                <a:cs typeface="+mj-cs"/>
              </a:rPr>
              <a:t>srosovet.ru</a:t>
            </a:r>
            <a:endParaRPr lang="ru-RU" sz="1000" i="1" dirty="0">
              <a:solidFill>
                <a:srgbClr val="FF0000"/>
              </a:solidFill>
              <a:latin typeface="Calibri" panose="020F0502020204030204" pitchFamily="34" charset="0"/>
              <a:ea typeface="+mj-ea"/>
              <a:cs typeface="+mj-cs"/>
            </a:endParaRPr>
          </a:p>
        </p:txBody>
      </p:sp>
      <p:pic>
        <p:nvPicPr>
          <p:cNvPr id="15" name="Picture 2" descr="C:\Users\Ильин МО\Desktop\Картинки\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0" y="18489"/>
            <a:ext cx="1980790" cy="579288"/>
          </a:xfrm>
          <a:prstGeom prst="rect">
            <a:avLst/>
          </a:prstGeom>
          <a:noFill/>
          <a:extLst>
            <a:ext uri="{909E8E84-426E-40DD-AFC4-6F175D3DCCD1}">
              <a14:hiddenFill xmlns:a14="http://schemas.microsoft.com/office/drawing/2010/main">
                <a:solidFill>
                  <a:srgbClr val="FFFFFF"/>
                </a:solidFill>
              </a14:hiddenFill>
            </a:ext>
          </a:extLst>
        </p:spPr>
      </p:pic>
      <p:pic>
        <p:nvPicPr>
          <p:cNvPr id="16" name="Рисунок 15" descr="pavel (1 of 1)">
            <a:extLst>
              <a:ext uri="{FF2B5EF4-FFF2-40B4-BE49-F238E27FC236}">
                <a16:creationId xmlns="" xmlns:a16="http://schemas.microsoft.com/office/drawing/2014/main" id="{216E3C77-D2B2-427B-81B6-7EAA480D3D3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099" r="4301"/>
          <a:stretch/>
        </p:blipFill>
        <p:spPr bwMode="auto">
          <a:xfrm>
            <a:off x="59142" y="1700808"/>
            <a:ext cx="5912980" cy="4320480"/>
          </a:xfrm>
          <a:prstGeom prst="rect">
            <a:avLst/>
          </a:prstGeom>
          <a:noFill/>
          <a:ln>
            <a:noFill/>
          </a:ln>
        </p:spPr>
      </p:pic>
      <p:pic>
        <p:nvPicPr>
          <p:cNvPr id="17" name="Рисунок 16" descr="pavel (1 of 1)-2">
            <a:extLst>
              <a:ext uri="{FF2B5EF4-FFF2-40B4-BE49-F238E27FC236}">
                <a16:creationId xmlns="" xmlns:a16="http://schemas.microsoft.com/office/drawing/2014/main" id="{FF73C271-8754-4809-AC78-C3CE6459B8E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891" r="3390"/>
          <a:stretch/>
        </p:blipFill>
        <p:spPr bwMode="auto">
          <a:xfrm>
            <a:off x="6228184" y="1700808"/>
            <a:ext cx="2654658" cy="4299796"/>
          </a:xfrm>
          <a:prstGeom prst="rect">
            <a:avLst/>
          </a:prstGeom>
          <a:noFill/>
          <a:ln>
            <a:noFill/>
          </a:ln>
        </p:spPr>
      </p:pic>
      <p:sp>
        <p:nvSpPr>
          <p:cNvPr id="18" name="Прямоугольник 17">
            <a:extLst>
              <a:ext uri="{FF2B5EF4-FFF2-40B4-BE49-F238E27FC236}">
                <a16:creationId xmlns="" xmlns:a16="http://schemas.microsoft.com/office/drawing/2014/main" id="{23AA926F-ED06-4D3B-B739-28D6DC3B52FC}"/>
              </a:ext>
            </a:extLst>
          </p:cNvPr>
          <p:cNvSpPr/>
          <p:nvPr/>
        </p:nvSpPr>
        <p:spPr>
          <a:xfrm>
            <a:off x="179512" y="5013176"/>
            <a:ext cx="4480560" cy="830997"/>
          </a:xfrm>
          <a:prstGeom prst="rect">
            <a:avLst/>
          </a:prstGeom>
        </p:spPr>
        <p:txBody>
          <a:bodyPr wrap="square">
            <a:spAutoFit/>
          </a:bodyPr>
          <a:lstStyle/>
          <a:p>
            <a:r>
              <a:rPr lang="ru-RU" sz="2400" b="1">
                <a:solidFill>
                  <a:schemeClr val="bg1"/>
                </a:solidFill>
                <a:latin typeface="Calibri" panose="020F0502020204030204" pitchFamily="34" charset="0"/>
                <a:ea typeface="Calibri" panose="020F0502020204030204" pitchFamily="34" charset="0"/>
                <a:cs typeface="Times New Roman" panose="02020603050405020304" pitchFamily="18" charset="0"/>
              </a:rPr>
              <a:t>Вся </a:t>
            </a:r>
            <a:r>
              <a:rPr lang="ru-RU" sz="2400" b="1" smtClean="0">
                <a:solidFill>
                  <a:schemeClr val="bg1"/>
                </a:solidFill>
                <a:latin typeface="Calibri" panose="020F0502020204030204" pitchFamily="34" charset="0"/>
                <a:ea typeface="Calibri" panose="020F0502020204030204" pitchFamily="34" charset="0"/>
                <a:cs typeface="Times New Roman" panose="02020603050405020304" pitchFamily="18" charset="0"/>
              </a:rPr>
              <a:t>бизнес-модель</a:t>
            </a:r>
          </a:p>
          <a:p>
            <a:r>
              <a:rPr lang="ru-RU" sz="2400" b="1" smtClean="0">
                <a:solidFill>
                  <a:schemeClr val="bg1"/>
                </a:solidFill>
                <a:latin typeface="Calibri" panose="020F0502020204030204" pitchFamily="34" charset="0"/>
                <a:ea typeface="Calibri" panose="020F0502020204030204" pitchFamily="34" charset="0"/>
                <a:cs typeface="Times New Roman" panose="02020603050405020304" pitchFamily="18" charset="0"/>
              </a:rPr>
              <a:t>на </a:t>
            </a:r>
            <a:r>
              <a:rPr lang="ru-RU" sz="24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двух фото</a:t>
            </a:r>
            <a:endParaRPr lang="ru-RU" sz="2400" b="1" dirty="0">
              <a:solidFill>
                <a:schemeClr val="bg1"/>
              </a:solidFill>
            </a:endParaRPr>
          </a:p>
        </p:txBody>
      </p:sp>
    </p:spTree>
    <p:extLst>
      <p:ext uri="{BB962C8B-B14F-4D97-AF65-F5344CB8AC3E}">
        <p14:creationId xmlns:p14="http://schemas.microsoft.com/office/powerpoint/2010/main" val="13745254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 xmlns:a16="http://schemas.microsoft.com/office/drawing/2014/main" id="{4873DE2D-4A85-470F-821A-8D03096864D6}"/>
              </a:ext>
            </a:extLst>
          </p:cNvPr>
          <p:cNvPicPr>
            <a:picLocks noChangeAspect="1"/>
          </p:cNvPicPr>
          <p:nvPr/>
        </p:nvPicPr>
        <p:blipFill>
          <a:blip r:embed="rId2"/>
          <a:stretch>
            <a:fillRect/>
          </a:stretch>
        </p:blipFill>
        <p:spPr>
          <a:xfrm>
            <a:off x="8361327" y="4138649"/>
            <a:ext cx="720000" cy="720000"/>
          </a:xfrm>
          <a:prstGeom prst="rect">
            <a:avLst/>
          </a:prstGeom>
        </p:spPr>
      </p:pic>
      <p:sp>
        <p:nvSpPr>
          <p:cNvPr id="3" name="Объект 2">
            <a:extLst>
              <a:ext uri="{FF2B5EF4-FFF2-40B4-BE49-F238E27FC236}">
                <a16:creationId xmlns="" xmlns:a16="http://schemas.microsoft.com/office/drawing/2014/main" id="{1F8892AC-CD1F-4D3F-8F2F-A15B8A7F7264}"/>
              </a:ext>
            </a:extLst>
          </p:cNvPr>
          <p:cNvSpPr>
            <a:spLocks noGrp="1"/>
          </p:cNvSpPr>
          <p:nvPr>
            <p:ph idx="1"/>
          </p:nvPr>
        </p:nvSpPr>
        <p:spPr>
          <a:xfrm>
            <a:off x="320173" y="2693629"/>
            <a:ext cx="8420942" cy="898358"/>
          </a:xfrm>
        </p:spPr>
        <p:txBody>
          <a:bodyPr>
            <a:noAutofit/>
          </a:bodyPr>
          <a:lstStyle/>
          <a:p>
            <a:pPr marL="0" indent="0" algn="just">
              <a:buNone/>
            </a:pPr>
            <a:r>
              <a:rPr lang="ru-RU" sz="2400" dirty="0">
                <a:latin typeface="Calibri" panose="020F0502020204030204" pitchFamily="34" charset="0"/>
              </a:rPr>
              <a:t>В сокращение рекомендуется закладывать </a:t>
            </a:r>
            <a:r>
              <a:rPr lang="ru-RU" sz="2400" dirty="0" smtClean="0">
                <a:latin typeface="Calibri" panose="020F0502020204030204" pitchFamily="34" charset="0"/>
              </a:rPr>
              <a:t>указание</a:t>
            </a:r>
            <a:r>
              <a:rPr lang="en-US" sz="2400" dirty="0" smtClean="0">
                <a:latin typeface="Calibri" panose="020F0502020204030204" pitchFamily="34" charset="0"/>
              </a:rPr>
              <a:t/>
            </a:r>
            <a:br>
              <a:rPr lang="en-US" sz="2400" dirty="0" smtClean="0">
                <a:latin typeface="Calibri" panose="020F0502020204030204" pitchFamily="34" charset="0"/>
              </a:rPr>
            </a:br>
            <a:r>
              <a:rPr lang="ru-RU" sz="2400" dirty="0" smtClean="0">
                <a:latin typeface="Calibri" panose="020F0502020204030204" pitchFamily="34" charset="0"/>
              </a:rPr>
              <a:t>на </a:t>
            </a:r>
            <a:r>
              <a:rPr lang="ru-RU" sz="2400" dirty="0">
                <a:latin typeface="Calibri" panose="020F0502020204030204" pitchFamily="34" charset="0"/>
              </a:rPr>
              <a:t>смысловое содержание соответствующего элемента:</a:t>
            </a:r>
          </a:p>
          <a:p>
            <a:pPr marL="0" indent="0">
              <a:buNone/>
            </a:pPr>
            <a:endParaRPr lang="ru-RU" sz="2400" dirty="0">
              <a:latin typeface="Calibri" panose="020F0502020204030204" pitchFamily="34" charset="0"/>
            </a:endParaRPr>
          </a:p>
        </p:txBody>
      </p:sp>
      <p:sp>
        <p:nvSpPr>
          <p:cNvPr id="6" name="TextBox 5">
            <a:extLst>
              <a:ext uri="{FF2B5EF4-FFF2-40B4-BE49-F238E27FC236}">
                <a16:creationId xmlns="" xmlns:a16="http://schemas.microsoft.com/office/drawing/2014/main" id="{A45BE528-17A7-4AB2-8580-52275C1C945C}"/>
              </a:ext>
            </a:extLst>
          </p:cNvPr>
          <p:cNvSpPr txBox="1"/>
          <p:nvPr/>
        </p:nvSpPr>
        <p:spPr>
          <a:xfrm>
            <a:off x="5402528" y="3969694"/>
            <a:ext cx="3001619" cy="1200329"/>
          </a:xfrm>
          <a:prstGeom prst="rect">
            <a:avLst/>
          </a:prstGeom>
          <a:noFill/>
        </p:spPr>
        <p:txBody>
          <a:bodyPr wrap="square" rtlCol="0">
            <a:spAutoFit/>
          </a:bodyPr>
          <a:lstStyle/>
          <a:p>
            <a:pPr algn="ctr"/>
            <a:r>
              <a:rPr lang="ru-RU" sz="2400" b="1" dirty="0">
                <a:latin typeface="Calibri" panose="020F0502020204030204" pitchFamily="34" charset="0"/>
              </a:rPr>
              <a:t>Закон /</a:t>
            </a:r>
            <a:br>
              <a:rPr lang="ru-RU" sz="2400" b="1" dirty="0">
                <a:latin typeface="Calibri" panose="020F0502020204030204" pitchFamily="34" charset="0"/>
              </a:rPr>
            </a:br>
            <a:r>
              <a:rPr lang="ru-RU" sz="2400" b="1" dirty="0">
                <a:latin typeface="Calibri" panose="020F0502020204030204" pitchFamily="34" charset="0"/>
              </a:rPr>
              <a:t>Федеральный закон </a:t>
            </a:r>
            <a:r>
              <a:rPr lang="ru-RU" sz="2400" b="1" dirty="0" smtClean="0">
                <a:latin typeface="Calibri" panose="020F0502020204030204" pitchFamily="34" charset="0"/>
              </a:rPr>
              <a:t>/</a:t>
            </a:r>
            <a:r>
              <a:rPr lang="en-US" sz="2400" b="1" dirty="0" smtClean="0">
                <a:latin typeface="Calibri" panose="020F0502020204030204" pitchFamily="34" charset="0"/>
              </a:rPr>
              <a:t> </a:t>
            </a:r>
            <a:r>
              <a:rPr lang="ru-RU" sz="2400" b="1" dirty="0" smtClean="0">
                <a:latin typeface="Calibri" panose="020F0502020204030204" pitchFamily="34" charset="0"/>
              </a:rPr>
              <a:t>135-ФЗ</a:t>
            </a:r>
            <a:endParaRPr lang="ru-RU" sz="2400" b="1" dirty="0">
              <a:latin typeface="Calibri" panose="020F0502020204030204" pitchFamily="34" charset="0"/>
            </a:endParaRPr>
          </a:p>
        </p:txBody>
      </p:sp>
      <p:pic>
        <p:nvPicPr>
          <p:cNvPr id="8" name="Рисунок 7">
            <a:extLst>
              <a:ext uri="{FF2B5EF4-FFF2-40B4-BE49-F238E27FC236}">
                <a16:creationId xmlns="" xmlns:a16="http://schemas.microsoft.com/office/drawing/2014/main" id="{1EE3608E-D0D9-4847-91E6-C4112DA2F07F}"/>
              </a:ext>
            </a:extLst>
          </p:cNvPr>
          <p:cNvPicPr>
            <a:picLocks noChangeAspect="1"/>
          </p:cNvPicPr>
          <p:nvPr/>
        </p:nvPicPr>
        <p:blipFill>
          <a:blip r:embed="rId3"/>
          <a:stretch>
            <a:fillRect/>
          </a:stretch>
        </p:blipFill>
        <p:spPr>
          <a:xfrm>
            <a:off x="8376537" y="5492179"/>
            <a:ext cx="731967" cy="720000"/>
          </a:xfrm>
          <a:prstGeom prst="rect">
            <a:avLst/>
          </a:prstGeom>
        </p:spPr>
      </p:pic>
      <p:sp>
        <p:nvSpPr>
          <p:cNvPr id="17" name="Заголовок 1">
            <a:extLst>
              <a:ext uri="{FF2B5EF4-FFF2-40B4-BE49-F238E27FC236}">
                <a16:creationId xmlns="" xmlns:a16="http://schemas.microsoft.com/office/drawing/2014/main" id="{AEAF135B-698F-4B4E-8C0C-ED3DED8A37A7}"/>
              </a:ext>
            </a:extLst>
          </p:cNvPr>
          <p:cNvSpPr>
            <a:spLocks noGrp="1"/>
          </p:cNvSpPr>
          <p:nvPr>
            <p:ph type="title"/>
          </p:nvPr>
        </p:nvSpPr>
        <p:spPr>
          <a:xfrm>
            <a:off x="1907704" y="28786"/>
            <a:ext cx="7236296" cy="899078"/>
          </a:xfrm>
        </p:spPr>
        <p:txBody>
          <a:bodyPr>
            <a:noAutofit/>
          </a:bodyPr>
          <a:lstStyle/>
          <a:p>
            <a:pPr algn="ctr"/>
            <a:r>
              <a:rPr lang="ru-RU" sz="4000" b="1" dirty="0">
                <a:solidFill>
                  <a:srgbClr val="0070C0"/>
                </a:solidFill>
                <a:latin typeface="Calibri" panose="020F0502020204030204" pitchFamily="34" charset="0"/>
              </a:rPr>
              <a:t>Использование сокращений</a:t>
            </a:r>
          </a:p>
        </p:txBody>
      </p:sp>
      <p:sp>
        <p:nvSpPr>
          <p:cNvPr id="18" name="Прямоугольник 17">
            <a:extLst>
              <a:ext uri="{FF2B5EF4-FFF2-40B4-BE49-F238E27FC236}">
                <a16:creationId xmlns="" xmlns:a16="http://schemas.microsoft.com/office/drawing/2014/main" id="{A182495A-1A04-4E1D-B9D0-7EAA37179182}"/>
              </a:ext>
            </a:extLst>
          </p:cNvPr>
          <p:cNvSpPr/>
          <p:nvPr/>
        </p:nvSpPr>
        <p:spPr>
          <a:xfrm>
            <a:off x="363354" y="1201804"/>
            <a:ext cx="2430000" cy="898358"/>
          </a:xfrm>
          <a:prstGeom prst="rect">
            <a:avLst/>
          </a:prstGeom>
          <a:ln w="15875">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2400" b="1" dirty="0">
                <a:solidFill>
                  <a:srgbClr val="0070C0"/>
                </a:solidFill>
                <a:latin typeface="Calibri" panose="020F0502020204030204" pitchFamily="34" charset="0"/>
              </a:rPr>
              <a:t>Наименование организаций</a:t>
            </a:r>
          </a:p>
        </p:txBody>
      </p:sp>
      <p:sp>
        <p:nvSpPr>
          <p:cNvPr id="19" name="Прямоугольник 18">
            <a:extLst>
              <a:ext uri="{FF2B5EF4-FFF2-40B4-BE49-F238E27FC236}">
                <a16:creationId xmlns="" xmlns:a16="http://schemas.microsoft.com/office/drawing/2014/main" id="{182D00E8-ED69-4D6E-9BA7-B95583A0DC2F}"/>
              </a:ext>
            </a:extLst>
          </p:cNvPr>
          <p:cNvSpPr/>
          <p:nvPr/>
        </p:nvSpPr>
        <p:spPr>
          <a:xfrm>
            <a:off x="3392808" y="1201804"/>
            <a:ext cx="2430000" cy="898358"/>
          </a:xfrm>
          <a:prstGeom prst="rect">
            <a:avLst/>
          </a:prstGeom>
          <a:ln w="15875">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2400" b="1" dirty="0">
                <a:solidFill>
                  <a:srgbClr val="0070C0"/>
                </a:solidFill>
                <a:latin typeface="Calibri" panose="020F0502020204030204" pitchFamily="34" charset="0"/>
              </a:rPr>
              <a:t>ФИО</a:t>
            </a:r>
          </a:p>
        </p:txBody>
      </p:sp>
      <p:sp>
        <p:nvSpPr>
          <p:cNvPr id="20" name="Прямоугольник 19">
            <a:extLst>
              <a:ext uri="{FF2B5EF4-FFF2-40B4-BE49-F238E27FC236}">
                <a16:creationId xmlns="" xmlns:a16="http://schemas.microsoft.com/office/drawing/2014/main" id="{CD85E80A-3DE8-4E63-B4E5-0D115B94D66E}"/>
              </a:ext>
            </a:extLst>
          </p:cNvPr>
          <p:cNvSpPr/>
          <p:nvPr/>
        </p:nvSpPr>
        <p:spPr>
          <a:xfrm>
            <a:off x="6311115" y="1188573"/>
            <a:ext cx="2430000" cy="898358"/>
          </a:xfrm>
          <a:prstGeom prst="rect">
            <a:avLst/>
          </a:prstGeom>
          <a:ln w="15875">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2400" b="1" dirty="0">
                <a:solidFill>
                  <a:srgbClr val="0070C0"/>
                </a:solidFill>
                <a:latin typeface="Calibri" panose="020F0502020204030204" pitchFamily="34" charset="0"/>
              </a:rPr>
              <a:t>Наименование НПА</a:t>
            </a:r>
          </a:p>
        </p:txBody>
      </p:sp>
      <p:sp>
        <p:nvSpPr>
          <p:cNvPr id="4" name="Прямоугольник 3">
            <a:extLst>
              <a:ext uri="{FF2B5EF4-FFF2-40B4-BE49-F238E27FC236}">
                <a16:creationId xmlns="" xmlns:a16="http://schemas.microsoft.com/office/drawing/2014/main" id="{7152E333-4A59-4236-8E76-0B33E25B3D5D}"/>
              </a:ext>
            </a:extLst>
          </p:cNvPr>
          <p:cNvSpPr/>
          <p:nvPr/>
        </p:nvSpPr>
        <p:spPr>
          <a:xfrm>
            <a:off x="-27484" y="4184334"/>
            <a:ext cx="4353961" cy="1938992"/>
          </a:xfrm>
          <a:prstGeom prst="rect">
            <a:avLst/>
          </a:prstGeom>
        </p:spPr>
        <p:txBody>
          <a:bodyPr wrap="square">
            <a:spAutoFit/>
          </a:bodyPr>
          <a:lstStyle/>
          <a:p>
            <a:pPr algn="ctr"/>
            <a:r>
              <a:rPr lang="ru-RU" sz="2400" b="1" dirty="0">
                <a:latin typeface="Calibri" panose="020F0502020204030204" pitchFamily="34" charset="0"/>
                <a:ea typeface="Calibri" panose="020F0502020204030204" pitchFamily="34" charset="0"/>
                <a:cs typeface="Times New Roman" panose="02020603050405020304" pitchFamily="18" charset="0"/>
              </a:rPr>
              <a:t>Федеральный </a:t>
            </a:r>
            <a:r>
              <a:rPr lang="ru-RU" sz="2400" b="1" dirty="0" smtClean="0">
                <a:latin typeface="Calibri" panose="020F0502020204030204" pitchFamily="34" charset="0"/>
                <a:ea typeface="Calibri" panose="020F0502020204030204" pitchFamily="34" charset="0"/>
                <a:cs typeface="Times New Roman" panose="02020603050405020304" pitchFamily="18" charset="0"/>
              </a:rPr>
              <a:t>закон</a:t>
            </a:r>
            <a:r>
              <a:rPr lang="en-US" sz="2400" b="1" dirty="0" smtClean="0">
                <a:latin typeface="Calibri" panose="020F0502020204030204" pitchFamily="34" charset="0"/>
                <a:ea typeface="Calibri" panose="020F0502020204030204" pitchFamily="34" charset="0"/>
                <a:cs typeface="Times New Roman" panose="02020603050405020304" pitchFamily="18" charset="0"/>
              </a:rPr>
              <a:t/>
            </a:r>
            <a:br>
              <a:rPr lang="en-US" sz="2400" b="1" dirty="0" smtClean="0">
                <a:latin typeface="Calibri" panose="020F0502020204030204" pitchFamily="34" charset="0"/>
                <a:ea typeface="Calibri" panose="020F0502020204030204" pitchFamily="34" charset="0"/>
                <a:cs typeface="Times New Roman" panose="02020603050405020304" pitchFamily="18" charset="0"/>
              </a:rPr>
            </a:br>
            <a:r>
              <a:rPr lang="ru-RU" sz="2400" b="1" dirty="0" smtClean="0">
                <a:latin typeface="Calibri" panose="020F0502020204030204" pitchFamily="34" charset="0"/>
                <a:ea typeface="Calibri" panose="020F0502020204030204" pitchFamily="34" charset="0"/>
                <a:cs typeface="Times New Roman" panose="02020603050405020304" pitchFamily="18" charset="0"/>
              </a:rPr>
              <a:t>от </a:t>
            </a:r>
            <a:r>
              <a:rPr lang="ru-RU" sz="2400" b="1" dirty="0">
                <a:latin typeface="Calibri" panose="020F0502020204030204" pitchFamily="34" charset="0"/>
                <a:ea typeface="Calibri" panose="020F0502020204030204" pitchFamily="34" charset="0"/>
                <a:cs typeface="Times New Roman" panose="02020603050405020304" pitchFamily="18" charset="0"/>
              </a:rPr>
              <a:t>29.07.1998</a:t>
            </a:r>
            <a:br>
              <a:rPr lang="ru-RU" sz="2400" b="1" dirty="0">
                <a:latin typeface="Calibri" panose="020F0502020204030204" pitchFamily="34" charset="0"/>
                <a:ea typeface="Calibri" panose="020F0502020204030204" pitchFamily="34" charset="0"/>
                <a:cs typeface="Times New Roman" panose="02020603050405020304" pitchFamily="18" charset="0"/>
              </a:rPr>
            </a:br>
            <a:r>
              <a:rPr lang="ru-RU" sz="2400" b="1" dirty="0">
                <a:latin typeface="Calibri" panose="020F0502020204030204" pitchFamily="34" charset="0"/>
                <a:ea typeface="Calibri" panose="020F0502020204030204" pitchFamily="34" charset="0"/>
                <a:cs typeface="Times New Roman" panose="02020603050405020304" pitchFamily="18" charset="0"/>
              </a:rPr>
              <a:t>«Об оценочной деятельности</a:t>
            </a:r>
            <a:br>
              <a:rPr lang="ru-RU" sz="2400" b="1" dirty="0">
                <a:latin typeface="Calibri" panose="020F0502020204030204" pitchFamily="34" charset="0"/>
                <a:ea typeface="Calibri" panose="020F0502020204030204" pitchFamily="34" charset="0"/>
                <a:cs typeface="Times New Roman" panose="02020603050405020304" pitchFamily="18" charset="0"/>
              </a:rPr>
            </a:br>
            <a:r>
              <a:rPr lang="ru-RU" sz="2400" b="1" dirty="0">
                <a:latin typeface="Calibri" panose="020F0502020204030204" pitchFamily="34" charset="0"/>
                <a:ea typeface="Calibri" panose="020F0502020204030204" pitchFamily="34" charset="0"/>
                <a:cs typeface="Times New Roman" panose="02020603050405020304" pitchFamily="18" charset="0"/>
              </a:rPr>
              <a:t>в Российской Федерации» № 135-ФЗ</a:t>
            </a:r>
            <a:endParaRPr lang="ru-RU" sz="2400" b="1" dirty="0">
              <a:latin typeface="Calibri" panose="020F0502020204030204" pitchFamily="34" charset="0"/>
            </a:endParaRPr>
          </a:p>
        </p:txBody>
      </p:sp>
      <p:sp>
        <p:nvSpPr>
          <p:cNvPr id="21" name="TextBox 20">
            <a:extLst>
              <a:ext uri="{FF2B5EF4-FFF2-40B4-BE49-F238E27FC236}">
                <a16:creationId xmlns="" xmlns:a16="http://schemas.microsoft.com/office/drawing/2014/main" id="{FA448F74-1096-40A0-AAB8-D6E715962019}"/>
              </a:ext>
            </a:extLst>
          </p:cNvPr>
          <p:cNvSpPr txBox="1"/>
          <p:nvPr/>
        </p:nvSpPr>
        <p:spPr>
          <a:xfrm>
            <a:off x="5599932" y="5621346"/>
            <a:ext cx="2464549" cy="461665"/>
          </a:xfrm>
          <a:prstGeom prst="rect">
            <a:avLst/>
          </a:prstGeom>
          <a:noFill/>
        </p:spPr>
        <p:txBody>
          <a:bodyPr wrap="square" rtlCol="0">
            <a:spAutoFit/>
          </a:bodyPr>
          <a:lstStyle/>
          <a:p>
            <a:pPr algn="ctr"/>
            <a:r>
              <a:rPr lang="ru-RU" sz="2400" b="1" i="1" dirty="0">
                <a:latin typeface="Calibri" panose="020F0502020204030204" pitchFamily="34" charset="0"/>
              </a:rPr>
              <a:t>Закон об оценке</a:t>
            </a:r>
          </a:p>
        </p:txBody>
      </p:sp>
      <p:cxnSp>
        <p:nvCxnSpPr>
          <p:cNvPr id="12" name="Прямая со стрелкой 11">
            <a:extLst>
              <a:ext uri="{FF2B5EF4-FFF2-40B4-BE49-F238E27FC236}">
                <a16:creationId xmlns="" xmlns:a16="http://schemas.microsoft.com/office/drawing/2014/main" id="{C1135296-33F7-4D18-B2A3-61BA101039F3}"/>
              </a:ext>
            </a:extLst>
          </p:cNvPr>
          <p:cNvCxnSpPr>
            <a:cxnSpLocks/>
          </p:cNvCxnSpPr>
          <p:nvPr/>
        </p:nvCxnSpPr>
        <p:spPr>
          <a:xfrm>
            <a:off x="4432700" y="5170022"/>
            <a:ext cx="632460" cy="1"/>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Номер слайда 1"/>
          <p:cNvSpPr>
            <a:spLocks noGrp="1"/>
          </p:cNvSpPr>
          <p:nvPr>
            <p:ph type="sldNum" sz="quarter" idx="12"/>
          </p:nvPr>
        </p:nvSpPr>
        <p:spPr>
          <a:xfrm>
            <a:off x="7000056" y="6525344"/>
            <a:ext cx="2133600" cy="476250"/>
          </a:xfrm>
        </p:spPr>
        <p:txBody>
          <a:bodyPr/>
          <a:lstStyle/>
          <a:p>
            <a:pPr>
              <a:defRPr/>
            </a:pPr>
            <a:fld id="{DF9C18E8-D67C-493D-97D2-B4CA21C16307}" type="slidenum">
              <a:rPr lang="ru-RU" smtClean="0">
                <a:latin typeface="Calibri" panose="020F0502020204030204" pitchFamily="34" charset="0"/>
              </a:rPr>
              <a:pPr>
                <a:defRPr/>
              </a:pPr>
              <a:t>41</a:t>
            </a:fld>
            <a:endParaRPr lang="ru-RU" dirty="0">
              <a:latin typeface="Calibri" panose="020F0502020204030204" pitchFamily="34" charset="0"/>
            </a:endParaRPr>
          </a:p>
        </p:txBody>
      </p:sp>
      <p:sp>
        <p:nvSpPr>
          <p:cNvPr id="23" name="Заголовок 1"/>
          <p:cNvSpPr txBox="1">
            <a:spLocks/>
          </p:cNvSpPr>
          <p:nvPr/>
        </p:nvSpPr>
        <p:spPr bwMode="auto">
          <a:xfrm>
            <a:off x="67545" y="453739"/>
            <a:ext cx="1512168" cy="288032"/>
          </a:xfrm>
          <a:prstGeom prst="rect">
            <a:avLst/>
          </a:prstGeom>
          <a:noFill/>
          <a:ln w="9525">
            <a:noFill/>
            <a:miter lim="800000"/>
            <a:headEnd/>
            <a:tailEnd/>
          </a:ln>
        </p:spPr>
        <p:txBody>
          <a:bodyPr anchor="ctr">
            <a:normAutofit/>
          </a:bodyPr>
          <a:ls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fontAlgn="auto">
              <a:spcAft>
                <a:spcPts val="0"/>
              </a:spcAft>
              <a:defRPr/>
            </a:pPr>
            <a:r>
              <a:rPr lang="en-US" sz="1000" b="1" i="1" dirty="0">
                <a:solidFill>
                  <a:srgbClr val="FF0000"/>
                </a:solidFill>
                <a:latin typeface="Calibri" panose="020F0502020204030204" pitchFamily="34" charset="0"/>
                <a:ea typeface="+mj-ea"/>
                <a:cs typeface="+mj-cs"/>
              </a:rPr>
              <a:t>srosovet.ru</a:t>
            </a:r>
            <a:endParaRPr lang="ru-RU" sz="1000" i="1" dirty="0">
              <a:solidFill>
                <a:srgbClr val="FF0000"/>
              </a:solidFill>
              <a:latin typeface="Calibri" panose="020F0502020204030204" pitchFamily="34" charset="0"/>
              <a:ea typeface="+mj-ea"/>
              <a:cs typeface="+mj-cs"/>
            </a:endParaRPr>
          </a:p>
        </p:txBody>
      </p:sp>
      <p:pic>
        <p:nvPicPr>
          <p:cNvPr id="24" name="Picture 2" descr="C:\Users\Ильин МО\Desktop\Картинки\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0" y="18489"/>
            <a:ext cx="1980790" cy="579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72975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4" descr="ÐÐ°ÑÑÐ¸Ð½ÐºÐ¸ Ð¿Ð¾ Ð·Ð°Ð¿ÑÐ¾ÑÑ ÑÐµÐºÑÑ">
            <a:extLst>
              <a:ext uri="{FF2B5EF4-FFF2-40B4-BE49-F238E27FC236}">
                <a16:creationId xmlns="" xmlns:a16="http://schemas.microsoft.com/office/drawing/2014/main" id="{387BBA3F-CA42-4F0C-BAE9-9740035FB63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08275" y="4462987"/>
            <a:ext cx="2096252" cy="1870551"/>
          </a:xfrm>
          <a:prstGeom prst="rect">
            <a:avLst/>
          </a:prstGeom>
          <a:noFill/>
          <a:extLst>
            <a:ext uri="{909E8E84-426E-40DD-AFC4-6F175D3DCCD1}">
              <a14:hiddenFill xmlns:a14="http://schemas.microsoft.com/office/drawing/2010/main">
                <a:solidFill>
                  <a:srgbClr val="FFFFFF"/>
                </a:solidFill>
              </a14:hiddenFill>
            </a:ext>
          </a:extLst>
        </p:spPr>
      </p:pic>
      <p:pic>
        <p:nvPicPr>
          <p:cNvPr id="18434" name="Picture 2" descr="ÐÐ°ÑÑÐ¸Ð½ÐºÐ¸ Ð¿Ð¾ Ð·Ð°Ð¿ÑÐ¾ÑÑ ÑÑÑÑÐºÑÑÑÐ°">
            <a:extLst>
              <a:ext uri="{FF2B5EF4-FFF2-40B4-BE49-F238E27FC236}">
                <a16:creationId xmlns="" xmlns:a16="http://schemas.microsoft.com/office/drawing/2014/main" id="{8BFD6782-29BF-412F-82FF-27D1F2DDDE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4082" y="956651"/>
            <a:ext cx="2639918" cy="2639919"/>
          </a:xfrm>
          <a:prstGeom prst="rect">
            <a:avLst/>
          </a:prstGeom>
          <a:noFill/>
          <a:extLst>
            <a:ext uri="{909E8E84-426E-40DD-AFC4-6F175D3DCCD1}">
              <a14:hiddenFill xmlns:a14="http://schemas.microsoft.com/office/drawing/2010/main">
                <a:solidFill>
                  <a:srgbClr val="FFFFFF"/>
                </a:solidFill>
              </a14:hiddenFill>
            </a:ext>
          </a:extLst>
        </p:spPr>
      </p:pic>
      <p:sp>
        <p:nvSpPr>
          <p:cNvPr id="10" name="Заголовок 1">
            <a:extLst>
              <a:ext uri="{FF2B5EF4-FFF2-40B4-BE49-F238E27FC236}">
                <a16:creationId xmlns="" xmlns:a16="http://schemas.microsoft.com/office/drawing/2014/main" id="{E8CA3178-7827-4342-A790-E39D6121DA0F}"/>
              </a:ext>
            </a:extLst>
          </p:cNvPr>
          <p:cNvSpPr>
            <a:spLocks noGrp="1"/>
          </p:cNvSpPr>
          <p:nvPr>
            <p:ph type="title"/>
          </p:nvPr>
        </p:nvSpPr>
        <p:spPr>
          <a:xfrm>
            <a:off x="1985120" y="28786"/>
            <a:ext cx="7158880" cy="899078"/>
          </a:xfrm>
        </p:spPr>
        <p:txBody>
          <a:bodyPr>
            <a:noAutofit/>
          </a:bodyPr>
          <a:lstStyle/>
          <a:p>
            <a:pPr algn="ctr"/>
            <a:r>
              <a:rPr lang="ru-RU" sz="4000" b="1" dirty="0">
                <a:solidFill>
                  <a:srgbClr val="0070C0"/>
                </a:solidFill>
                <a:latin typeface="Calibri" panose="020F0502020204030204" pitchFamily="34" charset="0"/>
              </a:rPr>
              <a:t>Структурирование текста</a:t>
            </a:r>
          </a:p>
        </p:txBody>
      </p:sp>
      <p:sp>
        <p:nvSpPr>
          <p:cNvPr id="11" name="Прямоугольник 10">
            <a:extLst>
              <a:ext uri="{FF2B5EF4-FFF2-40B4-BE49-F238E27FC236}">
                <a16:creationId xmlns="" xmlns:a16="http://schemas.microsoft.com/office/drawing/2014/main" id="{87115D9C-D4CA-4A66-91DD-7C5F825C6F9C}"/>
              </a:ext>
            </a:extLst>
          </p:cNvPr>
          <p:cNvSpPr/>
          <p:nvPr/>
        </p:nvSpPr>
        <p:spPr>
          <a:xfrm>
            <a:off x="384810" y="1513069"/>
            <a:ext cx="2664000" cy="1152000"/>
          </a:xfrm>
          <a:prstGeom prst="rect">
            <a:avLst/>
          </a:prstGeom>
          <a:ln w="15875">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2400" b="1" dirty="0">
                <a:solidFill>
                  <a:srgbClr val="0070C0"/>
                </a:solidFill>
                <a:latin typeface="Calibri" panose="020F0502020204030204" pitchFamily="34" charset="0"/>
              </a:rPr>
              <a:t>Нумерация</a:t>
            </a:r>
          </a:p>
        </p:txBody>
      </p:sp>
      <p:sp>
        <p:nvSpPr>
          <p:cNvPr id="12" name="Прямоугольник 11">
            <a:extLst>
              <a:ext uri="{FF2B5EF4-FFF2-40B4-BE49-F238E27FC236}">
                <a16:creationId xmlns="" xmlns:a16="http://schemas.microsoft.com/office/drawing/2014/main" id="{057D2999-9892-4CD1-AC1C-8BACB2B22791}"/>
              </a:ext>
            </a:extLst>
          </p:cNvPr>
          <p:cNvSpPr/>
          <p:nvPr/>
        </p:nvSpPr>
        <p:spPr>
          <a:xfrm>
            <a:off x="3619132" y="1509722"/>
            <a:ext cx="2664000" cy="1152000"/>
          </a:xfrm>
          <a:prstGeom prst="rect">
            <a:avLst/>
          </a:prstGeom>
          <a:ln w="15875">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2400" b="1" dirty="0">
                <a:solidFill>
                  <a:srgbClr val="0070C0"/>
                </a:solidFill>
                <a:latin typeface="Calibri" panose="020F0502020204030204" pitchFamily="34" charset="0"/>
              </a:rPr>
              <a:t>Маркеры списка</a:t>
            </a:r>
          </a:p>
          <a:p>
            <a:pPr algn="ctr"/>
            <a:r>
              <a:rPr lang="ru-RU" sz="2400" b="1" dirty="0">
                <a:solidFill>
                  <a:srgbClr val="0070C0"/>
                </a:solidFill>
                <a:latin typeface="Calibri" panose="020F0502020204030204" pitchFamily="34" charset="0"/>
              </a:rPr>
              <a:t>(</a:t>
            </a:r>
            <a:r>
              <a:rPr lang="ru-RU" sz="2400" b="1" dirty="0" err="1">
                <a:solidFill>
                  <a:srgbClr val="0070C0"/>
                </a:solidFill>
                <a:latin typeface="Calibri" panose="020F0502020204030204" pitchFamily="34" charset="0"/>
              </a:rPr>
              <a:t>буллеты</a:t>
            </a:r>
            <a:r>
              <a:rPr lang="ru-RU" sz="2400" b="1" dirty="0">
                <a:solidFill>
                  <a:srgbClr val="0070C0"/>
                </a:solidFill>
                <a:latin typeface="Calibri" panose="020F0502020204030204" pitchFamily="34" charset="0"/>
              </a:rPr>
              <a:t>)</a:t>
            </a:r>
          </a:p>
        </p:txBody>
      </p:sp>
      <p:sp>
        <p:nvSpPr>
          <p:cNvPr id="13" name="Прямоугольник 12">
            <a:extLst>
              <a:ext uri="{FF2B5EF4-FFF2-40B4-BE49-F238E27FC236}">
                <a16:creationId xmlns="" xmlns:a16="http://schemas.microsoft.com/office/drawing/2014/main" id="{79399F32-3ABE-4BDF-BDF7-C1E28C1753BC}"/>
              </a:ext>
            </a:extLst>
          </p:cNvPr>
          <p:cNvSpPr/>
          <p:nvPr/>
        </p:nvSpPr>
        <p:spPr>
          <a:xfrm>
            <a:off x="384810" y="3429000"/>
            <a:ext cx="2664000" cy="1152000"/>
          </a:xfrm>
          <a:prstGeom prst="rect">
            <a:avLst/>
          </a:prstGeom>
          <a:ln w="15875">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2400" b="1" dirty="0">
                <a:solidFill>
                  <a:srgbClr val="0070C0"/>
                </a:solidFill>
                <a:latin typeface="Calibri" panose="020F0502020204030204" pitchFamily="34" charset="0"/>
              </a:rPr>
              <a:t>Расстояние между фрагментами текста</a:t>
            </a:r>
          </a:p>
        </p:txBody>
      </p:sp>
      <p:sp>
        <p:nvSpPr>
          <p:cNvPr id="14" name="Прямоугольник 13">
            <a:extLst>
              <a:ext uri="{FF2B5EF4-FFF2-40B4-BE49-F238E27FC236}">
                <a16:creationId xmlns="" xmlns:a16="http://schemas.microsoft.com/office/drawing/2014/main" id="{C705727B-4CD3-4884-8976-D43AF61DBD3D}"/>
              </a:ext>
            </a:extLst>
          </p:cNvPr>
          <p:cNvSpPr/>
          <p:nvPr/>
        </p:nvSpPr>
        <p:spPr>
          <a:xfrm>
            <a:off x="3619132" y="3429000"/>
            <a:ext cx="2664000" cy="1152000"/>
          </a:xfrm>
          <a:prstGeom prst="rect">
            <a:avLst/>
          </a:prstGeom>
          <a:ln w="15875">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2400" b="1" dirty="0">
                <a:solidFill>
                  <a:srgbClr val="0070C0"/>
                </a:solidFill>
                <a:latin typeface="Calibri" panose="020F0502020204030204" pitchFamily="34" charset="0"/>
              </a:rPr>
              <a:t>Размещение </a:t>
            </a:r>
            <a:r>
              <a:rPr lang="ru-RU" sz="2400" b="1" dirty="0" smtClean="0">
                <a:solidFill>
                  <a:srgbClr val="0070C0"/>
                </a:solidFill>
                <a:latin typeface="Calibri" panose="020F0502020204030204" pitchFamily="34" charset="0"/>
              </a:rPr>
              <a:t>текста</a:t>
            </a:r>
            <a:r>
              <a:rPr lang="en-US" sz="2400" b="1" dirty="0" smtClean="0">
                <a:solidFill>
                  <a:srgbClr val="0070C0"/>
                </a:solidFill>
                <a:latin typeface="Calibri" panose="020F0502020204030204" pitchFamily="34" charset="0"/>
              </a:rPr>
              <a:t/>
            </a:r>
            <a:br>
              <a:rPr lang="en-US" sz="2400" b="1" dirty="0" smtClean="0">
                <a:solidFill>
                  <a:srgbClr val="0070C0"/>
                </a:solidFill>
                <a:latin typeface="Calibri" panose="020F0502020204030204" pitchFamily="34" charset="0"/>
              </a:rPr>
            </a:br>
            <a:r>
              <a:rPr lang="ru-RU" sz="2400" b="1" dirty="0" smtClean="0">
                <a:solidFill>
                  <a:srgbClr val="0070C0"/>
                </a:solidFill>
                <a:latin typeface="Calibri" panose="020F0502020204030204" pitchFamily="34" charset="0"/>
              </a:rPr>
              <a:t>на </a:t>
            </a:r>
            <a:r>
              <a:rPr lang="ru-RU" sz="2400" b="1" dirty="0">
                <a:solidFill>
                  <a:srgbClr val="0070C0"/>
                </a:solidFill>
                <a:latin typeface="Calibri" panose="020F0502020204030204" pitchFamily="34" charset="0"/>
              </a:rPr>
              <a:t>странице</a:t>
            </a:r>
          </a:p>
        </p:txBody>
      </p:sp>
      <p:sp>
        <p:nvSpPr>
          <p:cNvPr id="15" name="Прямоугольник 14">
            <a:extLst>
              <a:ext uri="{FF2B5EF4-FFF2-40B4-BE49-F238E27FC236}">
                <a16:creationId xmlns="" xmlns:a16="http://schemas.microsoft.com/office/drawing/2014/main" id="{AEC4F2EA-9AC7-432F-A278-D90EA6D51BB7}"/>
              </a:ext>
            </a:extLst>
          </p:cNvPr>
          <p:cNvSpPr/>
          <p:nvPr/>
        </p:nvSpPr>
        <p:spPr>
          <a:xfrm>
            <a:off x="2023110" y="5244578"/>
            <a:ext cx="2664000" cy="1152000"/>
          </a:xfrm>
          <a:prstGeom prst="rect">
            <a:avLst/>
          </a:prstGeom>
          <a:ln w="15875">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2400" b="1" dirty="0">
                <a:solidFill>
                  <a:srgbClr val="0070C0"/>
                </a:solidFill>
                <a:latin typeface="Calibri" panose="020F0502020204030204" pitchFamily="34" charset="0"/>
              </a:rPr>
              <a:t>Выделение шрифтами</a:t>
            </a:r>
          </a:p>
        </p:txBody>
      </p:sp>
      <p:cxnSp>
        <p:nvCxnSpPr>
          <p:cNvPr id="16" name="Прямая со стрелкой 15">
            <a:extLst>
              <a:ext uri="{FF2B5EF4-FFF2-40B4-BE49-F238E27FC236}">
                <a16:creationId xmlns="" xmlns:a16="http://schemas.microsoft.com/office/drawing/2014/main" id="{67D6BF1F-C536-46A7-923D-AF646600FC68}"/>
              </a:ext>
            </a:extLst>
          </p:cNvPr>
          <p:cNvCxnSpPr>
            <a:cxnSpLocks/>
          </p:cNvCxnSpPr>
          <p:nvPr/>
        </p:nvCxnSpPr>
        <p:spPr>
          <a:xfrm flipV="1">
            <a:off x="7799623" y="3596569"/>
            <a:ext cx="0" cy="585142"/>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Номер слайда 1"/>
          <p:cNvSpPr>
            <a:spLocks noGrp="1"/>
          </p:cNvSpPr>
          <p:nvPr>
            <p:ph type="sldNum" sz="quarter" idx="12"/>
          </p:nvPr>
        </p:nvSpPr>
        <p:spPr>
          <a:xfrm>
            <a:off x="7000056" y="6525344"/>
            <a:ext cx="2133600" cy="476250"/>
          </a:xfrm>
        </p:spPr>
        <p:txBody>
          <a:bodyPr/>
          <a:lstStyle/>
          <a:p>
            <a:pPr>
              <a:defRPr/>
            </a:pPr>
            <a:fld id="{DF9C18E8-D67C-493D-97D2-B4CA21C16307}" type="slidenum">
              <a:rPr lang="ru-RU" smtClean="0">
                <a:latin typeface="Calibri" panose="020F0502020204030204" pitchFamily="34" charset="0"/>
              </a:rPr>
              <a:pPr>
                <a:defRPr/>
              </a:pPr>
              <a:t>42</a:t>
            </a:fld>
            <a:endParaRPr lang="ru-RU" dirty="0">
              <a:latin typeface="Calibri" panose="020F0502020204030204" pitchFamily="34" charset="0"/>
            </a:endParaRPr>
          </a:p>
        </p:txBody>
      </p:sp>
      <p:sp>
        <p:nvSpPr>
          <p:cNvPr id="18" name="Заголовок 1"/>
          <p:cNvSpPr txBox="1">
            <a:spLocks/>
          </p:cNvSpPr>
          <p:nvPr/>
        </p:nvSpPr>
        <p:spPr bwMode="auto">
          <a:xfrm>
            <a:off x="67545" y="453739"/>
            <a:ext cx="1512168" cy="288032"/>
          </a:xfrm>
          <a:prstGeom prst="rect">
            <a:avLst/>
          </a:prstGeom>
          <a:noFill/>
          <a:ln w="9525">
            <a:noFill/>
            <a:miter lim="800000"/>
            <a:headEnd/>
            <a:tailEnd/>
          </a:ln>
        </p:spPr>
        <p:txBody>
          <a:bodyPr anchor="ctr">
            <a:normAutofit/>
          </a:bodyPr>
          <a:ls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fontAlgn="auto">
              <a:spcAft>
                <a:spcPts val="0"/>
              </a:spcAft>
              <a:defRPr/>
            </a:pPr>
            <a:r>
              <a:rPr lang="en-US" sz="1000" b="1" i="1" dirty="0">
                <a:solidFill>
                  <a:srgbClr val="FF0000"/>
                </a:solidFill>
                <a:latin typeface="Calibri" panose="020F0502020204030204" pitchFamily="34" charset="0"/>
                <a:ea typeface="+mj-ea"/>
                <a:cs typeface="+mj-cs"/>
              </a:rPr>
              <a:t>srosovet.ru</a:t>
            </a:r>
            <a:endParaRPr lang="ru-RU" sz="1000" i="1" dirty="0">
              <a:solidFill>
                <a:srgbClr val="FF0000"/>
              </a:solidFill>
              <a:latin typeface="Calibri" panose="020F0502020204030204" pitchFamily="34" charset="0"/>
              <a:ea typeface="+mj-ea"/>
              <a:cs typeface="+mj-cs"/>
            </a:endParaRPr>
          </a:p>
        </p:txBody>
      </p:sp>
      <p:pic>
        <p:nvPicPr>
          <p:cNvPr id="19" name="Picture 2" descr="C:\Users\Ильин МО\Desktop\Картинки\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0" y="18489"/>
            <a:ext cx="1980790" cy="579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47297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Заголовок 1">
            <a:extLst>
              <a:ext uri="{FF2B5EF4-FFF2-40B4-BE49-F238E27FC236}">
                <a16:creationId xmlns="" xmlns:a16="http://schemas.microsoft.com/office/drawing/2014/main" id="{E8CA3178-7827-4342-A790-E39D6121DA0F}"/>
              </a:ext>
            </a:extLst>
          </p:cNvPr>
          <p:cNvSpPr>
            <a:spLocks noGrp="1"/>
          </p:cNvSpPr>
          <p:nvPr>
            <p:ph type="title"/>
          </p:nvPr>
        </p:nvSpPr>
        <p:spPr>
          <a:xfrm>
            <a:off x="1985120" y="28786"/>
            <a:ext cx="7158880" cy="899078"/>
          </a:xfrm>
        </p:spPr>
        <p:txBody>
          <a:bodyPr>
            <a:noAutofit/>
          </a:bodyPr>
          <a:lstStyle/>
          <a:p>
            <a:pPr algn="ctr"/>
            <a:r>
              <a:rPr lang="ru-RU" sz="4000" b="1" dirty="0">
                <a:solidFill>
                  <a:srgbClr val="0070C0"/>
                </a:solidFill>
                <a:latin typeface="Calibri" panose="020F0502020204030204" pitchFamily="34" charset="0"/>
              </a:rPr>
              <a:t>Структурирование текста: комментарии</a:t>
            </a:r>
          </a:p>
        </p:txBody>
      </p:sp>
      <p:pic>
        <p:nvPicPr>
          <p:cNvPr id="18" name="Рисунок 17">
            <a:extLst>
              <a:ext uri="{FF2B5EF4-FFF2-40B4-BE49-F238E27FC236}">
                <a16:creationId xmlns="" xmlns:a16="http://schemas.microsoft.com/office/drawing/2014/main" id="{93B5C8BB-CC3A-4D0B-9E81-17AE244A38D7}"/>
              </a:ext>
            </a:extLst>
          </p:cNvPr>
          <p:cNvPicPr>
            <a:picLocks noChangeAspect="1"/>
          </p:cNvPicPr>
          <p:nvPr/>
        </p:nvPicPr>
        <p:blipFill rotWithShape="1">
          <a:blip r:embed="rId2"/>
          <a:srcRect l="17210" t="14063" r="51577" b="38997"/>
          <a:stretch/>
        </p:blipFill>
        <p:spPr bwMode="auto">
          <a:xfrm>
            <a:off x="2915816" y="3613800"/>
            <a:ext cx="3218857" cy="3037758"/>
          </a:xfrm>
          <a:prstGeom prst="rect">
            <a:avLst/>
          </a:prstGeom>
          <a:ln>
            <a:noFill/>
          </a:ln>
          <a:extLst>
            <a:ext uri="{53640926-AAD7-44D8-BBD7-CCE9431645EC}">
              <a14:shadowObscured xmlns:a14="http://schemas.microsoft.com/office/drawing/2010/main"/>
            </a:ext>
          </a:extLst>
        </p:spPr>
      </p:pic>
      <p:pic>
        <p:nvPicPr>
          <p:cNvPr id="19" name="Рисунок 18">
            <a:extLst>
              <a:ext uri="{FF2B5EF4-FFF2-40B4-BE49-F238E27FC236}">
                <a16:creationId xmlns="" xmlns:a16="http://schemas.microsoft.com/office/drawing/2014/main" id="{B464F50A-F27B-462A-8F19-60E85B3D6C95}"/>
              </a:ext>
            </a:extLst>
          </p:cNvPr>
          <p:cNvPicPr>
            <a:picLocks noChangeAspect="1"/>
          </p:cNvPicPr>
          <p:nvPr/>
        </p:nvPicPr>
        <p:blipFill rotWithShape="1">
          <a:blip r:embed="rId3"/>
          <a:srcRect l="16675" t="24516" r="19081" b="59901"/>
          <a:stretch/>
        </p:blipFill>
        <p:spPr bwMode="auto">
          <a:xfrm>
            <a:off x="45173" y="1626300"/>
            <a:ext cx="9063331" cy="1514668"/>
          </a:xfrm>
          <a:prstGeom prst="rect">
            <a:avLst/>
          </a:prstGeom>
          <a:ln>
            <a:noFill/>
          </a:ln>
          <a:extLst>
            <a:ext uri="{53640926-AAD7-44D8-BBD7-CCE9431645EC}">
              <a14:shadowObscured xmlns:a14="http://schemas.microsoft.com/office/drawing/2010/main"/>
            </a:ext>
          </a:extLst>
        </p:spPr>
      </p:pic>
      <p:sp>
        <p:nvSpPr>
          <p:cNvPr id="7" name="Номер слайда 1"/>
          <p:cNvSpPr>
            <a:spLocks noGrp="1"/>
          </p:cNvSpPr>
          <p:nvPr>
            <p:ph type="sldNum" sz="quarter" idx="12"/>
          </p:nvPr>
        </p:nvSpPr>
        <p:spPr>
          <a:xfrm>
            <a:off x="7000056" y="6525344"/>
            <a:ext cx="2133600" cy="476250"/>
          </a:xfrm>
        </p:spPr>
        <p:txBody>
          <a:bodyPr/>
          <a:lstStyle/>
          <a:p>
            <a:pPr>
              <a:defRPr/>
            </a:pPr>
            <a:fld id="{DF9C18E8-D67C-493D-97D2-B4CA21C16307}" type="slidenum">
              <a:rPr lang="ru-RU" smtClean="0">
                <a:latin typeface="Calibri" panose="020F0502020204030204" pitchFamily="34" charset="0"/>
              </a:rPr>
              <a:pPr>
                <a:defRPr/>
              </a:pPr>
              <a:t>43</a:t>
            </a:fld>
            <a:endParaRPr lang="ru-RU" dirty="0">
              <a:latin typeface="Calibri" panose="020F0502020204030204" pitchFamily="34" charset="0"/>
            </a:endParaRPr>
          </a:p>
        </p:txBody>
      </p:sp>
      <p:sp>
        <p:nvSpPr>
          <p:cNvPr id="11" name="Заголовок 1"/>
          <p:cNvSpPr txBox="1">
            <a:spLocks/>
          </p:cNvSpPr>
          <p:nvPr/>
        </p:nvSpPr>
        <p:spPr bwMode="auto">
          <a:xfrm>
            <a:off x="67545" y="453739"/>
            <a:ext cx="1512168" cy="288032"/>
          </a:xfrm>
          <a:prstGeom prst="rect">
            <a:avLst/>
          </a:prstGeom>
          <a:noFill/>
          <a:ln w="9525">
            <a:noFill/>
            <a:miter lim="800000"/>
            <a:headEnd/>
            <a:tailEnd/>
          </a:ln>
        </p:spPr>
        <p:txBody>
          <a:bodyPr anchor="ctr">
            <a:normAutofit/>
          </a:bodyPr>
          <a:ls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fontAlgn="auto">
              <a:spcAft>
                <a:spcPts val="0"/>
              </a:spcAft>
              <a:defRPr/>
            </a:pPr>
            <a:r>
              <a:rPr lang="en-US" sz="1000" b="1" i="1" dirty="0">
                <a:solidFill>
                  <a:srgbClr val="FF0000"/>
                </a:solidFill>
                <a:latin typeface="Calibri" panose="020F0502020204030204" pitchFamily="34" charset="0"/>
                <a:ea typeface="+mj-ea"/>
                <a:cs typeface="+mj-cs"/>
              </a:rPr>
              <a:t>srosovet.ru</a:t>
            </a:r>
            <a:endParaRPr lang="ru-RU" sz="1000" i="1" dirty="0">
              <a:solidFill>
                <a:srgbClr val="FF0000"/>
              </a:solidFill>
              <a:latin typeface="Calibri" panose="020F0502020204030204" pitchFamily="34" charset="0"/>
              <a:ea typeface="+mj-ea"/>
              <a:cs typeface="+mj-cs"/>
            </a:endParaRPr>
          </a:p>
        </p:txBody>
      </p:sp>
      <p:pic>
        <p:nvPicPr>
          <p:cNvPr id="12" name="Picture 2" descr="C:\Users\Ильин МО\Desktop\Картинки\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0" y="18489"/>
            <a:ext cx="1980790" cy="579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17747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 xmlns:a16="http://schemas.microsoft.com/office/drawing/2014/main" id="{1F8892AC-CD1F-4D3F-8F2F-A15B8A7F7264}"/>
              </a:ext>
            </a:extLst>
          </p:cNvPr>
          <p:cNvSpPr>
            <a:spLocks noGrp="1"/>
          </p:cNvSpPr>
          <p:nvPr>
            <p:ph idx="1"/>
          </p:nvPr>
        </p:nvSpPr>
        <p:spPr>
          <a:xfrm>
            <a:off x="161660" y="1649728"/>
            <a:ext cx="4185000" cy="2988000"/>
          </a:xfrm>
          <a:ln w="25400">
            <a:solidFill>
              <a:srgbClr val="0070C0"/>
            </a:solidFill>
          </a:ln>
        </p:spPr>
        <p:txBody>
          <a:bodyPr anchor="ctr">
            <a:noAutofit/>
          </a:bodyPr>
          <a:lstStyle/>
          <a:p>
            <a:pPr marL="0" indent="0" algn="ctr">
              <a:buNone/>
            </a:pPr>
            <a:r>
              <a:rPr lang="ru-RU" sz="2400" b="1" dirty="0">
                <a:solidFill>
                  <a:srgbClr val="0070C0"/>
                </a:solidFill>
                <a:latin typeface="Calibri" panose="020F0502020204030204" pitchFamily="34" charset="0"/>
              </a:rPr>
              <a:t>Использование приложений</a:t>
            </a:r>
          </a:p>
          <a:p>
            <a:pPr lvl="0" algn="just"/>
            <a:r>
              <a:rPr lang="ru-RU" sz="1800" dirty="0">
                <a:solidFill>
                  <a:srgbClr val="0070C0"/>
                </a:solidFill>
                <a:latin typeface="Calibri" panose="020F0502020204030204" pitchFamily="34" charset="0"/>
              </a:rPr>
              <a:t>второстепенную информацию; информацию, формат представления которой отличается от формата основного текста;</a:t>
            </a:r>
          </a:p>
          <a:p>
            <a:pPr lvl="0" algn="just"/>
            <a:r>
              <a:rPr lang="ru-RU" sz="1800" dirty="0">
                <a:solidFill>
                  <a:srgbClr val="0070C0"/>
                </a:solidFill>
                <a:latin typeface="Calibri" panose="020F0502020204030204" pitchFamily="34" charset="0"/>
              </a:rPr>
              <a:t>копии документов, подтверждающих информацию из основного текста.</a:t>
            </a:r>
          </a:p>
          <a:p>
            <a:pPr marL="0" indent="0">
              <a:buNone/>
            </a:pPr>
            <a:endParaRPr lang="ru-RU" sz="1800" dirty="0">
              <a:solidFill>
                <a:srgbClr val="0070C0"/>
              </a:solidFill>
              <a:latin typeface="Calibri" panose="020F0502020204030204" pitchFamily="34" charset="0"/>
            </a:endParaRPr>
          </a:p>
        </p:txBody>
      </p:sp>
      <p:sp>
        <p:nvSpPr>
          <p:cNvPr id="9" name="Заголовок 1">
            <a:extLst>
              <a:ext uri="{FF2B5EF4-FFF2-40B4-BE49-F238E27FC236}">
                <a16:creationId xmlns="" xmlns:a16="http://schemas.microsoft.com/office/drawing/2014/main" id="{D7BFEFB4-76BF-4115-8637-FE4C1D5B68A1}"/>
              </a:ext>
            </a:extLst>
          </p:cNvPr>
          <p:cNvSpPr>
            <a:spLocks noGrp="1"/>
          </p:cNvSpPr>
          <p:nvPr>
            <p:ph type="title"/>
          </p:nvPr>
        </p:nvSpPr>
        <p:spPr>
          <a:xfrm>
            <a:off x="921673" y="28786"/>
            <a:ext cx="8222327" cy="1025410"/>
          </a:xfrm>
        </p:spPr>
        <p:txBody>
          <a:bodyPr>
            <a:noAutofit/>
          </a:bodyPr>
          <a:lstStyle/>
          <a:p>
            <a:pPr algn="ctr"/>
            <a:r>
              <a:rPr lang="ru-RU" sz="4000" b="1" dirty="0">
                <a:solidFill>
                  <a:srgbClr val="0070C0"/>
                </a:solidFill>
                <a:latin typeface="Calibri" panose="020F0502020204030204" pitchFamily="34" charset="0"/>
              </a:rPr>
              <a:t>Вопросы оформления – </a:t>
            </a:r>
            <a:br>
              <a:rPr lang="ru-RU" sz="4000" b="1" dirty="0">
                <a:solidFill>
                  <a:srgbClr val="0070C0"/>
                </a:solidFill>
                <a:latin typeface="Calibri" panose="020F0502020204030204" pitchFamily="34" charset="0"/>
              </a:rPr>
            </a:br>
            <a:r>
              <a:rPr lang="ru-RU" sz="4000" b="1" dirty="0">
                <a:solidFill>
                  <a:srgbClr val="0070C0"/>
                </a:solidFill>
                <a:latin typeface="Calibri" panose="020F0502020204030204" pitchFamily="34" charset="0"/>
              </a:rPr>
              <a:t>заключительные положения</a:t>
            </a:r>
          </a:p>
        </p:txBody>
      </p:sp>
      <p:sp>
        <p:nvSpPr>
          <p:cNvPr id="10" name="Объект 2">
            <a:extLst>
              <a:ext uri="{FF2B5EF4-FFF2-40B4-BE49-F238E27FC236}">
                <a16:creationId xmlns="" xmlns:a16="http://schemas.microsoft.com/office/drawing/2014/main" id="{91F07D60-91CB-4645-A86A-667B4FEDE177}"/>
              </a:ext>
            </a:extLst>
          </p:cNvPr>
          <p:cNvSpPr txBox="1">
            <a:spLocks/>
          </p:cNvSpPr>
          <p:nvPr/>
        </p:nvSpPr>
        <p:spPr>
          <a:xfrm>
            <a:off x="4716016" y="1649728"/>
            <a:ext cx="4185000" cy="2988000"/>
          </a:xfrm>
          <a:prstGeom prst="rect">
            <a:avLst/>
          </a:prstGeom>
          <a:ln w="25400">
            <a:solidFill>
              <a:srgbClr val="0070C0"/>
            </a:solid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ru-RU" sz="2400" b="1" dirty="0">
                <a:solidFill>
                  <a:srgbClr val="0070C0"/>
                </a:solidFill>
                <a:latin typeface="Calibri" panose="020F0502020204030204" pitchFamily="34" charset="0"/>
              </a:rPr>
              <a:t>Обеспечение документооборота</a:t>
            </a:r>
          </a:p>
          <a:p>
            <a:r>
              <a:rPr lang="ru-RU" sz="1800" dirty="0">
                <a:solidFill>
                  <a:srgbClr val="0070C0"/>
                </a:solidFill>
                <a:latin typeface="Calibri" panose="020F0502020204030204" pitchFamily="34" charset="0"/>
              </a:rPr>
              <a:t>входящие / исходящие номера;</a:t>
            </a:r>
          </a:p>
          <a:p>
            <a:r>
              <a:rPr lang="ru-RU" sz="1800" dirty="0">
                <a:solidFill>
                  <a:srgbClr val="0070C0"/>
                </a:solidFill>
                <a:latin typeface="Calibri" panose="020F0502020204030204" pitchFamily="34" charset="0"/>
              </a:rPr>
              <a:t>при передаче документов необходима отметки о получении;</a:t>
            </a:r>
          </a:p>
          <a:p>
            <a:r>
              <a:rPr lang="ru-RU" sz="1800" dirty="0">
                <a:solidFill>
                  <a:srgbClr val="0070C0"/>
                </a:solidFill>
                <a:latin typeface="Calibri" panose="020F0502020204030204" pitchFamily="34" charset="0"/>
              </a:rPr>
              <a:t>указание исполнителя документа и его прямые контактные данные;</a:t>
            </a:r>
          </a:p>
          <a:p>
            <a:r>
              <a:rPr lang="ru-RU" sz="1800" dirty="0">
                <a:solidFill>
                  <a:srgbClr val="0070C0"/>
                </a:solidFill>
                <a:latin typeface="Calibri" panose="020F0502020204030204" pitchFamily="34" charset="0"/>
              </a:rPr>
              <a:t>указание наличия, содержания и объема приложений документа. </a:t>
            </a:r>
          </a:p>
        </p:txBody>
      </p:sp>
      <p:sp>
        <p:nvSpPr>
          <p:cNvPr id="2" name="Прямоугольник 1">
            <a:extLst>
              <a:ext uri="{FF2B5EF4-FFF2-40B4-BE49-F238E27FC236}">
                <a16:creationId xmlns="" xmlns:a16="http://schemas.microsoft.com/office/drawing/2014/main" id="{797D5797-F3DE-4A17-A498-475B781B8A1F}"/>
              </a:ext>
            </a:extLst>
          </p:cNvPr>
          <p:cNvSpPr/>
          <p:nvPr/>
        </p:nvSpPr>
        <p:spPr>
          <a:xfrm>
            <a:off x="179512" y="5482261"/>
            <a:ext cx="8721504" cy="830997"/>
          </a:xfrm>
          <a:prstGeom prst="rect">
            <a:avLst/>
          </a:prstGeom>
          <a:ln w="25400">
            <a:solidFill>
              <a:srgbClr val="0070C0"/>
            </a:solidFill>
          </a:ln>
        </p:spPr>
        <p:txBody>
          <a:bodyPr wrap="square" anchor="ctr">
            <a:spAutoFit/>
          </a:bodyPr>
          <a:lstStyle/>
          <a:p>
            <a:pPr algn="ctr"/>
            <a:r>
              <a:rPr lang="ru-RU" sz="2400" b="1" dirty="0">
                <a:solidFill>
                  <a:srgbClr val="0070C0"/>
                </a:solidFill>
                <a:latin typeface="Calibri" panose="020F0502020204030204" pitchFamily="34" charset="0"/>
              </a:rPr>
              <a:t>Разумная интенсивность оформления</a:t>
            </a:r>
          </a:p>
          <a:p>
            <a:pPr algn="ctr"/>
            <a:r>
              <a:rPr lang="ru-RU" sz="2400" b="1" dirty="0">
                <a:solidFill>
                  <a:srgbClr val="0070C0"/>
                </a:solidFill>
                <a:latin typeface="Calibri" panose="020F0502020204030204" pitchFamily="34" charset="0"/>
              </a:rPr>
              <a:t>Оформление не является самоцелью, оно – вторично.</a:t>
            </a:r>
          </a:p>
        </p:txBody>
      </p:sp>
      <p:sp>
        <p:nvSpPr>
          <p:cNvPr id="11" name="Номер слайда 1"/>
          <p:cNvSpPr>
            <a:spLocks noGrp="1"/>
          </p:cNvSpPr>
          <p:nvPr>
            <p:ph type="sldNum" sz="quarter" idx="12"/>
          </p:nvPr>
        </p:nvSpPr>
        <p:spPr>
          <a:xfrm>
            <a:off x="7000056" y="6525344"/>
            <a:ext cx="2133600" cy="476250"/>
          </a:xfrm>
        </p:spPr>
        <p:txBody>
          <a:bodyPr/>
          <a:lstStyle/>
          <a:p>
            <a:pPr>
              <a:defRPr/>
            </a:pPr>
            <a:fld id="{DF9C18E8-D67C-493D-97D2-B4CA21C16307}" type="slidenum">
              <a:rPr lang="ru-RU" smtClean="0">
                <a:latin typeface="Calibri" panose="020F0502020204030204" pitchFamily="34" charset="0"/>
              </a:rPr>
              <a:pPr>
                <a:defRPr/>
              </a:pPr>
              <a:t>44</a:t>
            </a:fld>
            <a:endParaRPr lang="ru-RU" dirty="0">
              <a:latin typeface="Calibri" panose="020F0502020204030204" pitchFamily="34" charset="0"/>
            </a:endParaRPr>
          </a:p>
        </p:txBody>
      </p:sp>
      <p:sp>
        <p:nvSpPr>
          <p:cNvPr id="12" name="Заголовок 1"/>
          <p:cNvSpPr txBox="1">
            <a:spLocks/>
          </p:cNvSpPr>
          <p:nvPr/>
        </p:nvSpPr>
        <p:spPr bwMode="auto">
          <a:xfrm>
            <a:off x="67545" y="453739"/>
            <a:ext cx="1512168" cy="288032"/>
          </a:xfrm>
          <a:prstGeom prst="rect">
            <a:avLst/>
          </a:prstGeom>
          <a:noFill/>
          <a:ln w="9525">
            <a:noFill/>
            <a:miter lim="800000"/>
            <a:headEnd/>
            <a:tailEnd/>
          </a:ln>
        </p:spPr>
        <p:txBody>
          <a:bodyPr anchor="ctr">
            <a:normAutofit/>
          </a:bodyPr>
          <a:ls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fontAlgn="auto">
              <a:spcAft>
                <a:spcPts val="0"/>
              </a:spcAft>
              <a:defRPr/>
            </a:pPr>
            <a:r>
              <a:rPr lang="en-US" sz="1000" b="1" i="1" dirty="0">
                <a:solidFill>
                  <a:srgbClr val="FF0000"/>
                </a:solidFill>
                <a:latin typeface="Calibri" panose="020F0502020204030204" pitchFamily="34" charset="0"/>
                <a:ea typeface="+mj-ea"/>
                <a:cs typeface="+mj-cs"/>
              </a:rPr>
              <a:t>srosovet.ru</a:t>
            </a:r>
            <a:endParaRPr lang="ru-RU" sz="1000" i="1" dirty="0">
              <a:solidFill>
                <a:srgbClr val="FF0000"/>
              </a:solidFill>
              <a:latin typeface="Calibri" panose="020F0502020204030204" pitchFamily="34" charset="0"/>
              <a:ea typeface="+mj-ea"/>
              <a:cs typeface="+mj-cs"/>
            </a:endParaRPr>
          </a:p>
        </p:txBody>
      </p:sp>
      <p:pic>
        <p:nvPicPr>
          <p:cNvPr id="13" name="Picture 2" descr="C:\Users\Ильин МО\Desktop\Картинки\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0" y="18489"/>
            <a:ext cx="1980790" cy="579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57211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ÐÐ°ÑÑÐ¸Ð½ÐºÐ¸ Ð¿Ð¾ Ð·Ð°Ð¿ÑÐ¾ÑÑ Ð¿ÑÐ¾Ð²ÐµÑÐºÐ° ÑÐµÐºÑÑÐ°">
            <a:extLst>
              <a:ext uri="{FF2B5EF4-FFF2-40B4-BE49-F238E27FC236}">
                <a16:creationId xmlns="" xmlns:a16="http://schemas.microsoft.com/office/drawing/2014/main" id="{60082D08-C4BA-48C1-8FA3-8C6839788B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16" y="1696414"/>
            <a:ext cx="4126989" cy="4104641"/>
          </a:xfrm>
          <a:prstGeom prst="rect">
            <a:avLst/>
          </a:prstGeom>
          <a:noFill/>
          <a:extLst>
            <a:ext uri="{909E8E84-426E-40DD-AFC4-6F175D3DCCD1}">
              <a14:hiddenFill xmlns:a14="http://schemas.microsoft.com/office/drawing/2010/main">
                <a:solidFill>
                  <a:srgbClr val="FFFFFF"/>
                </a:solidFill>
              </a14:hiddenFill>
            </a:ext>
          </a:extLst>
        </p:spPr>
      </p:pic>
      <p:sp>
        <p:nvSpPr>
          <p:cNvPr id="10" name="Объект 2">
            <a:extLst>
              <a:ext uri="{FF2B5EF4-FFF2-40B4-BE49-F238E27FC236}">
                <a16:creationId xmlns="" xmlns:a16="http://schemas.microsoft.com/office/drawing/2014/main" id="{E1CC7B67-6069-461A-93AE-D234AC0B5C98}"/>
              </a:ext>
            </a:extLst>
          </p:cNvPr>
          <p:cNvSpPr txBox="1">
            <a:spLocks/>
          </p:cNvSpPr>
          <p:nvPr/>
        </p:nvSpPr>
        <p:spPr>
          <a:xfrm>
            <a:off x="1907704" y="1"/>
            <a:ext cx="7236296" cy="6234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ru-RU" sz="4000" b="1" dirty="0">
                <a:solidFill>
                  <a:srgbClr val="0070C0"/>
                </a:solidFill>
              </a:rPr>
              <a:t>Проверка документа</a:t>
            </a:r>
            <a:endParaRPr lang="ru-RU" sz="4000" dirty="0">
              <a:solidFill>
                <a:srgbClr val="0070C0"/>
              </a:solidFill>
            </a:endParaRPr>
          </a:p>
        </p:txBody>
      </p:sp>
      <p:sp>
        <p:nvSpPr>
          <p:cNvPr id="11" name="Прямоугольник 10">
            <a:extLst>
              <a:ext uri="{FF2B5EF4-FFF2-40B4-BE49-F238E27FC236}">
                <a16:creationId xmlns="" xmlns:a16="http://schemas.microsoft.com/office/drawing/2014/main" id="{C366DBBA-BB40-4E92-AD0D-A57022A98C58}"/>
              </a:ext>
            </a:extLst>
          </p:cNvPr>
          <p:cNvSpPr/>
          <p:nvPr/>
        </p:nvSpPr>
        <p:spPr>
          <a:xfrm>
            <a:off x="460836" y="1399157"/>
            <a:ext cx="3780000" cy="1200329"/>
          </a:xfrm>
          <a:prstGeom prst="rect">
            <a:avLst/>
          </a:prstGeom>
          <a:ln w="15875">
            <a:solidFill>
              <a:srgbClr val="0070C0"/>
            </a:solidFill>
          </a:ln>
        </p:spPr>
        <p:txBody>
          <a:bodyPr wrap="square" anchor="ctr">
            <a:spAutoFit/>
          </a:bodyPr>
          <a:lstStyle/>
          <a:p>
            <a:pPr algn="ctr"/>
            <a:r>
              <a:rPr lang="ru-RU" sz="2400" b="1" dirty="0">
                <a:solidFill>
                  <a:srgbClr val="0070C0"/>
                </a:solidFill>
              </a:rPr>
              <a:t>1. Проверка</a:t>
            </a:r>
            <a:br>
              <a:rPr lang="ru-RU" sz="2400" b="1" dirty="0">
                <a:solidFill>
                  <a:srgbClr val="0070C0"/>
                </a:solidFill>
              </a:rPr>
            </a:br>
            <a:r>
              <a:rPr lang="ru-RU" sz="2400" b="1" dirty="0">
                <a:solidFill>
                  <a:srgbClr val="0070C0"/>
                </a:solidFill>
              </a:rPr>
              <a:t>сторонними читателями</a:t>
            </a:r>
          </a:p>
        </p:txBody>
      </p:sp>
      <p:sp>
        <p:nvSpPr>
          <p:cNvPr id="12" name="Прямоугольник 11">
            <a:extLst>
              <a:ext uri="{FF2B5EF4-FFF2-40B4-BE49-F238E27FC236}">
                <a16:creationId xmlns="" xmlns:a16="http://schemas.microsoft.com/office/drawing/2014/main" id="{CB165D18-2033-4588-BEFC-0611BB4BE459}"/>
              </a:ext>
            </a:extLst>
          </p:cNvPr>
          <p:cNvSpPr/>
          <p:nvPr/>
        </p:nvSpPr>
        <p:spPr>
          <a:xfrm>
            <a:off x="460836" y="3328195"/>
            <a:ext cx="3780000" cy="830997"/>
          </a:xfrm>
          <a:prstGeom prst="rect">
            <a:avLst/>
          </a:prstGeom>
          <a:ln w="15875">
            <a:solidFill>
              <a:srgbClr val="0070C0"/>
            </a:solidFill>
          </a:ln>
        </p:spPr>
        <p:txBody>
          <a:bodyPr wrap="square" anchor="ctr">
            <a:spAutoFit/>
          </a:bodyPr>
          <a:lstStyle/>
          <a:p>
            <a:pPr algn="ctr"/>
            <a:r>
              <a:rPr lang="ru-RU" sz="2400" b="1" dirty="0">
                <a:solidFill>
                  <a:srgbClr val="0070C0"/>
                </a:solidFill>
              </a:rPr>
              <a:t>2. Самостоятельный</a:t>
            </a:r>
            <a:br>
              <a:rPr lang="ru-RU" sz="2400" b="1" dirty="0">
                <a:solidFill>
                  <a:srgbClr val="0070C0"/>
                </a:solidFill>
              </a:rPr>
            </a:br>
            <a:r>
              <a:rPr lang="ru-RU" sz="2400" b="1" dirty="0">
                <a:solidFill>
                  <a:srgbClr val="0070C0"/>
                </a:solidFill>
              </a:rPr>
              <a:t>«взгляд со стороны»</a:t>
            </a:r>
          </a:p>
        </p:txBody>
      </p:sp>
      <p:sp>
        <p:nvSpPr>
          <p:cNvPr id="13" name="Прямоугольник 12">
            <a:extLst>
              <a:ext uri="{FF2B5EF4-FFF2-40B4-BE49-F238E27FC236}">
                <a16:creationId xmlns="" xmlns:a16="http://schemas.microsoft.com/office/drawing/2014/main" id="{161C69F5-4F0B-44EB-A5CC-AC3E5CB67F55}"/>
              </a:ext>
            </a:extLst>
          </p:cNvPr>
          <p:cNvSpPr/>
          <p:nvPr/>
        </p:nvSpPr>
        <p:spPr>
          <a:xfrm>
            <a:off x="460836" y="4973233"/>
            <a:ext cx="3780000" cy="1200329"/>
          </a:xfrm>
          <a:prstGeom prst="rect">
            <a:avLst/>
          </a:prstGeom>
          <a:ln w="15875">
            <a:solidFill>
              <a:srgbClr val="0070C0"/>
            </a:solidFill>
          </a:ln>
        </p:spPr>
        <p:txBody>
          <a:bodyPr wrap="square" anchor="ctr">
            <a:spAutoFit/>
          </a:bodyPr>
          <a:lstStyle/>
          <a:p>
            <a:pPr algn="ctr"/>
            <a:r>
              <a:rPr lang="ru-RU" sz="2400" b="1" dirty="0">
                <a:solidFill>
                  <a:srgbClr val="0070C0"/>
                </a:solidFill>
              </a:rPr>
              <a:t>3. Автоматическая проверка грамматики и орфографии</a:t>
            </a:r>
          </a:p>
        </p:txBody>
      </p:sp>
      <p:sp>
        <p:nvSpPr>
          <p:cNvPr id="9" name="Номер слайда 1"/>
          <p:cNvSpPr>
            <a:spLocks noGrp="1"/>
          </p:cNvSpPr>
          <p:nvPr>
            <p:ph type="sldNum" sz="quarter" idx="12"/>
          </p:nvPr>
        </p:nvSpPr>
        <p:spPr>
          <a:xfrm>
            <a:off x="7000056" y="6525344"/>
            <a:ext cx="2133600" cy="476250"/>
          </a:xfrm>
        </p:spPr>
        <p:txBody>
          <a:bodyPr/>
          <a:lstStyle/>
          <a:p>
            <a:pPr>
              <a:defRPr/>
            </a:pPr>
            <a:fld id="{DF9C18E8-D67C-493D-97D2-B4CA21C16307}" type="slidenum">
              <a:rPr lang="ru-RU" smtClean="0">
                <a:latin typeface="Calibri" panose="020F0502020204030204" pitchFamily="34" charset="0"/>
              </a:rPr>
              <a:pPr>
                <a:defRPr/>
              </a:pPr>
              <a:t>45</a:t>
            </a:fld>
            <a:endParaRPr lang="ru-RU" dirty="0">
              <a:latin typeface="Calibri" panose="020F0502020204030204" pitchFamily="34" charset="0"/>
            </a:endParaRPr>
          </a:p>
        </p:txBody>
      </p:sp>
      <p:sp>
        <p:nvSpPr>
          <p:cNvPr id="14" name="Заголовок 1"/>
          <p:cNvSpPr txBox="1">
            <a:spLocks/>
          </p:cNvSpPr>
          <p:nvPr/>
        </p:nvSpPr>
        <p:spPr bwMode="auto">
          <a:xfrm>
            <a:off x="67545" y="453739"/>
            <a:ext cx="1512168" cy="288032"/>
          </a:xfrm>
          <a:prstGeom prst="rect">
            <a:avLst/>
          </a:prstGeom>
          <a:noFill/>
          <a:ln w="9525">
            <a:noFill/>
            <a:miter lim="800000"/>
            <a:headEnd/>
            <a:tailEnd/>
          </a:ln>
        </p:spPr>
        <p:txBody>
          <a:bodyPr anchor="ctr">
            <a:normAutofit/>
          </a:bodyPr>
          <a:ls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fontAlgn="auto">
              <a:spcAft>
                <a:spcPts val="0"/>
              </a:spcAft>
              <a:defRPr/>
            </a:pPr>
            <a:r>
              <a:rPr lang="en-US" sz="1000" b="1" i="1" dirty="0">
                <a:solidFill>
                  <a:srgbClr val="FF0000"/>
                </a:solidFill>
                <a:latin typeface="Calibri" panose="020F0502020204030204" pitchFamily="34" charset="0"/>
                <a:ea typeface="+mj-ea"/>
                <a:cs typeface="+mj-cs"/>
              </a:rPr>
              <a:t>srosovet.ru</a:t>
            </a:r>
            <a:endParaRPr lang="ru-RU" sz="1000" i="1" dirty="0">
              <a:solidFill>
                <a:srgbClr val="FF0000"/>
              </a:solidFill>
              <a:latin typeface="Calibri" panose="020F0502020204030204" pitchFamily="34" charset="0"/>
              <a:ea typeface="+mj-ea"/>
              <a:cs typeface="+mj-cs"/>
            </a:endParaRPr>
          </a:p>
        </p:txBody>
      </p:sp>
      <p:pic>
        <p:nvPicPr>
          <p:cNvPr id="15" name="Picture 2" descr="C:\Users\Ильин МО\Desktop\Картинки\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0" y="18489"/>
            <a:ext cx="1980790" cy="579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7009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Объект 2">
            <a:extLst>
              <a:ext uri="{FF2B5EF4-FFF2-40B4-BE49-F238E27FC236}">
                <a16:creationId xmlns="" xmlns:a16="http://schemas.microsoft.com/office/drawing/2014/main" id="{9E3B76F6-341D-42DC-8276-D620257B33A2}"/>
              </a:ext>
            </a:extLst>
          </p:cNvPr>
          <p:cNvSpPr txBox="1">
            <a:spLocks/>
          </p:cNvSpPr>
          <p:nvPr/>
        </p:nvSpPr>
        <p:spPr>
          <a:xfrm>
            <a:off x="865562" y="1"/>
            <a:ext cx="8278438" cy="122826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ru-RU" sz="4000" b="1" dirty="0">
                <a:solidFill>
                  <a:srgbClr val="0070C0"/>
                </a:solidFill>
              </a:rPr>
              <a:t>Алгоритм формирования</a:t>
            </a:r>
          </a:p>
          <a:p>
            <a:pPr marL="0" indent="0" algn="ctr">
              <a:lnSpc>
                <a:spcPct val="100000"/>
              </a:lnSpc>
              <a:spcBef>
                <a:spcPts val="0"/>
              </a:spcBef>
              <a:buNone/>
            </a:pPr>
            <a:r>
              <a:rPr lang="ru-RU" sz="4000" b="1" dirty="0">
                <a:solidFill>
                  <a:srgbClr val="0070C0"/>
                </a:solidFill>
              </a:rPr>
              <a:t>письменной коммуникации</a:t>
            </a:r>
            <a:endParaRPr lang="ru-RU" sz="4000" dirty="0">
              <a:solidFill>
                <a:srgbClr val="0070C0"/>
              </a:solidFill>
            </a:endParaRPr>
          </a:p>
        </p:txBody>
      </p:sp>
      <p:sp>
        <p:nvSpPr>
          <p:cNvPr id="41" name="Номер слайда 1"/>
          <p:cNvSpPr>
            <a:spLocks noGrp="1"/>
          </p:cNvSpPr>
          <p:nvPr>
            <p:ph type="sldNum" sz="quarter" idx="12"/>
          </p:nvPr>
        </p:nvSpPr>
        <p:spPr>
          <a:xfrm>
            <a:off x="7000056" y="6525344"/>
            <a:ext cx="2133600" cy="476250"/>
          </a:xfrm>
        </p:spPr>
        <p:txBody>
          <a:bodyPr/>
          <a:lstStyle/>
          <a:p>
            <a:pPr>
              <a:defRPr/>
            </a:pPr>
            <a:fld id="{DF9C18E8-D67C-493D-97D2-B4CA21C16307}" type="slidenum">
              <a:rPr lang="ru-RU" smtClean="0">
                <a:latin typeface="Calibri" panose="020F0502020204030204" pitchFamily="34" charset="0"/>
              </a:rPr>
              <a:pPr>
                <a:defRPr/>
              </a:pPr>
              <a:t>46</a:t>
            </a:fld>
            <a:endParaRPr lang="ru-RU" dirty="0">
              <a:latin typeface="Calibri" panose="020F0502020204030204" pitchFamily="34" charset="0"/>
            </a:endParaRPr>
          </a:p>
        </p:txBody>
      </p:sp>
      <p:sp>
        <p:nvSpPr>
          <p:cNvPr id="43" name="Заголовок 1"/>
          <p:cNvSpPr txBox="1">
            <a:spLocks/>
          </p:cNvSpPr>
          <p:nvPr/>
        </p:nvSpPr>
        <p:spPr bwMode="auto">
          <a:xfrm>
            <a:off x="67545" y="453739"/>
            <a:ext cx="1512168" cy="288032"/>
          </a:xfrm>
          <a:prstGeom prst="rect">
            <a:avLst/>
          </a:prstGeom>
          <a:noFill/>
          <a:ln w="9525">
            <a:noFill/>
            <a:miter lim="800000"/>
            <a:headEnd/>
            <a:tailEnd/>
          </a:ln>
        </p:spPr>
        <p:txBody>
          <a:bodyPr anchor="ctr">
            <a:normAutofit/>
          </a:bodyPr>
          <a:ls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fontAlgn="auto">
              <a:spcAft>
                <a:spcPts val="0"/>
              </a:spcAft>
              <a:defRPr/>
            </a:pPr>
            <a:r>
              <a:rPr lang="en-US" sz="1000" b="1" i="1" dirty="0">
                <a:solidFill>
                  <a:srgbClr val="FF0000"/>
                </a:solidFill>
                <a:latin typeface="Calibri" panose="020F0502020204030204" pitchFamily="34" charset="0"/>
                <a:ea typeface="+mj-ea"/>
                <a:cs typeface="+mj-cs"/>
              </a:rPr>
              <a:t>srosovet.ru</a:t>
            </a:r>
            <a:endParaRPr lang="ru-RU" sz="1000" i="1" dirty="0">
              <a:solidFill>
                <a:srgbClr val="FF0000"/>
              </a:solidFill>
              <a:latin typeface="Calibri" panose="020F0502020204030204" pitchFamily="34" charset="0"/>
              <a:ea typeface="+mj-ea"/>
              <a:cs typeface="+mj-cs"/>
            </a:endParaRPr>
          </a:p>
        </p:txBody>
      </p:sp>
      <p:pic>
        <p:nvPicPr>
          <p:cNvPr id="44" name="Picture 2" descr="C:\Users\Ильин МО\Desktop\Картинки\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0" y="18489"/>
            <a:ext cx="1980790" cy="579288"/>
          </a:xfrm>
          <a:prstGeom prst="rect">
            <a:avLst/>
          </a:prstGeom>
          <a:noFill/>
          <a:extLst>
            <a:ext uri="{909E8E84-426E-40DD-AFC4-6F175D3DCCD1}">
              <a14:hiddenFill xmlns:a14="http://schemas.microsoft.com/office/drawing/2010/main">
                <a:solidFill>
                  <a:srgbClr val="FFFFFF"/>
                </a:solidFill>
              </a14:hiddenFill>
            </a:ext>
          </a:extLst>
        </p:spPr>
      </p:pic>
      <p:sp>
        <p:nvSpPr>
          <p:cNvPr id="106" name="TextBox 105">
            <a:extLst>
              <a:ext uri="{FF2B5EF4-FFF2-40B4-BE49-F238E27FC236}">
                <a16:creationId xmlns="" xmlns:a16="http://schemas.microsoft.com/office/drawing/2014/main" id="{ABE7187C-CCFA-49B9-A3A3-2DC9CEF5DAF6}"/>
              </a:ext>
            </a:extLst>
          </p:cNvPr>
          <p:cNvSpPr txBox="1"/>
          <p:nvPr/>
        </p:nvSpPr>
        <p:spPr>
          <a:xfrm>
            <a:off x="111652" y="5959202"/>
            <a:ext cx="2160000" cy="612000"/>
          </a:xfrm>
          <a:prstGeom prst="rect">
            <a:avLst/>
          </a:prstGeom>
          <a:noFill/>
          <a:ln w="19050">
            <a:solidFill>
              <a:schemeClr val="tx1"/>
            </a:solidFill>
          </a:ln>
        </p:spPr>
        <p:txBody>
          <a:bodyPr wrap="square" rtlCol="0" anchor="ctr">
            <a:spAutoFit/>
          </a:bodyPr>
          <a:lstStyle/>
          <a:p>
            <a:pPr algn="ctr"/>
            <a:r>
              <a:rPr lang="ru-RU" sz="1600" b="1" dirty="0">
                <a:latin typeface="Calibri" panose="020F0502020204030204" pitchFamily="34" charset="0"/>
              </a:rPr>
              <a:t>постановка цели</a:t>
            </a:r>
          </a:p>
        </p:txBody>
      </p:sp>
      <p:sp>
        <p:nvSpPr>
          <p:cNvPr id="107" name="TextBox 106">
            <a:extLst>
              <a:ext uri="{FF2B5EF4-FFF2-40B4-BE49-F238E27FC236}">
                <a16:creationId xmlns="" xmlns:a16="http://schemas.microsoft.com/office/drawing/2014/main" id="{010FD496-F23D-42D5-A8D5-1EEC304467D1}"/>
              </a:ext>
            </a:extLst>
          </p:cNvPr>
          <p:cNvSpPr txBox="1"/>
          <p:nvPr/>
        </p:nvSpPr>
        <p:spPr>
          <a:xfrm>
            <a:off x="179752" y="1916745"/>
            <a:ext cx="2160000" cy="612000"/>
          </a:xfrm>
          <a:prstGeom prst="rect">
            <a:avLst/>
          </a:prstGeom>
          <a:noFill/>
          <a:ln w="19050">
            <a:solidFill>
              <a:schemeClr val="tx1"/>
            </a:solidFill>
          </a:ln>
        </p:spPr>
        <p:txBody>
          <a:bodyPr wrap="square" rtlCol="0" anchor="ctr">
            <a:spAutoFit/>
          </a:bodyPr>
          <a:lstStyle/>
          <a:p>
            <a:pPr algn="ctr"/>
            <a:r>
              <a:rPr lang="ru-RU" sz="1600" b="1" dirty="0">
                <a:latin typeface="Calibri" panose="020F0502020204030204" pitchFamily="34" charset="0"/>
              </a:rPr>
              <a:t>анализ фактуры</a:t>
            </a:r>
          </a:p>
        </p:txBody>
      </p:sp>
      <p:sp>
        <p:nvSpPr>
          <p:cNvPr id="108" name="TextBox 107">
            <a:extLst>
              <a:ext uri="{FF2B5EF4-FFF2-40B4-BE49-F238E27FC236}">
                <a16:creationId xmlns="" xmlns:a16="http://schemas.microsoft.com/office/drawing/2014/main" id="{FB3AB959-C645-4EA6-92D8-5642291DCBDE}"/>
              </a:ext>
            </a:extLst>
          </p:cNvPr>
          <p:cNvSpPr txBox="1"/>
          <p:nvPr/>
        </p:nvSpPr>
        <p:spPr>
          <a:xfrm>
            <a:off x="2844048" y="1922082"/>
            <a:ext cx="2160000" cy="612000"/>
          </a:xfrm>
          <a:prstGeom prst="rect">
            <a:avLst/>
          </a:prstGeom>
          <a:noFill/>
          <a:ln w="19050">
            <a:solidFill>
              <a:schemeClr val="tx1"/>
            </a:solidFill>
          </a:ln>
        </p:spPr>
        <p:txBody>
          <a:bodyPr wrap="square" rtlCol="0" anchor="ctr">
            <a:spAutoFit/>
          </a:bodyPr>
          <a:lstStyle/>
          <a:p>
            <a:pPr algn="ctr"/>
            <a:r>
              <a:rPr lang="ru-RU" sz="1600" b="1" dirty="0">
                <a:latin typeface="Calibri" panose="020F0502020204030204" pitchFamily="34" charset="0"/>
              </a:rPr>
              <a:t>формирование структуры</a:t>
            </a:r>
          </a:p>
        </p:txBody>
      </p:sp>
      <p:sp>
        <p:nvSpPr>
          <p:cNvPr id="109" name="Прямоугольник 108">
            <a:extLst>
              <a:ext uri="{FF2B5EF4-FFF2-40B4-BE49-F238E27FC236}">
                <a16:creationId xmlns="" xmlns:a16="http://schemas.microsoft.com/office/drawing/2014/main" id="{169CC2D0-31DA-4A05-BB6D-09A5FB9848BB}"/>
              </a:ext>
            </a:extLst>
          </p:cNvPr>
          <p:cNvSpPr/>
          <p:nvPr/>
        </p:nvSpPr>
        <p:spPr>
          <a:xfrm>
            <a:off x="2483768" y="3662734"/>
            <a:ext cx="1957578" cy="846386"/>
          </a:xfrm>
          <a:prstGeom prst="rect">
            <a:avLst/>
          </a:prstGeom>
        </p:spPr>
        <p:txBody>
          <a:bodyPr wrap="square">
            <a:spAutoFit/>
          </a:bodyPr>
          <a:lstStyle/>
          <a:p>
            <a:r>
              <a:rPr lang="ru-RU" sz="1100" dirty="0">
                <a:latin typeface="Calibri" panose="020F0502020204030204" pitchFamily="34" charset="0"/>
              </a:rPr>
              <a:t>требования</a:t>
            </a:r>
          </a:p>
          <a:p>
            <a:pPr>
              <a:spcBef>
                <a:spcPts val="300"/>
              </a:spcBef>
            </a:pPr>
            <a:r>
              <a:rPr lang="ru-RU" sz="1100" dirty="0">
                <a:latin typeface="Calibri" panose="020F0502020204030204" pitchFamily="34" charset="0"/>
              </a:rPr>
              <a:t>терминология</a:t>
            </a:r>
          </a:p>
          <a:p>
            <a:pPr>
              <a:spcBef>
                <a:spcPts val="300"/>
              </a:spcBef>
            </a:pPr>
            <a:r>
              <a:rPr lang="ru-RU" sz="1100" dirty="0">
                <a:latin typeface="Calibri" panose="020F0502020204030204" pitchFamily="34" charset="0"/>
              </a:rPr>
              <a:t>сложившиеся правила делового оборота</a:t>
            </a:r>
          </a:p>
        </p:txBody>
      </p:sp>
      <p:sp>
        <p:nvSpPr>
          <p:cNvPr id="110" name="TextBox 109">
            <a:extLst>
              <a:ext uri="{FF2B5EF4-FFF2-40B4-BE49-F238E27FC236}">
                <a16:creationId xmlns="" xmlns:a16="http://schemas.microsoft.com/office/drawing/2014/main" id="{F9E128F6-2B96-43ED-BB0E-53FA19D32963}"/>
              </a:ext>
            </a:extLst>
          </p:cNvPr>
          <p:cNvSpPr txBox="1"/>
          <p:nvPr/>
        </p:nvSpPr>
        <p:spPr>
          <a:xfrm>
            <a:off x="5508577" y="5959202"/>
            <a:ext cx="2160000" cy="612000"/>
          </a:xfrm>
          <a:prstGeom prst="rect">
            <a:avLst/>
          </a:prstGeom>
          <a:noFill/>
          <a:ln w="19050">
            <a:solidFill>
              <a:schemeClr val="tx1"/>
            </a:solidFill>
          </a:ln>
        </p:spPr>
        <p:txBody>
          <a:bodyPr wrap="square" rtlCol="0" anchor="ctr">
            <a:spAutoFit/>
          </a:bodyPr>
          <a:lstStyle/>
          <a:p>
            <a:pPr algn="ctr"/>
            <a:r>
              <a:rPr lang="ru-RU" sz="1600" b="1" dirty="0">
                <a:latin typeface="Calibri" panose="020F0502020204030204" pitchFamily="34" charset="0"/>
              </a:rPr>
              <a:t>выдача документа</a:t>
            </a:r>
          </a:p>
        </p:txBody>
      </p:sp>
      <p:sp>
        <p:nvSpPr>
          <p:cNvPr id="111" name="TextBox 110">
            <a:extLst>
              <a:ext uri="{FF2B5EF4-FFF2-40B4-BE49-F238E27FC236}">
                <a16:creationId xmlns="" xmlns:a16="http://schemas.microsoft.com/office/drawing/2014/main" id="{C445070A-982F-48B9-A998-AAA2872C346C}"/>
              </a:ext>
            </a:extLst>
          </p:cNvPr>
          <p:cNvSpPr txBox="1"/>
          <p:nvPr/>
        </p:nvSpPr>
        <p:spPr>
          <a:xfrm>
            <a:off x="111652" y="3871434"/>
            <a:ext cx="2160000" cy="612000"/>
          </a:xfrm>
          <a:prstGeom prst="rect">
            <a:avLst/>
          </a:prstGeom>
          <a:noFill/>
          <a:ln w="19050">
            <a:solidFill>
              <a:schemeClr val="tx1"/>
            </a:solidFill>
          </a:ln>
        </p:spPr>
        <p:txBody>
          <a:bodyPr wrap="square" rtlCol="0" anchor="ctr">
            <a:spAutoFit/>
          </a:bodyPr>
          <a:lstStyle/>
          <a:p>
            <a:pPr algn="ctr"/>
            <a:r>
              <a:rPr lang="ru-RU" sz="1600" b="1" dirty="0">
                <a:latin typeface="Calibri" panose="020F0502020204030204" pitchFamily="34" charset="0"/>
              </a:rPr>
              <a:t>анализ особенностей</a:t>
            </a:r>
            <a:br>
              <a:rPr lang="ru-RU" sz="1600" b="1" dirty="0">
                <a:latin typeface="Calibri" panose="020F0502020204030204" pitchFamily="34" charset="0"/>
              </a:rPr>
            </a:br>
            <a:r>
              <a:rPr lang="ru-RU" sz="1600" b="1" dirty="0">
                <a:latin typeface="Calibri" panose="020F0502020204030204" pitchFamily="34" charset="0"/>
              </a:rPr>
              <a:t>целевой аудитории</a:t>
            </a:r>
          </a:p>
        </p:txBody>
      </p:sp>
      <p:sp>
        <p:nvSpPr>
          <p:cNvPr id="112" name="TextBox 111">
            <a:extLst>
              <a:ext uri="{FF2B5EF4-FFF2-40B4-BE49-F238E27FC236}">
                <a16:creationId xmlns="" xmlns:a16="http://schemas.microsoft.com/office/drawing/2014/main" id="{29A9F4C7-468E-45C5-9C01-2B9CAA69C5BF}"/>
              </a:ext>
            </a:extLst>
          </p:cNvPr>
          <p:cNvSpPr txBox="1"/>
          <p:nvPr/>
        </p:nvSpPr>
        <p:spPr>
          <a:xfrm>
            <a:off x="5510114" y="1934150"/>
            <a:ext cx="2160000" cy="612000"/>
          </a:xfrm>
          <a:prstGeom prst="rect">
            <a:avLst/>
          </a:prstGeom>
          <a:noFill/>
          <a:ln w="19050">
            <a:solidFill>
              <a:schemeClr val="tx1"/>
            </a:solidFill>
          </a:ln>
        </p:spPr>
        <p:txBody>
          <a:bodyPr wrap="square" rtlCol="0" anchor="ctr">
            <a:spAutoFit/>
          </a:bodyPr>
          <a:lstStyle/>
          <a:p>
            <a:pPr algn="ctr"/>
            <a:r>
              <a:rPr lang="ru-RU" sz="1600" b="1" dirty="0">
                <a:latin typeface="Calibri" panose="020F0502020204030204" pitchFamily="34" charset="0"/>
              </a:rPr>
              <a:t>формирование наполнения</a:t>
            </a:r>
          </a:p>
        </p:txBody>
      </p:sp>
      <p:sp>
        <p:nvSpPr>
          <p:cNvPr id="113" name="Ромб 112">
            <a:extLst>
              <a:ext uri="{FF2B5EF4-FFF2-40B4-BE49-F238E27FC236}">
                <a16:creationId xmlns="" xmlns:a16="http://schemas.microsoft.com/office/drawing/2014/main" id="{20067162-B9CF-4D65-AB68-F221FFD62C42}"/>
              </a:ext>
            </a:extLst>
          </p:cNvPr>
          <p:cNvSpPr/>
          <p:nvPr/>
        </p:nvSpPr>
        <p:spPr>
          <a:xfrm>
            <a:off x="5172680" y="2951149"/>
            <a:ext cx="2831795" cy="972667"/>
          </a:xfrm>
          <a:prstGeom prst="diamond">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00" dirty="0">
              <a:latin typeface="Calibri" panose="020F0502020204030204" pitchFamily="34" charset="0"/>
            </a:endParaRPr>
          </a:p>
        </p:txBody>
      </p:sp>
      <p:sp>
        <p:nvSpPr>
          <p:cNvPr id="114" name="Прямоугольник 113">
            <a:extLst>
              <a:ext uri="{FF2B5EF4-FFF2-40B4-BE49-F238E27FC236}">
                <a16:creationId xmlns="" xmlns:a16="http://schemas.microsoft.com/office/drawing/2014/main" id="{2B76E087-AED9-4272-80B1-A9983FFB0DB8}"/>
              </a:ext>
            </a:extLst>
          </p:cNvPr>
          <p:cNvSpPr/>
          <p:nvPr/>
        </p:nvSpPr>
        <p:spPr>
          <a:xfrm>
            <a:off x="5682392" y="3100279"/>
            <a:ext cx="1815443" cy="584775"/>
          </a:xfrm>
          <a:prstGeom prst="rect">
            <a:avLst/>
          </a:prstGeom>
        </p:spPr>
        <p:txBody>
          <a:bodyPr wrap="square">
            <a:spAutoFit/>
          </a:bodyPr>
          <a:lstStyle/>
          <a:p>
            <a:pPr algn="ctr"/>
            <a:r>
              <a:rPr lang="ru-RU" sz="1600" b="1" dirty="0">
                <a:latin typeface="Calibri" panose="020F0502020204030204" pitchFamily="34" charset="0"/>
              </a:rPr>
              <a:t>можно ли мысль</a:t>
            </a:r>
          </a:p>
          <a:p>
            <a:pPr algn="ctr"/>
            <a:r>
              <a:rPr lang="ru-RU" sz="1600" b="1" dirty="0">
                <a:latin typeface="Calibri" panose="020F0502020204030204" pitchFamily="34" charset="0"/>
              </a:rPr>
              <a:t>передать короче?</a:t>
            </a:r>
          </a:p>
        </p:txBody>
      </p:sp>
      <p:cxnSp>
        <p:nvCxnSpPr>
          <p:cNvPr id="115" name="Прямая со стрелкой 114">
            <a:extLst>
              <a:ext uri="{FF2B5EF4-FFF2-40B4-BE49-F238E27FC236}">
                <a16:creationId xmlns="" xmlns:a16="http://schemas.microsoft.com/office/drawing/2014/main" id="{4EA6F02D-3056-4770-B5EE-12FD510BBE11}"/>
              </a:ext>
            </a:extLst>
          </p:cNvPr>
          <p:cNvCxnSpPr>
            <a:cxnSpLocks/>
          </p:cNvCxnSpPr>
          <p:nvPr/>
        </p:nvCxnSpPr>
        <p:spPr>
          <a:xfrm flipV="1">
            <a:off x="1191652" y="4844773"/>
            <a:ext cx="0" cy="630591"/>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6" name="Прямая со стрелкой 115">
            <a:extLst>
              <a:ext uri="{FF2B5EF4-FFF2-40B4-BE49-F238E27FC236}">
                <a16:creationId xmlns="" xmlns:a16="http://schemas.microsoft.com/office/drawing/2014/main" id="{879509C8-B3CA-4780-B4DE-50FD7F4B1D91}"/>
              </a:ext>
            </a:extLst>
          </p:cNvPr>
          <p:cNvCxnSpPr>
            <a:cxnSpLocks/>
          </p:cNvCxnSpPr>
          <p:nvPr/>
        </p:nvCxnSpPr>
        <p:spPr>
          <a:xfrm>
            <a:off x="2411800" y="2220101"/>
            <a:ext cx="360000" cy="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7" name="Прямоугольник 116">
            <a:extLst>
              <a:ext uri="{FF2B5EF4-FFF2-40B4-BE49-F238E27FC236}">
                <a16:creationId xmlns="" xmlns:a16="http://schemas.microsoft.com/office/drawing/2014/main" id="{D20B4B2E-270A-4E52-84E0-F387CABCD6EA}"/>
              </a:ext>
            </a:extLst>
          </p:cNvPr>
          <p:cNvSpPr/>
          <p:nvPr/>
        </p:nvSpPr>
        <p:spPr>
          <a:xfrm>
            <a:off x="2483768" y="5942492"/>
            <a:ext cx="1957579" cy="638636"/>
          </a:xfrm>
          <a:prstGeom prst="rect">
            <a:avLst/>
          </a:prstGeom>
        </p:spPr>
        <p:txBody>
          <a:bodyPr wrap="square">
            <a:spAutoFit/>
          </a:bodyPr>
          <a:lstStyle/>
          <a:p>
            <a:r>
              <a:rPr lang="ru-RU" sz="1100" dirty="0">
                <a:latin typeface="Calibri" panose="020F0502020204030204" pitchFamily="34" charset="0"/>
              </a:rPr>
              <a:t>желаемая реакция</a:t>
            </a:r>
            <a:br>
              <a:rPr lang="ru-RU" sz="1100" dirty="0">
                <a:latin typeface="Calibri" panose="020F0502020204030204" pitchFamily="34" charset="0"/>
              </a:rPr>
            </a:br>
            <a:r>
              <a:rPr lang="ru-RU" sz="1100" dirty="0">
                <a:latin typeface="Calibri" panose="020F0502020204030204" pitchFamily="34" charset="0"/>
              </a:rPr>
              <a:t>на документ</a:t>
            </a:r>
          </a:p>
          <a:p>
            <a:pPr>
              <a:spcBef>
                <a:spcPts val="300"/>
              </a:spcBef>
            </a:pPr>
            <a:r>
              <a:rPr lang="ru-RU" sz="1100" dirty="0">
                <a:latin typeface="Calibri" panose="020F0502020204030204" pitchFamily="34" charset="0"/>
              </a:rPr>
              <a:t>целевая аудитория (адресат)</a:t>
            </a:r>
          </a:p>
        </p:txBody>
      </p:sp>
      <p:sp>
        <p:nvSpPr>
          <p:cNvPr id="118" name="Прямоугольник 117">
            <a:extLst>
              <a:ext uri="{FF2B5EF4-FFF2-40B4-BE49-F238E27FC236}">
                <a16:creationId xmlns="" xmlns:a16="http://schemas.microsoft.com/office/drawing/2014/main" id="{4091009B-9FDA-4737-A053-17AECA48853F}"/>
              </a:ext>
            </a:extLst>
          </p:cNvPr>
          <p:cNvSpPr/>
          <p:nvPr/>
        </p:nvSpPr>
        <p:spPr>
          <a:xfrm>
            <a:off x="5905491" y="4645672"/>
            <a:ext cx="1443635" cy="338554"/>
          </a:xfrm>
          <a:prstGeom prst="rect">
            <a:avLst/>
          </a:prstGeom>
        </p:spPr>
        <p:txBody>
          <a:bodyPr wrap="square">
            <a:spAutoFit/>
          </a:bodyPr>
          <a:lstStyle/>
          <a:p>
            <a:pPr algn="ctr"/>
            <a:r>
              <a:rPr lang="ru-RU" sz="1600" b="1" dirty="0">
                <a:latin typeface="Calibri" panose="020F0502020204030204" pitchFamily="34" charset="0"/>
              </a:rPr>
              <a:t>проверка</a:t>
            </a:r>
          </a:p>
        </p:txBody>
      </p:sp>
      <p:cxnSp>
        <p:nvCxnSpPr>
          <p:cNvPr id="119" name="Прямая со стрелкой 118">
            <a:extLst>
              <a:ext uri="{FF2B5EF4-FFF2-40B4-BE49-F238E27FC236}">
                <a16:creationId xmlns="" xmlns:a16="http://schemas.microsoft.com/office/drawing/2014/main" id="{B3439D60-EB80-4382-B8A8-D5F2909B169D}"/>
              </a:ext>
            </a:extLst>
          </p:cNvPr>
          <p:cNvCxnSpPr/>
          <p:nvPr/>
        </p:nvCxnSpPr>
        <p:spPr>
          <a:xfrm>
            <a:off x="6590114" y="2625450"/>
            <a:ext cx="0" cy="2880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0" name="Прямоугольник 119">
            <a:extLst>
              <a:ext uri="{FF2B5EF4-FFF2-40B4-BE49-F238E27FC236}">
                <a16:creationId xmlns="" xmlns:a16="http://schemas.microsoft.com/office/drawing/2014/main" id="{267621ED-2ACC-47A5-8A5D-CCFB4B0BD053}"/>
              </a:ext>
            </a:extLst>
          </p:cNvPr>
          <p:cNvSpPr/>
          <p:nvPr/>
        </p:nvSpPr>
        <p:spPr>
          <a:xfrm>
            <a:off x="197176" y="1002048"/>
            <a:ext cx="994476" cy="677108"/>
          </a:xfrm>
          <a:prstGeom prst="rect">
            <a:avLst/>
          </a:prstGeom>
        </p:spPr>
        <p:txBody>
          <a:bodyPr wrap="square">
            <a:spAutoFit/>
          </a:bodyPr>
          <a:lstStyle/>
          <a:p>
            <a:pPr algn="r"/>
            <a:r>
              <a:rPr lang="ru-RU" sz="1100" dirty="0">
                <a:latin typeface="Calibri" panose="020F0502020204030204" pitchFamily="34" charset="0"/>
              </a:rPr>
              <a:t>аргументы</a:t>
            </a:r>
          </a:p>
          <a:p>
            <a:pPr algn="r">
              <a:spcBef>
                <a:spcPts val="300"/>
              </a:spcBef>
            </a:pPr>
            <a:r>
              <a:rPr lang="ru-RU" sz="1100" dirty="0">
                <a:latin typeface="Calibri" panose="020F0502020204030204" pitchFamily="34" charset="0"/>
              </a:rPr>
              <a:t>документы</a:t>
            </a:r>
          </a:p>
          <a:p>
            <a:pPr algn="r">
              <a:spcBef>
                <a:spcPts val="300"/>
              </a:spcBef>
            </a:pPr>
            <a:r>
              <a:rPr lang="ru-RU" sz="1100" dirty="0">
                <a:latin typeface="Calibri" panose="020F0502020204030204" pitchFamily="34" charset="0"/>
              </a:rPr>
              <a:t>источники</a:t>
            </a:r>
          </a:p>
        </p:txBody>
      </p:sp>
      <p:sp>
        <p:nvSpPr>
          <p:cNvPr id="121" name="Левая фигурная скобка 120">
            <a:extLst>
              <a:ext uri="{FF2B5EF4-FFF2-40B4-BE49-F238E27FC236}">
                <a16:creationId xmlns="" xmlns:a16="http://schemas.microsoft.com/office/drawing/2014/main" id="{72DB9E9E-4D26-48F2-8246-D75944581D18}"/>
              </a:ext>
            </a:extLst>
          </p:cNvPr>
          <p:cNvSpPr/>
          <p:nvPr/>
        </p:nvSpPr>
        <p:spPr>
          <a:xfrm rot="5400000" flipH="1">
            <a:off x="676138" y="1222613"/>
            <a:ext cx="188444" cy="978784"/>
          </a:xfrm>
          <a:prstGeom prst="leftBrace">
            <a:avLst>
              <a:gd name="adj1" fmla="val 22619"/>
              <a:gd name="adj2" fmla="val 50000"/>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latin typeface="Calibri" panose="020F0502020204030204" pitchFamily="34" charset="0"/>
            </a:endParaRPr>
          </a:p>
        </p:txBody>
      </p:sp>
      <p:sp>
        <p:nvSpPr>
          <p:cNvPr id="122" name="Прямоугольник 121">
            <a:extLst>
              <a:ext uri="{FF2B5EF4-FFF2-40B4-BE49-F238E27FC236}">
                <a16:creationId xmlns="" xmlns:a16="http://schemas.microsoft.com/office/drawing/2014/main" id="{D638A431-9BB7-4540-B6FD-2CC600B65F86}"/>
              </a:ext>
            </a:extLst>
          </p:cNvPr>
          <p:cNvSpPr/>
          <p:nvPr/>
        </p:nvSpPr>
        <p:spPr>
          <a:xfrm>
            <a:off x="8004356" y="1860347"/>
            <a:ext cx="1392180" cy="677108"/>
          </a:xfrm>
          <a:prstGeom prst="rect">
            <a:avLst/>
          </a:prstGeom>
        </p:spPr>
        <p:txBody>
          <a:bodyPr wrap="square">
            <a:spAutoFit/>
          </a:bodyPr>
          <a:lstStyle/>
          <a:p>
            <a:r>
              <a:rPr lang="ru-RU" sz="1100" dirty="0">
                <a:latin typeface="Calibri" panose="020F0502020204030204" pitchFamily="34" charset="0"/>
              </a:rPr>
              <a:t>текст</a:t>
            </a:r>
          </a:p>
          <a:p>
            <a:pPr>
              <a:spcBef>
                <a:spcPts val="300"/>
              </a:spcBef>
            </a:pPr>
            <a:r>
              <a:rPr lang="ru-RU" sz="1100" dirty="0">
                <a:latin typeface="Calibri" panose="020F0502020204030204" pitchFamily="34" charset="0"/>
              </a:rPr>
              <a:t>графика</a:t>
            </a:r>
          </a:p>
          <a:p>
            <a:pPr>
              <a:spcBef>
                <a:spcPts val="300"/>
              </a:spcBef>
            </a:pPr>
            <a:r>
              <a:rPr lang="ru-RU" sz="1100" dirty="0">
                <a:latin typeface="Calibri" panose="020F0502020204030204" pitchFamily="34" charset="0"/>
              </a:rPr>
              <a:t>оформление</a:t>
            </a:r>
          </a:p>
        </p:txBody>
      </p:sp>
      <p:sp>
        <p:nvSpPr>
          <p:cNvPr id="123" name="Прямоугольник 122">
            <a:extLst>
              <a:ext uri="{FF2B5EF4-FFF2-40B4-BE49-F238E27FC236}">
                <a16:creationId xmlns="" xmlns:a16="http://schemas.microsoft.com/office/drawing/2014/main" id="{CC7AE42F-CAD4-41D9-BDB4-928D83F92D28}"/>
              </a:ext>
            </a:extLst>
          </p:cNvPr>
          <p:cNvSpPr/>
          <p:nvPr/>
        </p:nvSpPr>
        <p:spPr>
          <a:xfrm>
            <a:off x="2869688" y="4506219"/>
            <a:ext cx="2040509" cy="677108"/>
          </a:xfrm>
          <a:prstGeom prst="rect">
            <a:avLst/>
          </a:prstGeom>
        </p:spPr>
        <p:txBody>
          <a:bodyPr wrap="square">
            <a:spAutoFit/>
          </a:bodyPr>
          <a:lstStyle/>
          <a:p>
            <a:pPr algn="r"/>
            <a:r>
              <a:rPr lang="ru-RU" sz="1100" dirty="0">
                <a:latin typeface="Calibri" panose="020F0502020204030204" pitchFamily="34" charset="0"/>
              </a:rPr>
              <a:t>фактология</a:t>
            </a:r>
          </a:p>
          <a:p>
            <a:pPr algn="r">
              <a:spcBef>
                <a:spcPts val="300"/>
              </a:spcBef>
            </a:pPr>
            <a:r>
              <a:rPr lang="ru-RU" sz="1100" dirty="0">
                <a:latin typeface="Calibri" panose="020F0502020204030204" pitchFamily="34" charset="0"/>
              </a:rPr>
              <a:t>грамматика, пунктуация</a:t>
            </a:r>
          </a:p>
          <a:p>
            <a:pPr algn="r">
              <a:spcBef>
                <a:spcPts val="300"/>
              </a:spcBef>
            </a:pPr>
            <a:r>
              <a:rPr lang="ru-RU" sz="1100" dirty="0">
                <a:latin typeface="Calibri" panose="020F0502020204030204" pitchFamily="34" charset="0"/>
              </a:rPr>
              <a:t>оформление</a:t>
            </a:r>
          </a:p>
        </p:txBody>
      </p:sp>
      <p:sp>
        <p:nvSpPr>
          <p:cNvPr id="124" name="Левая фигурная скобка 123">
            <a:extLst>
              <a:ext uri="{FF2B5EF4-FFF2-40B4-BE49-F238E27FC236}">
                <a16:creationId xmlns="" xmlns:a16="http://schemas.microsoft.com/office/drawing/2014/main" id="{0AFD461C-3DF0-456B-AD64-D5BE1BFF45D7}"/>
              </a:ext>
            </a:extLst>
          </p:cNvPr>
          <p:cNvSpPr/>
          <p:nvPr/>
        </p:nvSpPr>
        <p:spPr>
          <a:xfrm>
            <a:off x="7859367" y="1901954"/>
            <a:ext cx="96253" cy="606180"/>
          </a:xfrm>
          <a:prstGeom prst="leftBrace">
            <a:avLst>
              <a:gd name="adj1" fmla="val 22619"/>
              <a:gd name="adj2" fmla="val 50000"/>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latin typeface="Calibri" panose="020F0502020204030204" pitchFamily="34" charset="0"/>
            </a:endParaRPr>
          </a:p>
        </p:txBody>
      </p:sp>
      <p:cxnSp>
        <p:nvCxnSpPr>
          <p:cNvPr id="125" name="Прямая со стрелкой 124">
            <a:extLst>
              <a:ext uri="{FF2B5EF4-FFF2-40B4-BE49-F238E27FC236}">
                <a16:creationId xmlns="" xmlns:a16="http://schemas.microsoft.com/office/drawing/2014/main" id="{C2755D44-F424-4B61-9FFD-A16256C217CE}"/>
              </a:ext>
            </a:extLst>
          </p:cNvPr>
          <p:cNvCxnSpPr>
            <a:cxnSpLocks/>
          </p:cNvCxnSpPr>
          <p:nvPr/>
        </p:nvCxnSpPr>
        <p:spPr>
          <a:xfrm flipH="1" flipV="1">
            <a:off x="9086043" y="1501929"/>
            <a:ext cx="1" cy="3313020"/>
          </a:xfrm>
          <a:prstGeom prst="straightConnector1">
            <a:avLst/>
          </a:prstGeom>
          <a:ln w="1587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26" name="Прямая со стрелкой 125">
            <a:extLst>
              <a:ext uri="{FF2B5EF4-FFF2-40B4-BE49-F238E27FC236}">
                <a16:creationId xmlns="" xmlns:a16="http://schemas.microsoft.com/office/drawing/2014/main" id="{B44547C7-CED6-49D4-84E2-4B860788F801}"/>
              </a:ext>
            </a:extLst>
          </p:cNvPr>
          <p:cNvCxnSpPr>
            <a:cxnSpLocks/>
            <a:endCxn id="108" idx="0"/>
          </p:cNvCxnSpPr>
          <p:nvPr/>
        </p:nvCxnSpPr>
        <p:spPr>
          <a:xfrm flipH="1">
            <a:off x="3924048" y="1501929"/>
            <a:ext cx="3736" cy="420153"/>
          </a:xfrm>
          <a:prstGeom prst="straightConnector1">
            <a:avLst/>
          </a:prstGeom>
          <a:ln w="15875">
            <a:solidFill>
              <a:schemeClr val="tx1"/>
            </a:solidFill>
            <a:prstDash val="lgDash"/>
            <a:tailEnd type="arrow"/>
          </a:ln>
        </p:spPr>
        <p:style>
          <a:lnRef idx="1">
            <a:schemeClr val="accent1"/>
          </a:lnRef>
          <a:fillRef idx="0">
            <a:schemeClr val="accent1"/>
          </a:fillRef>
          <a:effectRef idx="0">
            <a:schemeClr val="accent1"/>
          </a:effectRef>
          <a:fontRef idx="minor">
            <a:schemeClr val="tx1"/>
          </a:fontRef>
        </p:style>
      </p:cxnSp>
      <p:cxnSp>
        <p:nvCxnSpPr>
          <p:cNvPr id="127" name="Прямая со стрелкой 126">
            <a:extLst>
              <a:ext uri="{FF2B5EF4-FFF2-40B4-BE49-F238E27FC236}">
                <a16:creationId xmlns="" xmlns:a16="http://schemas.microsoft.com/office/drawing/2014/main" id="{4301BB1A-6159-4403-8CF2-33E26BA91657}"/>
              </a:ext>
            </a:extLst>
          </p:cNvPr>
          <p:cNvCxnSpPr>
            <a:cxnSpLocks/>
          </p:cNvCxnSpPr>
          <p:nvPr/>
        </p:nvCxnSpPr>
        <p:spPr>
          <a:xfrm>
            <a:off x="8004475" y="3429000"/>
            <a:ext cx="1081568" cy="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8" name="Прямая со стрелкой 127">
            <a:extLst>
              <a:ext uri="{FF2B5EF4-FFF2-40B4-BE49-F238E27FC236}">
                <a16:creationId xmlns="" xmlns:a16="http://schemas.microsoft.com/office/drawing/2014/main" id="{99ED63BA-82B4-4941-92ED-D9029A665E8D}"/>
              </a:ext>
            </a:extLst>
          </p:cNvPr>
          <p:cNvCxnSpPr>
            <a:cxnSpLocks/>
          </p:cNvCxnSpPr>
          <p:nvPr/>
        </p:nvCxnSpPr>
        <p:spPr>
          <a:xfrm flipH="1">
            <a:off x="8016800" y="4823843"/>
            <a:ext cx="1069243" cy="0"/>
          </a:xfrm>
          <a:prstGeom prst="straightConnector1">
            <a:avLst/>
          </a:prstGeom>
          <a:ln w="15875">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29" name="Прямоугольник 128">
            <a:extLst>
              <a:ext uri="{FF2B5EF4-FFF2-40B4-BE49-F238E27FC236}">
                <a16:creationId xmlns="" xmlns:a16="http://schemas.microsoft.com/office/drawing/2014/main" id="{DA610FC8-D6D3-4AC9-B556-1B4088251093}"/>
              </a:ext>
            </a:extLst>
          </p:cNvPr>
          <p:cNvSpPr/>
          <p:nvPr/>
        </p:nvSpPr>
        <p:spPr>
          <a:xfrm>
            <a:off x="8001773" y="4549780"/>
            <a:ext cx="955711" cy="261610"/>
          </a:xfrm>
          <a:prstGeom prst="rect">
            <a:avLst/>
          </a:prstGeom>
        </p:spPr>
        <p:txBody>
          <a:bodyPr wrap="none">
            <a:spAutoFit/>
          </a:bodyPr>
          <a:lstStyle/>
          <a:p>
            <a:r>
              <a:rPr lang="ru-RU" sz="1100" b="1" dirty="0">
                <a:latin typeface="Calibri" panose="020F0502020204030204" pitchFamily="34" charset="0"/>
              </a:rPr>
              <a:t>есть ошибки</a:t>
            </a:r>
            <a:endParaRPr lang="ru-RU" sz="1100" dirty="0">
              <a:latin typeface="Calibri" panose="020F0502020204030204" pitchFamily="34" charset="0"/>
            </a:endParaRPr>
          </a:p>
        </p:txBody>
      </p:sp>
      <p:sp>
        <p:nvSpPr>
          <p:cNvPr id="130" name="Прямоугольник 129">
            <a:extLst>
              <a:ext uri="{FF2B5EF4-FFF2-40B4-BE49-F238E27FC236}">
                <a16:creationId xmlns="" xmlns:a16="http://schemas.microsoft.com/office/drawing/2014/main" id="{9903247D-13E2-4418-BDE2-6E160BFFBBB8}"/>
              </a:ext>
            </a:extLst>
          </p:cNvPr>
          <p:cNvSpPr/>
          <p:nvPr/>
        </p:nvSpPr>
        <p:spPr>
          <a:xfrm>
            <a:off x="8281428" y="3144308"/>
            <a:ext cx="335348" cy="261610"/>
          </a:xfrm>
          <a:prstGeom prst="rect">
            <a:avLst/>
          </a:prstGeom>
        </p:spPr>
        <p:txBody>
          <a:bodyPr wrap="none">
            <a:spAutoFit/>
          </a:bodyPr>
          <a:lstStyle/>
          <a:p>
            <a:r>
              <a:rPr lang="ru-RU" sz="1100" b="1" dirty="0">
                <a:latin typeface="Calibri" panose="020F0502020204030204" pitchFamily="34" charset="0"/>
              </a:rPr>
              <a:t>да</a:t>
            </a:r>
            <a:endParaRPr lang="ru-RU" sz="1100" dirty="0">
              <a:latin typeface="Calibri" panose="020F0502020204030204" pitchFamily="34" charset="0"/>
            </a:endParaRPr>
          </a:p>
        </p:txBody>
      </p:sp>
      <p:sp>
        <p:nvSpPr>
          <p:cNvPr id="131" name="Левая фигурная скобка 130">
            <a:extLst>
              <a:ext uri="{FF2B5EF4-FFF2-40B4-BE49-F238E27FC236}">
                <a16:creationId xmlns="" xmlns:a16="http://schemas.microsoft.com/office/drawing/2014/main" id="{6645F40D-BE7F-433E-90FF-7654A37F837A}"/>
              </a:ext>
            </a:extLst>
          </p:cNvPr>
          <p:cNvSpPr/>
          <p:nvPr/>
        </p:nvSpPr>
        <p:spPr>
          <a:xfrm>
            <a:off x="2317132" y="6013202"/>
            <a:ext cx="148089" cy="504000"/>
          </a:xfrm>
          <a:prstGeom prst="leftBrace">
            <a:avLst>
              <a:gd name="adj1" fmla="val 22619"/>
              <a:gd name="adj2" fmla="val 50000"/>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latin typeface="Calibri" panose="020F0502020204030204" pitchFamily="34" charset="0"/>
            </a:endParaRPr>
          </a:p>
        </p:txBody>
      </p:sp>
      <p:cxnSp>
        <p:nvCxnSpPr>
          <p:cNvPr id="132" name="Прямая со стрелкой 131">
            <a:extLst>
              <a:ext uri="{FF2B5EF4-FFF2-40B4-BE49-F238E27FC236}">
                <a16:creationId xmlns="" xmlns:a16="http://schemas.microsoft.com/office/drawing/2014/main" id="{29D1B6E2-1B82-43A5-8C20-E0D968FB25F3}"/>
              </a:ext>
            </a:extLst>
          </p:cNvPr>
          <p:cNvCxnSpPr>
            <a:cxnSpLocks/>
          </p:cNvCxnSpPr>
          <p:nvPr/>
        </p:nvCxnSpPr>
        <p:spPr>
          <a:xfrm flipH="1">
            <a:off x="3925916" y="1501929"/>
            <a:ext cx="2711272" cy="0"/>
          </a:xfrm>
          <a:prstGeom prst="straightConnector1">
            <a:avLst/>
          </a:prstGeom>
          <a:ln w="15875">
            <a:solidFill>
              <a:schemeClr val="tx1"/>
            </a:solidFill>
            <a:prstDash val="lgDash"/>
            <a:tailEnd type="none"/>
          </a:ln>
        </p:spPr>
        <p:style>
          <a:lnRef idx="1">
            <a:schemeClr val="accent1"/>
          </a:lnRef>
          <a:fillRef idx="0">
            <a:schemeClr val="accent1"/>
          </a:fillRef>
          <a:effectRef idx="0">
            <a:schemeClr val="accent1"/>
          </a:effectRef>
          <a:fontRef idx="minor">
            <a:schemeClr val="tx1"/>
          </a:fontRef>
        </p:style>
      </p:cxnSp>
      <p:cxnSp>
        <p:nvCxnSpPr>
          <p:cNvPr id="133" name="Прямая со стрелкой 132">
            <a:extLst>
              <a:ext uri="{FF2B5EF4-FFF2-40B4-BE49-F238E27FC236}">
                <a16:creationId xmlns="" xmlns:a16="http://schemas.microsoft.com/office/drawing/2014/main" id="{5953AE07-202E-4533-8177-8CA3363BA291}"/>
              </a:ext>
            </a:extLst>
          </p:cNvPr>
          <p:cNvCxnSpPr>
            <a:cxnSpLocks/>
          </p:cNvCxnSpPr>
          <p:nvPr/>
        </p:nvCxnSpPr>
        <p:spPr>
          <a:xfrm flipV="1">
            <a:off x="1191652" y="2812003"/>
            <a:ext cx="0" cy="630591"/>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4" name="Прямая со стрелкой 133">
            <a:extLst>
              <a:ext uri="{FF2B5EF4-FFF2-40B4-BE49-F238E27FC236}">
                <a16:creationId xmlns="" xmlns:a16="http://schemas.microsoft.com/office/drawing/2014/main" id="{47603116-F8CC-4C4A-B291-145A26041624}"/>
              </a:ext>
            </a:extLst>
          </p:cNvPr>
          <p:cNvCxnSpPr>
            <a:cxnSpLocks/>
          </p:cNvCxnSpPr>
          <p:nvPr/>
        </p:nvCxnSpPr>
        <p:spPr>
          <a:xfrm>
            <a:off x="5076096" y="2223477"/>
            <a:ext cx="360000" cy="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5" name="Ромб 134">
            <a:extLst>
              <a:ext uri="{FF2B5EF4-FFF2-40B4-BE49-F238E27FC236}">
                <a16:creationId xmlns="" xmlns:a16="http://schemas.microsoft.com/office/drawing/2014/main" id="{C3737012-940B-4482-BF30-271C20AB5818}"/>
              </a:ext>
            </a:extLst>
          </p:cNvPr>
          <p:cNvSpPr/>
          <p:nvPr/>
        </p:nvSpPr>
        <p:spPr>
          <a:xfrm>
            <a:off x="5185004" y="4337510"/>
            <a:ext cx="2831795" cy="972667"/>
          </a:xfrm>
          <a:prstGeom prst="diamond">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00" dirty="0">
              <a:latin typeface="Calibri" panose="020F0502020204030204" pitchFamily="34" charset="0"/>
            </a:endParaRPr>
          </a:p>
        </p:txBody>
      </p:sp>
      <p:cxnSp>
        <p:nvCxnSpPr>
          <p:cNvPr id="136" name="Прямая со стрелкой 135">
            <a:extLst>
              <a:ext uri="{FF2B5EF4-FFF2-40B4-BE49-F238E27FC236}">
                <a16:creationId xmlns="" xmlns:a16="http://schemas.microsoft.com/office/drawing/2014/main" id="{847EC182-B37B-47A7-A3DD-ED5C790C5C35}"/>
              </a:ext>
            </a:extLst>
          </p:cNvPr>
          <p:cNvCxnSpPr/>
          <p:nvPr/>
        </p:nvCxnSpPr>
        <p:spPr>
          <a:xfrm>
            <a:off x="6588577" y="3997064"/>
            <a:ext cx="0" cy="2880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7" name="Прямая со стрелкой 136">
            <a:extLst>
              <a:ext uri="{FF2B5EF4-FFF2-40B4-BE49-F238E27FC236}">
                <a16:creationId xmlns="" xmlns:a16="http://schemas.microsoft.com/office/drawing/2014/main" id="{CBD7C185-473C-472E-861F-CE5DA8EB4447}"/>
              </a:ext>
            </a:extLst>
          </p:cNvPr>
          <p:cNvCxnSpPr/>
          <p:nvPr/>
        </p:nvCxnSpPr>
        <p:spPr>
          <a:xfrm>
            <a:off x="6588577" y="5430330"/>
            <a:ext cx="0" cy="2880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8" name="Левая фигурная скобка 137">
            <a:extLst>
              <a:ext uri="{FF2B5EF4-FFF2-40B4-BE49-F238E27FC236}">
                <a16:creationId xmlns="" xmlns:a16="http://schemas.microsoft.com/office/drawing/2014/main" id="{4E365743-6103-4441-94D3-0C6EA10340E1}"/>
              </a:ext>
            </a:extLst>
          </p:cNvPr>
          <p:cNvSpPr/>
          <p:nvPr/>
        </p:nvSpPr>
        <p:spPr>
          <a:xfrm flipH="1">
            <a:off x="4882733" y="4594449"/>
            <a:ext cx="104225" cy="588873"/>
          </a:xfrm>
          <a:prstGeom prst="leftBrace">
            <a:avLst>
              <a:gd name="adj1" fmla="val 22619"/>
              <a:gd name="adj2" fmla="val 50000"/>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latin typeface="Calibri" panose="020F0502020204030204" pitchFamily="34" charset="0"/>
            </a:endParaRPr>
          </a:p>
        </p:txBody>
      </p:sp>
      <p:cxnSp>
        <p:nvCxnSpPr>
          <p:cNvPr id="139" name="Прямая со стрелкой 138">
            <a:extLst>
              <a:ext uri="{FF2B5EF4-FFF2-40B4-BE49-F238E27FC236}">
                <a16:creationId xmlns="" xmlns:a16="http://schemas.microsoft.com/office/drawing/2014/main" id="{1442CC6A-4660-4002-94E3-1F568EA78C13}"/>
              </a:ext>
            </a:extLst>
          </p:cNvPr>
          <p:cNvCxnSpPr>
            <a:cxnSpLocks/>
          </p:cNvCxnSpPr>
          <p:nvPr/>
        </p:nvCxnSpPr>
        <p:spPr>
          <a:xfrm flipH="1">
            <a:off x="6588577" y="1501929"/>
            <a:ext cx="2497466" cy="0"/>
          </a:xfrm>
          <a:prstGeom prst="straightConnector1">
            <a:avLst/>
          </a:prstGeom>
          <a:ln w="1587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40" name="Прямая со стрелкой 139">
            <a:extLst>
              <a:ext uri="{FF2B5EF4-FFF2-40B4-BE49-F238E27FC236}">
                <a16:creationId xmlns="" xmlns:a16="http://schemas.microsoft.com/office/drawing/2014/main" id="{7A540780-F4E0-4813-A1ED-4A80D46B2948}"/>
              </a:ext>
            </a:extLst>
          </p:cNvPr>
          <p:cNvCxnSpPr>
            <a:cxnSpLocks/>
          </p:cNvCxnSpPr>
          <p:nvPr/>
        </p:nvCxnSpPr>
        <p:spPr>
          <a:xfrm>
            <a:off x="6607399" y="1501929"/>
            <a:ext cx="0" cy="370571"/>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2" name="Левая фигурная скобка 141">
            <a:extLst>
              <a:ext uri="{FF2B5EF4-FFF2-40B4-BE49-F238E27FC236}">
                <a16:creationId xmlns="" xmlns:a16="http://schemas.microsoft.com/office/drawing/2014/main" id="{6645F40D-BE7F-433E-90FF-7654A37F837A}"/>
              </a:ext>
            </a:extLst>
          </p:cNvPr>
          <p:cNvSpPr/>
          <p:nvPr/>
        </p:nvSpPr>
        <p:spPr>
          <a:xfrm>
            <a:off x="2339752" y="3739054"/>
            <a:ext cx="148089" cy="698002"/>
          </a:xfrm>
          <a:prstGeom prst="leftBrace">
            <a:avLst>
              <a:gd name="adj1" fmla="val 22619"/>
              <a:gd name="adj2" fmla="val 50000"/>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latin typeface="Calibri" panose="020F0502020204030204" pitchFamily="34" charset="0"/>
            </a:endParaRPr>
          </a:p>
        </p:txBody>
      </p:sp>
    </p:spTree>
    <p:extLst>
      <p:ext uri="{BB962C8B-B14F-4D97-AF65-F5344CB8AC3E}">
        <p14:creationId xmlns:p14="http://schemas.microsoft.com/office/powerpoint/2010/main" val="24252489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Объект 2">
            <a:extLst>
              <a:ext uri="{FF2B5EF4-FFF2-40B4-BE49-F238E27FC236}">
                <a16:creationId xmlns="" xmlns:a16="http://schemas.microsoft.com/office/drawing/2014/main" id="{CAA5CD7A-6B18-4F1F-AE2C-22F497E233E8}"/>
              </a:ext>
            </a:extLst>
          </p:cNvPr>
          <p:cNvSpPr txBox="1">
            <a:spLocks/>
          </p:cNvSpPr>
          <p:nvPr/>
        </p:nvSpPr>
        <p:spPr>
          <a:xfrm>
            <a:off x="1985120" y="0"/>
            <a:ext cx="7158880" cy="122936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ru-RU" sz="4000" b="1" dirty="0">
                <a:solidFill>
                  <a:srgbClr val="0070C0"/>
                </a:solidFill>
                <a:latin typeface="Calibri" panose="020F0502020204030204" pitchFamily="34" charset="0"/>
              </a:rPr>
              <a:t>С</a:t>
            </a:r>
            <a:r>
              <a:rPr lang="ru-RU" sz="4000" b="1" dirty="0" smtClean="0">
                <a:solidFill>
                  <a:srgbClr val="0070C0"/>
                </a:solidFill>
                <a:latin typeface="Calibri" panose="020F0502020204030204" pitchFamily="34" charset="0"/>
              </a:rPr>
              <a:t>труктурно-логические</a:t>
            </a:r>
            <a:r>
              <a:rPr lang="ru-RU" sz="4000" b="1" dirty="0">
                <a:solidFill>
                  <a:srgbClr val="0070C0"/>
                </a:solidFill>
                <a:latin typeface="Calibri" panose="020F0502020204030204" pitchFamily="34" charset="0"/>
              </a:rPr>
              <a:t/>
            </a:r>
            <a:br>
              <a:rPr lang="ru-RU" sz="4000" b="1" dirty="0">
                <a:solidFill>
                  <a:srgbClr val="0070C0"/>
                </a:solidFill>
                <a:latin typeface="Calibri" panose="020F0502020204030204" pitchFamily="34" charset="0"/>
              </a:rPr>
            </a:br>
            <a:r>
              <a:rPr lang="ru-RU" sz="4000" b="1" dirty="0">
                <a:solidFill>
                  <a:srgbClr val="0070C0"/>
                </a:solidFill>
                <a:latin typeface="Calibri" panose="020F0502020204030204" pitchFamily="34" charset="0"/>
              </a:rPr>
              <a:t>схемы документов</a:t>
            </a:r>
            <a:endParaRPr lang="ru-RU" sz="4000" dirty="0">
              <a:solidFill>
                <a:srgbClr val="0070C0"/>
              </a:solidFill>
              <a:latin typeface="Calibri" panose="020F0502020204030204" pitchFamily="34" charset="0"/>
            </a:endParaRPr>
          </a:p>
        </p:txBody>
      </p:sp>
      <p:sp>
        <p:nvSpPr>
          <p:cNvPr id="10" name="TextBox 9">
            <a:extLst>
              <a:ext uri="{FF2B5EF4-FFF2-40B4-BE49-F238E27FC236}">
                <a16:creationId xmlns="" xmlns:a16="http://schemas.microsoft.com/office/drawing/2014/main" id="{B73F6010-89DA-4C3F-B505-3F1BA4F05ED7}"/>
              </a:ext>
            </a:extLst>
          </p:cNvPr>
          <p:cNvSpPr txBox="1"/>
          <p:nvPr/>
        </p:nvSpPr>
        <p:spPr>
          <a:xfrm>
            <a:off x="44348" y="1412776"/>
            <a:ext cx="423195" cy="338554"/>
          </a:xfrm>
          <a:prstGeom prst="rect">
            <a:avLst/>
          </a:prstGeom>
          <a:noFill/>
        </p:spPr>
        <p:txBody>
          <a:bodyPr wrap="square" rtlCol="0">
            <a:spAutoFit/>
          </a:bodyPr>
          <a:lstStyle/>
          <a:p>
            <a:r>
              <a:rPr lang="ru-RU" sz="1600" b="1" dirty="0">
                <a:latin typeface="Calibri" panose="020F0502020204030204" pitchFamily="34" charset="0"/>
              </a:rPr>
              <a:t>а)</a:t>
            </a:r>
          </a:p>
        </p:txBody>
      </p:sp>
      <p:sp>
        <p:nvSpPr>
          <p:cNvPr id="18" name="TextBox 17">
            <a:extLst>
              <a:ext uri="{FF2B5EF4-FFF2-40B4-BE49-F238E27FC236}">
                <a16:creationId xmlns="" xmlns:a16="http://schemas.microsoft.com/office/drawing/2014/main" id="{5D9462CF-17D7-4E6E-B85C-546481E480CA}"/>
              </a:ext>
            </a:extLst>
          </p:cNvPr>
          <p:cNvSpPr txBox="1"/>
          <p:nvPr/>
        </p:nvSpPr>
        <p:spPr>
          <a:xfrm>
            <a:off x="44348" y="2447177"/>
            <a:ext cx="423196" cy="338554"/>
          </a:xfrm>
          <a:prstGeom prst="rect">
            <a:avLst/>
          </a:prstGeom>
          <a:noFill/>
        </p:spPr>
        <p:txBody>
          <a:bodyPr wrap="square" rtlCol="0">
            <a:spAutoFit/>
          </a:bodyPr>
          <a:lstStyle/>
          <a:p>
            <a:r>
              <a:rPr lang="ru-RU" sz="1600" b="1" dirty="0">
                <a:latin typeface="Calibri" panose="020F0502020204030204" pitchFamily="34" charset="0"/>
              </a:rPr>
              <a:t>б)</a:t>
            </a:r>
          </a:p>
        </p:txBody>
      </p:sp>
      <p:sp>
        <p:nvSpPr>
          <p:cNvPr id="19" name="TextBox 18">
            <a:extLst>
              <a:ext uri="{FF2B5EF4-FFF2-40B4-BE49-F238E27FC236}">
                <a16:creationId xmlns="" xmlns:a16="http://schemas.microsoft.com/office/drawing/2014/main" id="{BA5F8A9C-AD50-4255-AA99-AEC9AEB79FBE}"/>
              </a:ext>
            </a:extLst>
          </p:cNvPr>
          <p:cNvSpPr txBox="1"/>
          <p:nvPr/>
        </p:nvSpPr>
        <p:spPr>
          <a:xfrm>
            <a:off x="44348" y="3490284"/>
            <a:ext cx="423196" cy="338554"/>
          </a:xfrm>
          <a:prstGeom prst="rect">
            <a:avLst/>
          </a:prstGeom>
          <a:noFill/>
        </p:spPr>
        <p:txBody>
          <a:bodyPr wrap="square" rtlCol="0">
            <a:spAutoFit/>
          </a:bodyPr>
          <a:lstStyle/>
          <a:p>
            <a:r>
              <a:rPr lang="ru-RU" sz="1600" b="1" dirty="0">
                <a:latin typeface="Calibri" panose="020F0502020204030204" pitchFamily="34" charset="0"/>
              </a:rPr>
              <a:t>в)</a:t>
            </a:r>
          </a:p>
        </p:txBody>
      </p:sp>
      <p:sp>
        <p:nvSpPr>
          <p:cNvPr id="20" name="TextBox 19">
            <a:extLst>
              <a:ext uri="{FF2B5EF4-FFF2-40B4-BE49-F238E27FC236}">
                <a16:creationId xmlns="" xmlns:a16="http://schemas.microsoft.com/office/drawing/2014/main" id="{C407BD38-C559-48E6-B2CD-7FFD9E9AE26B}"/>
              </a:ext>
            </a:extLst>
          </p:cNvPr>
          <p:cNvSpPr txBox="1"/>
          <p:nvPr/>
        </p:nvSpPr>
        <p:spPr>
          <a:xfrm>
            <a:off x="93397" y="4655056"/>
            <a:ext cx="423196" cy="338554"/>
          </a:xfrm>
          <a:prstGeom prst="rect">
            <a:avLst/>
          </a:prstGeom>
          <a:noFill/>
        </p:spPr>
        <p:txBody>
          <a:bodyPr wrap="square" rtlCol="0">
            <a:spAutoFit/>
          </a:bodyPr>
          <a:lstStyle/>
          <a:p>
            <a:r>
              <a:rPr lang="ru-RU" sz="1600" b="1" dirty="0">
                <a:latin typeface="Calibri" panose="020F0502020204030204" pitchFamily="34" charset="0"/>
              </a:rPr>
              <a:t>г)</a:t>
            </a:r>
          </a:p>
        </p:txBody>
      </p:sp>
      <p:sp>
        <p:nvSpPr>
          <p:cNvPr id="21" name="TextBox 20">
            <a:extLst>
              <a:ext uri="{FF2B5EF4-FFF2-40B4-BE49-F238E27FC236}">
                <a16:creationId xmlns="" xmlns:a16="http://schemas.microsoft.com/office/drawing/2014/main" id="{A5048687-FCAF-49FB-9D63-936C2AE05844}"/>
              </a:ext>
            </a:extLst>
          </p:cNvPr>
          <p:cNvSpPr txBox="1"/>
          <p:nvPr/>
        </p:nvSpPr>
        <p:spPr>
          <a:xfrm>
            <a:off x="93397" y="6068035"/>
            <a:ext cx="423196" cy="338554"/>
          </a:xfrm>
          <a:prstGeom prst="rect">
            <a:avLst/>
          </a:prstGeom>
          <a:noFill/>
        </p:spPr>
        <p:txBody>
          <a:bodyPr wrap="square" rtlCol="0">
            <a:spAutoFit/>
          </a:bodyPr>
          <a:lstStyle/>
          <a:p>
            <a:r>
              <a:rPr lang="ru-RU" sz="1600" b="1" dirty="0">
                <a:latin typeface="Calibri" panose="020F0502020204030204" pitchFamily="34" charset="0"/>
              </a:rPr>
              <a:t>д)</a:t>
            </a:r>
          </a:p>
        </p:txBody>
      </p:sp>
      <p:sp>
        <p:nvSpPr>
          <p:cNvPr id="16" name="Номер слайда 1"/>
          <p:cNvSpPr>
            <a:spLocks noGrp="1"/>
          </p:cNvSpPr>
          <p:nvPr>
            <p:ph type="sldNum" sz="quarter" idx="12"/>
          </p:nvPr>
        </p:nvSpPr>
        <p:spPr>
          <a:xfrm>
            <a:off x="7000056" y="6525344"/>
            <a:ext cx="2133600" cy="476250"/>
          </a:xfrm>
        </p:spPr>
        <p:txBody>
          <a:bodyPr/>
          <a:lstStyle/>
          <a:p>
            <a:pPr>
              <a:defRPr/>
            </a:pPr>
            <a:fld id="{DF9C18E8-D67C-493D-97D2-B4CA21C16307}" type="slidenum">
              <a:rPr lang="ru-RU" smtClean="0">
                <a:latin typeface="Calibri" panose="020F0502020204030204" pitchFamily="34" charset="0"/>
              </a:rPr>
              <a:pPr>
                <a:defRPr/>
              </a:pPr>
              <a:t>47</a:t>
            </a:fld>
            <a:endParaRPr lang="ru-RU" dirty="0">
              <a:latin typeface="Calibri" panose="020F0502020204030204" pitchFamily="34" charset="0"/>
            </a:endParaRPr>
          </a:p>
        </p:txBody>
      </p:sp>
      <p:sp>
        <p:nvSpPr>
          <p:cNvPr id="22" name="Заголовок 1"/>
          <p:cNvSpPr txBox="1">
            <a:spLocks/>
          </p:cNvSpPr>
          <p:nvPr/>
        </p:nvSpPr>
        <p:spPr bwMode="auto">
          <a:xfrm>
            <a:off x="67545" y="453739"/>
            <a:ext cx="1512168" cy="288032"/>
          </a:xfrm>
          <a:prstGeom prst="rect">
            <a:avLst/>
          </a:prstGeom>
          <a:noFill/>
          <a:ln w="9525">
            <a:noFill/>
            <a:miter lim="800000"/>
            <a:headEnd/>
            <a:tailEnd/>
          </a:ln>
        </p:spPr>
        <p:txBody>
          <a:bodyPr anchor="ctr">
            <a:normAutofit/>
          </a:bodyPr>
          <a:ls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fontAlgn="auto">
              <a:spcAft>
                <a:spcPts val="0"/>
              </a:spcAft>
              <a:defRPr/>
            </a:pPr>
            <a:r>
              <a:rPr lang="en-US" sz="1000" b="1" i="1" dirty="0">
                <a:solidFill>
                  <a:srgbClr val="FF0000"/>
                </a:solidFill>
                <a:latin typeface="Calibri" panose="020F0502020204030204" pitchFamily="34" charset="0"/>
                <a:ea typeface="+mj-ea"/>
                <a:cs typeface="+mj-cs"/>
              </a:rPr>
              <a:t>srosovet.ru</a:t>
            </a:r>
            <a:endParaRPr lang="ru-RU" sz="1000" i="1" dirty="0">
              <a:solidFill>
                <a:srgbClr val="FF0000"/>
              </a:solidFill>
              <a:latin typeface="Calibri" panose="020F0502020204030204" pitchFamily="34" charset="0"/>
              <a:ea typeface="+mj-ea"/>
              <a:cs typeface="+mj-cs"/>
            </a:endParaRPr>
          </a:p>
        </p:txBody>
      </p:sp>
      <p:pic>
        <p:nvPicPr>
          <p:cNvPr id="23" name="Picture 2" descr="C:\Users\Ильин МО\Desktop\Картинки\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0" y="18489"/>
            <a:ext cx="1980790" cy="579288"/>
          </a:xfrm>
          <a:prstGeom prst="rect">
            <a:avLst/>
          </a:prstGeom>
          <a:noFill/>
          <a:extLst>
            <a:ext uri="{909E8E84-426E-40DD-AFC4-6F175D3DCCD1}">
              <a14:hiddenFill xmlns:a14="http://schemas.microsoft.com/office/drawing/2010/main">
                <a:solidFill>
                  <a:srgbClr val="FFFFFF"/>
                </a:solidFill>
              </a14:hiddenFill>
            </a:ext>
          </a:extLst>
        </p:spPr>
      </p:pic>
      <p:pic>
        <p:nvPicPr>
          <p:cNvPr id="24" name="Рисунок 23">
            <a:extLst>
              <a:ext uri="{FF2B5EF4-FFF2-40B4-BE49-F238E27FC236}">
                <a16:creationId xmlns="" xmlns:a16="http://schemas.microsoft.com/office/drawing/2014/main" id="{21CC1548-C6BD-49E7-B06B-95F3180CC9FF}"/>
              </a:ext>
            </a:extLst>
          </p:cNvPr>
          <p:cNvPicPr>
            <a:picLocks noChangeAspect="1"/>
          </p:cNvPicPr>
          <p:nvPr/>
        </p:nvPicPr>
        <p:blipFill rotWithShape="1">
          <a:blip r:embed="rId3"/>
          <a:srcRect l="17381" t="30028" r="60703" b="41702"/>
          <a:stretch/>
        </p:blipFill>
        <p:spPr bwMode="auto">
          <a:xfrm>
            <a:off x="516592" y="1443649"/>
            <a:ext cx="3263319" cy="2367808"/>
          </a:xfrm>
          <a:prstGeom prst="rect">
            <a:avLst/>
          </a:prstGeom>
          <a:ln>
            <a:noFill/>
          </a:ln>
          <a:extLst>
            <a:ext uri="{53640926-AAD7-44D8-BBD7-CCE9431645EC}">
              <a14:shadowObscured xmlns:a14="http://schemas.microsoft.com/office/drawing/2010/main"/>
            </a:ext>
          </a:extLst>
        </p:spPr>
      </p:pic>
      <p:pic>
        <p:nvPicPr>
          <p:cNvPr id="25" name="Рисунок 24">
            <a:extLst>
              <a:ext uri="{FF2B5EF4-FFF2-40B4-BE49-F238E27FC236}">
                <a16:creationId xmlns="" xmlns:a16="http://schemas.microsoft.com/office/drawing/2014/main" id="{FDDC5F7D-DEF9-45A0-A881-768DA3BF4E5E}"/>
              </a:ext>
            </a:extLst>
          </p:cNvPr>
          <p:cNvPicPr>
            <a:picLocks noChangeAspect="1"/>
          </p:cNvPicPr>
          <p:nvPr/>
        </p:nvPicPr>
        <p:blipFill rotWithShape="1">
          <a:blip r:embed="rId4"/>
          <a:srcRect l="18691" t="66460" r="21307" b="21272"/>
          <a:stretch/>
        </p:blipFill>
        <p:spPr bwMode="auto">
          <a:xfrm>
            <a:off x="516593" y="4491475"/>
            <a:ext cx="5788407" cy="665717"/>
          </a:xfrm>
          <a:prstGeom prst="rect">
            <a:avLst/>
          </a:prstGeom>
          <a:ln>
            <a:noFill/>
          </a:ln>
          <a:extLst>
            <a:ext uri="{53640926-AAD7-44D8-BBD7-CCE9431645EC}">
              <a14:shadowObscured xmlns:a14="http://schemas.microsoft.com/office/drawing/2010/main"/>
            </a:ext>
          </a:extLst>
        </p:spPr>
      </p:pic>
      <p:pic>
        <p:nvPicPr>
          <p:cNvPr id="26" name="Рисунок 25">
            <a:extLst>
              <a:ext uri="{FF2B5EF4-FFF2-40B4-BE49-F238E27FC236}">
                <a16:creationId xmlns="" xmlns:a16="http://schemas.microsoft.com/office/drawing/2014/main" id="{F79DDE21-2F82-43FE-97F1-187845418D8B}"/>
              </a:ext>
            </a:extLst>
          </p:cNvPr>
          <p:cNvPicPr>
            <a:picLocks noChangeAspect="1"/>
          </p:cNvPicPr>
          <p:nvPr/>
        </p:nvPicPr>
        <p:blipFill rotWithShape="1">
          <a:blip r:embed="rId5"/>
          <a:srcRect l="17395" t="64980" r="22720" b="18354"/>
          <a:stretch/>
        </p:blipFill>
        <p:spPr bwMode="auto">
          <a:xfrm>
            <a:off x="516593" y="5522620"/>
            <a:ext cx="8022234" cy="125583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622869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Объект 2">
            <a:extLst>
              <a:ext uri="{FF2B5EF4-FFF2-40B4-BE49-F238E27FC236}">
                <a16:creationId xmlns="" xmlns:a16="http://schemas.microsoft.com/office/drawing/2014/main" id="{1F8892AC-CD1F-4D3F-8F2F-A15B8A7F7264}"/>
              </a:ext>
            </a:extLst>
          </p:cNvPr>
          <p:cNvSpPr txBox="1">
            <a:spLocks/>
          </p:cNvSpPr>
          <p:nvPr/>
        </p:nvSpPr>
        <p:spPr>
          <a:xfrm>
            <a:off x="865562" y="0"/>
            <a:ext cx="8278438" cy="12240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ru-RU" sz="4000" b="1" dirty="0">
                <a:solidFill>
                  <a:srgbClr val="0070C0"/>
                </a:solidFill>
                <a:latin typeface="Calibri" panose="020F0502020204030204" pitchFamily="34" charset="0"/>
                <a:ea typeface="+mj-ea"/>
                <a:cs typeface="+mj-cs"/>
              </a:rPr>
              <a:t>Методы обоснования</a:t>
            </a:r>
            <a:br>
              <a:rPr lang="ru-RU" sz="4000" b="1" dirty="0">
                <a:solidFill>
                  <a:srgbClr val="0070C0"/>
                </a:solidFill>
                <a:latin typeface="Calibri" panose="020F0502020204030204" pitchFamily="34" charset="0"/>
                <a:ea typeface="+mj-ea"/>
                <a:cs typeface="+mj-cs"/>
              </a:rPr>
            </a:br>
            <a:r>
              <a:rPr lang="ru-RU" sz="4000" b="1" dirty="0">
                <a:solidFill>
                  <a:srgbClr val="0070C0"/>
                </a:solidFill>
                <a:latin typeface="Calibri" panose="020F0502020204030204" pitchFamily="34" charset="0"/>
                <a:ea typeface="+mj-ea"/>
                <a:cs typeface="+mj-cs"/>
              </a:rPr>
              <a:t>профессиональной позиции</a:t>
            </a:r>
          </a:p>
        </p:txBody>
      </p:sp>
      <p:sp>
        <p:nvSpPr>
          <p:cNvPr id="10" name="Прямоугольник 9">
            <a:extLst>
              <a:ext uri="{FF2B5EF4-FFF2-40B4-BE49-F238E27FC236}">
                <a16:creationId xmlns="" xmlns:a16="http://schemas.microsoft.com/office/drawing/2014/main" id="{13A48B66-7180-4755-A4F1-7F83A742666C}"/>
              </a:ext>
            </a:extLst>
          </p:cNvPr>
          <p:cNvSpPr/>
          <p:nvPr/>
        </p:nvSpPr>
        <p:spPr>
          <a:xfrm>
            <a:off x="105971" y="1798114"/>
            <a:ext cx="2785121" cy="707886"/>
          </a:xfrm>
          <a:prstGeom prst="rect">
            <a:avLst/>
          </a:prstGeom>
          <a:ln w="15875">
            <a:solidFill>
              <a:srgbClr val="0070C0"/>
            </a:solidFill>
          </a:ln>
        </p:spPr>
        <p:txBody>
          <a:bodyPr wrap="none" anchor="ctr">
            <a:spAutoFit/>
          </a:bodyPr>
          <a:lstStyle/>
          <a:p>
            <a:pPr algn="ctr"/>
            <a:r>
              <a:rPr lang="ru-RU" sz="2000" b="1" dirty="0">
                <a:solidFill>
                  <a:srgbClr val="0070C0"/>
                </a:solidFill>
                <a:latin typeface="Calibri" panose="020F0502020204030204" pitchFamily="34" charset="0"/>
              </a:rPr>
              <a:t>1. Указание на данные,</a:t>
            </a:r>
          </a:p>
          <a:p>
            <a:pPr algn="ctr"/>
            <a:r>
              <a:rPr lang="ru-RU" sz="2000" b="1" dirty="0">
                <a:solidFill>
                  <a:srgbClr val="0070C0"/>
                </a:solidFill>
                <a:latin typeface="Calibri" panose="020F0502020204030204" pitchFamily="34" charset="0"/>
              </a:rPr>
              <a:t>фиксирующие факт</a:t>
            </a:r>
          </a:p>
        </p:txBody>
      </p:sp>
      <p:sp>
        <p:nvSpPr>
          <p:cNvPr id="12" name="Прямоугольник 11">
            <a:extLst>
              <a:ext uri="{FF2B5EF4-FFF2-40B4-BE49-F238E27FC236}">
                <a16:creationId xmlns="" xmlns:a16="http://schemas.microsoft.com/office/drawing/2014/main" id="{516D3E20-DE7D-476C-AACA-07B4A7CE97B9}"/>
              </a:ext>
            </a:extLst>
          </p:cNvPr>
          <p:cNvSpPr/>
          <p:nvPr/>
        </p:nvSpPr>
        <p:spPr>
          <a:xfrm>
            <a:off x="6314265" y="1794302"/>
            <a:ext cx="2608406" cy="707886"/>
          </a:xfrm>
          <a:prstGeom prst="rect">
            <a:avLst/>
          </a:prstGeom>
          <a:ln w="15875">
            <a:solidFill>
              <a:srgbClr val="0070C0"/>
            </a:solidFill>
          </a:ln>
        </p:spPr>
        <p:txBody>
          <a:bodyPr wrap="none" anchor="ctr">
            <a:spAutoFit/>
          </a:bodyPr>
          <a:lstStyle/>
          <a:p>
            <a:pPr algn="ctr"/>
            <a:r>
              <a:rPr lang="ru-RU" sz="2000" b="1" dirty="0">
                <a:solidFill>
                  <a:srgbClr val="0070C0"/>
                </a:solidFill>
                <a:latin typeface="Calibri" panose="020F0502020204030204" pitchFamily="34" charset="0"/>
              </a:rPr>
              <a:t>3. Указание </a:t>
            </a:r>
          </a:p>
          <a:p>
            <a:pPr algn="ctr"/>
            <a:r>
              <a:rPr lang="ru-RU" sz="2000" b="1" dirty="0">
                <a:solidFill>
                  <a:srgbClr val="0070C0"/>
                </a:solidFill>
                <a:latin typeface="Calibri" panose="020F0502020204030204" pitchFamily="34" charset="0"/>
              </a:rPr>
              <a:t>на рыночные данные</a:t>
            </a:r>
          </a:p>
        </p:txBody>
      </p:sp>
      <p:sp>
        <p:nvSpPr>
          <p:cNvPr id="14" name="Прямоугольник 13">
            <a:extLst>
              <a:ext uri="{FF2B5EF4-FFF2-40B4-BE49-F238E27FC236}">
                <a16:creationId xmlns="" xmlns:a16="http://schemas.microsoft.com/office/drawing/2014/main" id="{E55AD427-86C5-4293-92C7-D90D223877FD}"/>
              </a:ext>
            </a:extLst>
          </p:cNvPr>
          <p:cNvSpPr/>
          <p:nvPr/>
        </p:nvSpPr>
        <p:spPr>
          <a:xfrm>
            <a:off x="1453089" y="5519882"/>
            <a:ext cx="3060000" cy="1080000"/>
          </a:xfrm>
          <a:prstGeom prst="rect">
            <a:avLst/>
          </a:prstGeom>
          <a:ln w="15875">
            <a:solidFill>
              <a:srgbClr val="0070C0"/>
            </a:solidFill>
          </a:ln>
        </p:spPr>
        <p:txBody>
          <a:bodyPr wrap="none" anchor="ctr">
            <a:spAutoFit/>
          </a:bodyPr>
          <a:lstStyle/>
          <a:p>
            <a:pPr algn="ctr"/>
            <a:r>
              <a:rPr lang="ru-RU" sz="2000" b="1" dirty="0">
                <a:solidFill>
                  <a:srgbClr val="0070C0"/>
                </a:solidFill>
                <a:latin typeface="Calibri" panose="020F0502020204030204" pitchFamily="34" charset="0"/>
              </a:rPr>
              <a:t>4. Указание</a:t>
            </a:r>
          </a:p>
          <a:p>
            <a:pPr algn="ctr"/>
            <a:r>
              <a:rPr lang="ru-RU" sz="2000" b="1" dirty="0">
                <a:solidFill>
                  <a:srgbClr val="0070C0"/>
                </a:solidFill>
                <a:latin typeface="Calibri" panose="020F0502020204030204" pitchFamily="34" charset="0"/>
              </a:rPr>
              <a:t>на авторитетное мнение</a:t>
            </a:r>
          </a:p>
        </p:txBody>
      </p:sp>
      <p:sp>
        <p:nvSpPr>
          <p:cNvPr id="15" name="Прямоугольник 14">
            <a:extLst>
              <a:ext uri="{FF2B5EF4-FFF2-40B4-BE49-F238E27FC236}">
                <a16:creationId xmlns="" xmlns:a16="http://schemas.microsoft.com/office/drawing/2014/main" id="{D8D84BD0-434E-43B1-903C-AABC054F1ED3}"/>
              </a:ext>
            </a:extLst>
          </p:cNvPr>
          <p:cNvSpPr/>
          <p:nvPr/>
        </p:nvSpPr>
        <p:spPr>
          <a:xfrm>
            <a:off x="4928580" y="5517232"/>
            <a:ext cx="3060000" cy="1080000"/>
          </a:xfrm>
          <a:prstGeom prst="rect">
            <a:avLst/>
          </a:prstGeom>
          <a:ln w="15875">
            <a:solidFill>
              <a:srgbClr val="0070C0"/>
            </a:solidFill>
          </a:ln>
        </p:spPr>
        <p:txBody>
          <a:bodyPr wrap="square" anchor="ctr">
            <a:spAutoFit/>
          </a:bodyPr>
          <a:lstStyle/>
          <a:p>
            <a:pPr algn="ctr"/>
            <a:r>
              <a:rPr lang="ru-RU" sz="2000" b="1" dirty="0">
                <a:solidFill>
                  <a:srgbClr val="0070C0"/>
                </a:solidFill>
                <a:latin typeface="Calibri" panose="020F0502020204030204" pitchFamily="34" charset="0"/>
              </a:rPr>
              <a:t>5. </a:t>
            </a:r>
            <a:r>
              <a:rPr lang="ru-RU" sz="2000" b="1" dirty="0" smtClean="0">
                <a:solidFill>
                  <a:srgbClr val="0070C0"/>
                </a:solidFill>
                <a:latin typeface="Calibri" panose="020F0502020204030204" pitchFamily="34" charset="0"/>
              </a:rPr>
              <a:t>Указание</a:t>
            </a:r>
            <a:r>
              <a:rPr lang="en-US" sz="2000" b="1" dirty="0" smtClean="0">
                <a:solidFill>
                  <a:srgbClr val="0070C0"/>
                </a:solidFill>
                <a:latin typeface="Calibri" panose="020F0502020204030204" pitchFamily="34" charset="0"/>
              </a:rPr>
              <a:t/>
            </a:r>
            <a:br>
              <a:rPr lang="en-US" sz="2000" b="1" dirty="0" smtClean="0">
                <a:solidFill>
                  <a:srgbClr val="0070C0"/>
                </a:solidFill>
                <a:latin typeface="Calibri" panose="020F0502020204030204" pitchFamily="34" charset="0"/>
              </a:rPr>
            </a:br>
            <a:r>
              <a:rPr lang="ru-RU" sz="2000" b="1" dirty="0" smtClean="0">
                <a:solidFill>
                  <a:srgbClr val="0070C0"/>
                </a:solidFill>
                <a:latin typeface="Calibri" panose="020F0502020204030204" pitchFamily="34" charset="0"/>
              </a:rPr>
              <a:t>на </a:t>
            </a:r>
            <a:r>
              <a:rPr lang="ru-RU" sz="2000" b="1" dirty="0">
                <a:solidFill>
                  <a:srgbClr val="0070C0"/>
                </a:solidFill>
                <a:latin typeface="Calibri" panose="020F0502020204030204" pitchFamily="34" charset="0"/>
              </a:rPr>
              <a:t>нарушение причинно-следственных связей</a:t>
            </a:r>
          </a:p>
        </p:txBody>
      </p:sp>
      <p:pic>
        <p:nvPicPr>
          <p:cNvPr id="16" name="Рисунок 15">
            <a:extLst>
              <a:ext uri="{FF2B5EF4-FFF2-40B4-BE49-F238E27FC236}">
                <a16:creationId xmlns="" xmlns:a16="http://schemas.microsoft.com/office/drawing/2014/main" id="{EC886AEC-EDB0-4934-A85A-0810AA2BAAB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05" t="22805" b="17632"/>
          <a:stretch/>
        </p:blipFill>
        <p:spPr>
          <a:xfrm>
            <a:off x="2123728" y="3108960"/>
            <a:ext cx="5128934" cy="2125131"/>
          </a:xfrm>
          <a:prstGeom prst="rect">
            <a:avLst/>
          </a:prstGeom>
        </p:spPr>
      </p:pic>
      <p:sp>
        <p:nvSpPr>
          <p:cNvPr id="18" name="Прямоугольник 17">
            <a:extLst>
              <a:ext uri="{FF2B5EF4-FFF2-40B4-BE49-F238E27FC236}">
                <a16:creationId xmlns="" xmlns:a16="http://schemas.microsoft.com/office/drawing/2014/main" id="{8687422E-5CD2-4D6D-96C9-BBFF8D4A0F5E}"/>
              </a:ext>
            </a:extLst>
          </p:cNvPr>
          <p:cNvSpPr/>
          <p:nvPr/>
        </p:nvSpPr>
        <p:spPr>
          <a:xfrm>
            <a:off x="3052064" y="1794302"/>
            <a:ext cx="3039871" cy="707886"/>
          </a:xfrm>
          <a:prstGeom prst="rect">
            <a:avLst/>
          </a:prstGeom>
          <a:ln w="15875">
            <a:solidFill>
              <a:srgbClr val="0070C0"/>
            </a:solidFill>
          </a:ln>
        </p:spPr>
        <p:txBody>
          <a:bodyPr wrap="none" anchor="ctr">
            <a:spAutoFit/>
          </a:bodyPr>
          <a:lstStyle/>
          <a:p>
            <a:pPr algn="ctr"/>
            <a:r>
              <a:rPr lang="ru-RU" sz="2000" b="1" dirty="0">
                <a:solidFill>
                  <a:srgbClr val="0070C0"/>
                </a:solidFill>
                <a:latin typeface="Calibri" panose="020F0502020204030204" pitchFamily="34" charset="0"/>
              </a:rPr>
              <a:t>2. Указание</a:t>
            </a:r>
          </a:p>
          <a:p>
            <a:pPr algn="ctr"/>
            <a:r>
              <a:rPr lang="ru-RU" sz="2000" b="1" dirty="0">
                <a:solidFill>
                  <a:srgbClr val="0070C0"/>
                </a:solidFill>
                <a:latin typeface="Calibri" panose="020F0502020204030204" pitchFamily="34" charset="0"/>
              </a:rPr>
              <a:t>на положения документа</a:t>
            </a:r>
          </a:p>
        </p:txBody>
      </p:sp>
      <p:sp>
        <p:nvSpPr>
          <p:cNvPr id="11" name="Номер слайда 1"/>
          <p:cNvSpPr>
            <a:spLocks noGrp="1"/>
          </p:cNvSpPr>
          <p:nvPr>
            <p:ph type="sldNum" sz="quarter" idx="12"/>
          </p:nvPr>
        </p:nvSpPr>
        <p:spPr>
          <a:xfrm>
            <a:off x="7000056" y="6525344"/>
            <a:ext cx="2133600" cy="476250"/>
          </a:xfrm>
        </p:spPr>
        <p:txBody>
          <a:bodyPr/>
          <a:lstStyle/>
          <a:p>
            <a:pPr>
              <a:defRPr/>
            </a:pPr>
            <a:fld id="{DF9C18E8-D67C-493D-97D2-B4CA21C16307}" type="slidenum">
              <a:rPr lang="ru-RU" smtClean="0">
                <a:latin typeface="Calibri" panose="020F0502020204030204" pitchFamily="34" charset="0"/>
              </a:rPr>
              <a:pPr>
                <a:defRPr/>
              </a:pPr>
              <a:t>48</a:t>
            </a:fld>
            <a:endParaRPr lang="ru-RU" dirty="0">
              <a:latin typeface="Calibri" panose="020F0502020204030204" pitchFamily="34" charset="0"/>
            </a:endParaRPr>
          </a:p>
        </p:txBody>
      </p:sp>
      <p:sp>
        <p:nvSpPr>
          <p:cNvPr id="13" name="Заголовок 1"/>
          <p:cNvSpPr txBox="1">
            <a:spLocks/>
          </p:cNvSpPr>
          <p:nvPr/>
        </p:nvSpPr>
        <p:spPr bwMode="auto">
          <a:xfrm>
            <a:off x="67545" y="453739"/>
            <a:ext cx="1512168" cy="288032"/>
          </a:xfrm>
          <a:prstGeom prst="rect">
            <a:avLst/>
          </a:prstGeom>
          <a:noFill/>
          <a:ln w="9525">
            <a:noFill/>
            <a:miter lim="800000"/>
            <a:headEnd/>
            <a:tailEnd/>
          </a:ln>
        </p:spPr>
        <p:txBody>
          <a:bodyPr anchor="ctr">
            <a:normAutofit/>
          </a:bodyPr>
          <a:ls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fontAlgn="auto">
              <a:spcAft>
                <a:spcPts val="0"/>
              </a:spcAft>
              <a:defRPr/>
            </a:pPr>
            <a:r>
              <a:rPr lang="en-US" sz="1000" b="1" i="1" dirty="0">
                <a:solidFill>
                  <a:srgbClr val="FF0000"/>
                </a:solidFill>
                <a:latin typeface="Calibri" panose="020F0502020204030204" pitchFamily="34" charset="0"/>
                <a:ea typeface="+mj-ea"/>
                <a:cs typeface="+mj-cs"/>
              </a:rPr>
              <a:t>srosovet.ru</a:t>
            </a:r>
            <a:endParaRPr lang="ru-RU" sz="1000" i="1" dirty="0">
              <a:solidFill>
                <a:srgbClr val="FF0000"/>
              </a:solidFill>
              <a:latin typeface="Calibri" panose="020F0502020204030204" pitchFamily="34" charset="0"/>
              <a:ea typeface="+mj-ea"/>
              <a:cs typeface="+mj-cs"/>
            </a:endParaRPr>
          </a:p>
        </p:txBody>
      </p:sp>
      <p:pic>
        <p:nvPicPr>
          <p:cNvPr id="17" name="Picture 2" descr="C:\Users\Ильин МО\Desktop\Картинки\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0" y="18489"/>
            <a:ext cx="1980790" cy="579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09083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Объект 2">
            <a:extLst>
              <a:ext uri="{FF2B5EF4-FFF2-40B4-BE49-F238E27FC236}">
                <a16:creationId xmlns="" xmlns:a16="http://schemas.microsoft.com/office/drawing/2014/main" id="{1F8892AC-CD1F-4D3F-8F2F-A15B8A7F7264}"/>
              </a:ext>
            </a:extLst>
          </p:cNvPr>
          <p:cNvSpPr txBox="1">
            <a:spLocks/>
          </p:cNvSpPr>
          <p:nvPr/>
        </p:nvSpPr>
        <p:spPr>
          <a:xfrm>
            <a:off x="1985120" y="0"/>
            <a:ext cx="7267400" cy="117856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ru-RU" sz="4000" b="1" dirty="0" smtClean="0">
                <a:solidFill>
                  <a:srgbClr val="0070C0"/>
                </a:solidFill>
                <a:latin typeface="Calibri" panose="020F0502020204030204" pitchFamily="34" charset="0"/>
                <a:ea typeface="+mj-ea"/>
                <a:cs typeface="+mj-cs"/>
              </a:rPr>
              <a:t>Достоверность</a:t>
            </a:r>
            <a:r>
              <a:rPr lang="en-US" sz="4000" b="1" dirty="0" smtClean="0">
                <a:solidFill>
                  <a:srgbClr val="0070C0"/>
                </a:solidFill>
                <a:latin typeface="Calibri" panose="020F0502020204030204" pitchFamily="34" charset="0"/>
                <a:ea typeface="+mj-ea"/>
                <a:cs typeface="+mj-cs"/>
              </a:rPr>
              <a:t>/</a:t>
            </a:r>
            <a:r>
              <a:rPr lang="ru-RU" sz="4000" b="1" dirty="0" smtClean="0">
                <a:solidFill>
                  <a:srgbClr val="0070C0"/>
                </a:solidFill>
                <a:latin typeface="Calibri" panose="020F0502020204030204" pitchFamily="34" charset="0"/>
                <a:ea typeface="+mj-ea"/>
                <a:cs typeface="+mj-cs"/>
              </a:rPr>
              <a:t>авторитетность:</a:t>
            </a:r>
            <a:r>
              <a:rPr lang="ru-RU" sz="2400" b="1" dirty="0" smtClean="0">
                <a:solidFill>
                  <a:srgbClr val="0070C0"/>
                </a:solidFill>
                <a:latin typeface="Calibri" panose="020F0502020204030204" pitchFamily="34" charset="0"/>
                <a:ea typeface="+mj-ea"/>
                <a:cs typeface="+mj-cs"/>
              </a:rPr>
              <a:t> возможные критерии</a:t>
            </a:r>
            <a:endParaRPr lang="ru-RU" sz="2400" b="1" dirty="0">
              <a:solidFill>
                <a:srgbClr val="0070C0"/>
              </a:solidFill>
              <a:latin typeface="Calibri" panose="020F0502020204030204" pitchFamily="34" charset="0"/>
              <a:ea typeface="+mj-ea"/>
              <a:cs typeface="+mj-cs"/>
            </a:endParaRPr>
          </a:p>
        </p:txBody>
      </p:sp>
      <p:sp>
        <p:nvSpPr>
          <p:cNvPr id="20" name="Прямоугольник 19">
            <a:extLst>
              <a:ext uri="{FF2B5EF4-FFF2-40B4-BE49-F238E27FC236}">
                <a16:creationId xmlns="" xmlns:a16="http://schemas.microsoft.com/office/drawing/2014/main" id="{0A08D5E7-5404-45F9-9AC3-46759949DF84}"/>
              </a:ext>
            </a:extLst>
          </p:cNvPr>
          <p:cNvSpPr/>
          <p:nvPr/>
        </p:nvSpPr>
        <p:spPr>
          <a:xfrm>
            <a:off x="100766" y="1663055"/>
            <a:ext cx="4320000" cy="5078313"/>
          </a:xfrm>
          <a:prstGeom prst="rect">
            <a:avLst/>
          </a:prstGeom>
        </p:spPr>
        <p:txBody>
          <a:bodyPr wrap="square">
            <a:spAutoFit/>
          </a:bodyPr>
          <a:lstStyle/>
          <a:p>
            <a:pPr marL="342900" lvl="0" indent="-342900">
              <a:lnSpc>
                <a:spcPct val="115000"/>
              </a:lnSpc>
              <a:spcAft>
                <a:spcPts val="0"/>
              </a:spcAft>
              <a:buFont typeface="Symbol" panose="05050102010706020507" pitchFamily="18" charset="2"/>
              <a:buChar char=""/>
            </a:pPr>
            <a:r>
              <a:rPr lang="ru-RU" sz="2000" dirty="0">
                <a:latin typeface="Calibri" panose="020F0502020204030204" pitchFamily="34" charset="0"/>
                <a:ea typeface="Calibri" panose="020F0502020204030204" pitchFamily="34" charset="0"/>
                <a:cs typeface="Times New Roman" panose="02020603050405020304" pitchFamily="18" charset="0"/>
              </a:rPr>
              <a:t>характер приведенной информации (цена сделки </a:t>
            </a:r>
            <a:r>
              <a:rPr lang="en-US" sz="2000" dirty="0" smtClean="0">
                <a:latin typeface="Calibri" panose="020F0502020204030204" pitchFamily="34" charset="0"/>
                <a:ea typeface="Calibri" panose="020F0502020204030204" pitchFamily="34" charset="0"/>
                <a:cs typeface="Times New Roman" panose="02020603050405020304" pitchFamily="18" charset="0"/>
              </a:rPr>
              <a:t>/</a:t>
            </a:r>
            <a:r>
              <a:rPr lang="ru-RU" sz="2000" dirty="0" smtClean="0">
                <a:latin typeface="Calibri" panose="020F0502020204030204" pitchFamily="34" charset="0"/>
                <a:ea typeface="Calibri" panose="020F0502020204030204" pitchFamily="34" charset="0"/>
                <a:cs typeface="Times New Roman" panose="02020603050405020304" pitchFamily="18" charset="0"/>
              </a:rPr>
              <a:t> предложения</a:t>
            </a:r>
            <a:r>
              <a:rPr lang="ru-RU" sz="2000" dirty="0">
                <a:latin typeface="Calibri" panose="020F0502020204030204" pitchFamily="34" charset="0"/>
                <a:ea typeface="Calibri" panose="020F0502020204030204" pitchFamily="34" charset="0"/>
                <a:cs typeface="Times New Roman" panose="02020603050405020304" pitchFamily="18" charset="0"/>
              </a:rPr>
              <a:t>, </a:t>
            </a:r>
            <a:r>
              <a:rPr lang="ru-RU" sz="2000" dirty="0" smtClean="0">
                <a:latin typeface="Calibri" panose="020F0502020204030204" pitchFamily="34" charset="0"/>
                <a:ea typeface="Calibri" panose="020F0502020204030204" pitchFamily="34" charset="0"/>
                <a:cs typeface="Times New Roman" panose="02020603050405020304" pitchFamily="18" charset="0"/>
              </a:rPr>
              <a:t>факт </a:t>
            </a:r>
            <a:r>
              <a:rPr lang="en-US" sz="2000" dirty="0" smtClean="0">
                <a:latin typeface="Calibri" panose="020F0502020204030204" pitchFamily="34" charset="0"/>
                <a:ea typeface="Calibri" panose="020F0502020204030204" pitchFamily="34" charset="0"/>
                <a:cs typeface="Times New Roman" panose="02020603050405020304" pitchFamily="18" charset="0"/>
              </a:rPr>
              <a:t>/ </a:t>
            </a:r>
            <a:r>
              <a:rPr lang="ru-RU" sz="2000" dirty="0" smtClean="0">
                <a:latin typeface="Calibri" panose="020F0502020204030204" pitchFamily="34" charset="0"/>
                <a:ea typeface="Calibri" panose="020F0502020204030204" pitchFamily="34" charset="0"/>
                <a:cs typeface="Times New Roman" panose="02020603050405020304" pitchFamily="18" charset="0"/>
              </a:rPr>
              <a:t>прогноз</a:t>
            </a:r>
            <a:r>
              <a:rPr lang="ru-RU" sz="2000" dirty="0">
                <a:latin typeface="Calibri" panose="020F0502020204030204" pitchFamily="34" charset="0"/>
                <a:ea typeface="Calibri" panose="020F0502020204030204" pitchFamily="34" charset="0"/>
                <a:cs typeface="Times New Roman" panose="02020603050405020304" pitchFamily="18" charset="0"/>
              </a:rPr>
              <a:t>);</a:t>
            </a:r>
          </a:p>
          <a:p>
            <a:pPr marL="342900" indent="-342900">
              <a:lnSpc>
                <a:spcPct val="115000"/>
              </a:lnSpc>
              <a:spcBef>
                <a:spcPts val="600"/>
              </a:spcBef>
              <a:buFont typeface="Symbol" panose="05050102010706020507" pitchFamily="18" charset="2"/>
              <a:buChar char=""/>
            </a:pPr>
            <a:r>
              <a:rPr lang="ru-RU" sz="2000" dirty="0">
                <a:latin typeface="Calibri" panose="020F0502020204030204" pitchFamily="34" charset="0"/>
                <a:cs typeface="Times New Roman" panose="02020603050405020304" pitchFamily="18" charset="0"/>
              </a:rPr>
              <a:t>принадлежность к «официальных документам» государственных органов;</a:t>
            </a:r>
          </a:p>
          <a:p>
            <a:pPr marL="342900" lvl="0" indent="-342900">
              <a:lnSpc>
                <a:spcPct val="115000"/>
              </a:lnSpc>
              <a:spcBef>
                <a:spcPts val="600"/>
              </a:spcBef>
              <a:spcAft>
                <a:spcPts val="0"/>
              </a:spcAft>
              <a:buFont typeface="Symbol" panose="05050102010706020507" pitchFamily="18" charset="2"/>
              <a:buChar char=""/>
            </a:pPr>
            <a:r>
              <a:rPr lang="ru-RU" sz="2000" dirty="0">
                <a:latin typeface="Calibri" panose="020F0502020204030204" pitchFamily="34" charset="0"/>
                <a:ea typeface="Calibri" panose="020F0502020204030204" pitchFamily="34" charset="0"/>
                <a:cs typeface="Times New Roman" panose="02020603050405020304" pitchFamily="18" charset="0"/>
              </a:rPr>
              <a:t>аффилированность источников</a:t>
            </a:r>
            <a:br>
              <a:rPr lang="ru-RU" sz="2000" dirty="0">
                <a:latin typeface="Calibri" panose="020F0502020204030204" pitchFamily="34" charset="0"/>
                <a:ea typeface="Calibri" panose="020F0502020204030204" pitchFamily="34" charset="0"/>
                <a:cs typeface="Times New Roman" panose="02020603050405020304" pitchFamily="18" charset="0"/>
              </a:rPr>
            </a:br>
            <a:r>
              <a:rPr lang="ru-RU" sz="2000" dirty="0">
                <a:latin typeface="Calibri" panose="020F0502020204030204" pitchFamily="34" charset="0"/>
                <a:ea typeface="Calibri" panose="020F0502020204030204" pitchFamily="34" charset="0"/>
                <a:cs typeface="Times New Roman" panose="02020603050405020304" pitchFamily="18" charset="0"/>
              </a:rPr>
              <a:t>с оппонентом;</a:t>
            </a:r>
          </a:p>
          <a:p>
            <a:pPr marL="342900" lvl="0" indent="-342900">
              <a:lnSpc>
                <a:spcPct val="115000"/>
              </a:lnSpc>
              <a:spcBef>
                <a:spcPts val="600"/>
              </a:spcBef>
              <a:spcAft>
                <a:spcPts val="0"/>
              </a:spcAft>
              <a:buFont typeface="Symbol" panose="05050102010706020507" pitchFamily="18" charset="2"/>
              <a:buChar char=""/>
            </a:pPr>
            <a:r>
              <a:rPr lang="ru-RU" sz="2000" dirty="0">
                <a:latin typeface="Calibri" panose="020F0502020204030204" pitchFamily="34" charset="0"/>
                <a:ea typeface="Calibri" panose="020F0502020204030204" pitchFamily="34" charset="0"/>
                <a:cs typeface="Times New Roman" panose="02020603050405020304" pitchFamily="18" charset="0"/>
              </a:rPr>
              <a:t>соотнесение даты публикации с датой оценки;</a:t>
            </a:r>
          </a:p>
          <a:p>
            <a:pPr marL="342900" lvl="0" indent="-342900">
              <a:lnSpc>
                <a:spcPct val="115000"/>
              </a:lnSpc>
              <a:spcBef>
                <a:spcPts val="600"/>
              </a:spcBef>
              <a:spcAft>
                <a:spcPts val="0"/>
              </a:spcAft>
              <a:buFont typeface="Symbol" panose="05050102010706020507" pitchFamily="18" charset="2"/>
              <a:buChar char=""/>
            </a:pPr>
            <a:r>
              <a:rPr lang="ru-RU" sz="2000" dirty="0" smtClean="0">
                <a:latin typeface="Calibri" panose="020F0502020204030204" pitchFamily="34" charset="0"/>
                <a:ea typeface="Calibri" panose="020F0502020204030204" pitchFamily="34" charset="0"/>
                <a:cs typeface="Times New Roman" panose="02020603050405020304" pitchFamily="18" charset="0"/>
              </a:rPr>
              <a:t>репутация в </a:t>
            </a:r>
            <a:r>
              <a:rPr lang="ru-RU" sz="2000" dirty="0">
                <a:latin typeface="Calibri" panose="020F0502020204030204" pitchFamily="34" charset="0"/>
                <a:ea typeface="Calibri" panose="020F0502020204030204" pitchFamily="34" charset="0"/>
                <a:cs typeface="Times New Roman" panose="02020603050405020304" pitchFamily="18" charset="0"/>
              </a:rPr>
              <a:t>профессиональной </a:t>
            </a:r>
            <a:r>
              <a:rPr lang="ru-RU" sz="2000" dirty="0" smtClean="0">
                <a:latin typeface="Calibri" panose="020F0502020204030204" pitchFamily="34" charset="0"/>
                <a:ea typeface="Calibri" panose="020F0502020204030204" pitchFamily="34" charset="0"/>
                <a:cs typeface="Times New Roman" panose="02020603050405020304" pitchFamily="18" charset="0"/>
              </a:rPr>
              <a:t>среде, цитируемость</a:t>
            </a:r>
            <a:r>
              <a:rPr lang="ru-RU" sz="2000" dirty="0">
                <a:latin typeface="Calibri" panose="020F0502020204030204" pitchFamily="34" charset="0"/>
                <a:ea typeface="Calibri" panose="020F0502020204030204" pitchFamily="34" charset="0"/>
                <a:cs typeface="Times New Roman" panose="02020603050405020304" pitchFamily="18" charset="0"/>
              </a:rPr>
              <a:t>;</a:t>
            </a:r>
          </a:p>
          <a:p>
            <a:pPr marL="342900" lvl="0" indent="-342900">
              <a:lnSpc>
                <a:spcPct val="115000"/>
              </a:lnSpc>
              <a:spcBef>
                <a:spcPts val="600"/>
              </a:spcBef>
              <a:spcAft>
                <a:spcPts val="0"/>
              </a:spcAft>
              <a:buFont typeface="Symbol" panose="05050102010706020507" pitchFamily="18" charset="2"/>
              <a:buChar char=""/>
            </a:pPr>
            <a:r>
              <a:rPr lang="ru-RU" sz="2000" dirty="0">
                <a:latin typeface="Calibri" panose="020F0502020204030204" pitchFamily="34" charset="0"/>
                <a:ea typeface="Calibri" panose="020F0502020204030204" pitchFamily="34" charset="0"/>
                <a:cs typeface="Times New Roman" panose="02020603050405020304" pitchFamily="18" charset="0"/>
              </a:rPr>
              <a:t>тираж (для печатных изданий).</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1" name="Прямоугольник 20">
            <a:extLst>
              <a:ext uri="{FF2B5EF4-FFF2-40B4-BE49-F238E27FC236}">
                <a16:creationId xmlns="" xmlns:a16="http://schemas.microsoft.com/office/drawing/2014/main" id="{FA90A66B-85A3-4723-BBAB-1D0E6C838488}"/>
              </a:ext>
            </a:extLst>
          </p:cNvPr>
          <p:cNvSpPr/>
          <p:nvPr/>
        </p:nvSpPr>
        <p:spPr>
          <a:xfrm>
            <a:off x="4644008" y="1942668"/>
            <a:ext cx="4320000" cy="3862596"/>
          </a:xfrm>
          <a:prstGeom prst="rect">
            <a:avLst/>
          </a:prstGeom>
        </p:spPr>
        <p:txBody>
          <a:bodyPr>
            <a:spAutoFit/>
          </a:bodyPr>
          <a:lstStyle/>
          <a:p>
            <a:pPr marL="342900" lvl="0" indent="-342900" algn="just">
              <a:lnSpc>
                <a:spcPct val="115000"/>
              </a:lnSpc>
              <a:spcAft>
                <a:spcPts val="0"/>
              </a:spcAft>
              <a:buFont typeface="Symbol" panose="05050102010706020507" pitchFamily="18" charset="2"/>
              <a:buChar char=""/>
            </a:pPr>
            <a:r>
              <a:rPr lang="ru-RU" sz="2000" dirty="0" smtClean="0">
                <a:latin typeface="Calibri" panose="020F0502020204030204" pitchFamily="34" charset="0"/>
                <a:ea typeface="Calibri" panose="020F0502020204030204" pitchFamily="34" charset="0"/>
                <a:cs typeface="Times New Roman" panose="02020603050405020304" pitchFamily="18" charset="0"/>
              </a:rPr>
              <a:t>должности;</a:t>
            </a:r>
            <a:endParaRPr lang="ru-RU" sz="20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Bef>
                <a:spcPts val="600"/>
              </a:spcBef>
              <a:spcAft>
                <a:spcPts val="0"/>
              </a:spcAft>
              <a:buFont typeface="Symbol" panose="05050102010706020507" pitchFamily="18" charset="2"/>
              <a:buChar char=""/>
            </a:pPr>
            <a:r>
              <a:rPr lang="ru-RU" sz="2000" dirty="0">
                <a:latin typeface="Calibri" panose="020F0502020204030204" pitchFamily="34" charset="0"/>
                <a:ea typeface="Calibri" panose="020F0502020204030204" pitchFamily="34" charset="0"/>
                <a:cs typeface="Times New Roman" panose="02020603050405020304" pitchFamily="18" charset="0"/>
              </a:rPr>
              <a:t>звания (академик, доктор или кандидат профильных наук);</a:t>
            </a:r>
          </a:p>
          <a:p>
            <a:pPr marL="342900" lvl="0" indent="-342900" algn="just">
              <a:lnSpc>
                <a:spcPct val="115000"/>
              </a:lnSpc>
              <a:spcBef>
                <a:spcPts val="600"/>
              </a:spcBef>
              <a:spcAft>
                <a:spcPts val="0"/>
              </a:spcAft>
              <a:buFont typeface="Symbol" panose="05050102010706020507" pitchFamily="18" charset="2"/>
              <a:buChar char=""/>
            </a:pPr>
            <a:r>
              <a:rPr lang="ru-RU" sz="2000" dirty="0">
                <a:latin typeface="Calibri" panose="020F0502020204030204" pitchFamily="34" charset="0"/>
                <a:ea typeface="Calibri" panose="020F0502020204030204" pitchFamily="34" charset="0"/>
                <a:cs typeface="Times New Roman" panose="02020603050405020304" pitchFamily="18" charset="0"/>
              </a:rPr>
              <a:t>наличие и количество публикаций по теме;</a:t>
            </a:r>
          </a:p>
          <a:p>
            <a:pPr marL="342900" indent="-342900" algn="just">
              <a:lnSpc>
                <a:spcPct val="115000"/>
              </a:lnSpc>
              <a:spcBef>
                <a:spcPts val="600"/>
              </a:spcBef>
              <a:buFont typeface="Symbol" panose="05050102010706020507" pitchFamily="18" charset="2"/>
              <a:buChar char=""/>
            </a:pPr>
            <a:r>
              <a:rPr lang="ru-RU" sz="2000" dirty="0">
                <a:latin typeface="Calibri" panose="020F0502020204030204" pitchFamily="34" charset="0"/>
                <a:ea typeface="Calibri" panose="020F0502020204030204" pitchFamily="34" charset="0"/>
                <a:cs typeface="Times New Roman" panose="02020603050405020304" pitchFamily="18" charset="0"/>
              </a:rPr>
              <a:t>наличие </a:t>
            </a:r>
            <a:r>
              <a:rPr lang="ru-RU" sz="2000" dirty="0">
                <a:latin typeface="Calibri" panose="020F0502020204030204" pitchFamily="34" charset="0"/>
                <a:cs typeface="Times New Roman" panose="02020603050405020304" pitchFamily="18" charset="0"/>
              </a:rPr>
              <a:t>и количество наград в предметной области, другие свидетельства уровня квалификации и профессионального признания.</a:t>
            </a:r>
          </a:p>
        </p:txBody>
      </p:sp>
      <p:cxnSp>
        <p:nvCxnSpPr>
          <p:cNvPr id="23" name="Прямая соединительная линия 22">
            <a:extLst>
              <a:ext uri="{FF2B5EF4-FFF2-40B4-BE49-F238E27FC236}">
                <a16:creationId xmlns="" xmlns:a16="http://schemas.microsoft.com/office/drawing/2014/main" id="{A4D25016-49C5-4F43-BAAB-C6E0B1097E0B}"/>
              </a:ext>
            </a:extLst>
          </p:cNvPr>
          <p:cNvCxnSpPr>
            <a:cxnSpLocks/>
          </p:cNvCxnSpPr>
          <p:nvPr/>
        </p:nvCxnSpPr>
        <p:spPr>
          <a:xfrm>
            <a:off x="4492770" y="1483360"/>
            <a:ext cx="0" cy="5322064"/>
          </a:xfrm>
          <a:prstGeom prst="line">
            <a:avLst/>
          </a:prstGeom>
          <a:ln w="15875">
            <a:prstDash val="lgDash"/>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 xmlns:a16="http://schemas.microsoft.com/office/drawing/2014/main" id="{027586A8-66D2-4CAF-809B-AAB3704A0E19}"/>
              </a:ext>
            </a:extLst>
          </p:cNvPr>
          <p:cNvSpPr txBox="1"/>
          <p:nvPr/>
        </p:nvSpPr>
        <p:spPr>
          <a:xfrm>
            <a:off x="2051720" y="1124745"/>
            <a:ext cx="2297041" cy="461665"/>
          </a:xfrm>
          <a:prstGeom prst="rect">
            <a:avLst/>
          </a:prstGeom>
          <a:noFill/>
        </p:spPr>
        <p:txBody>
          <a:bodyPr wrap="square" rtlCol="0">
            <a:spAutoFit/>
          </a:bodyPr>
          <a:lstStyle/>
          <a:p>
            <a:pPr algn="r"/>
            <a:r>
              <a:rPr lang="ru-RU" sz="2400" b="1" dirty="0">
                <a:solidFill>
                  <a:srgbClr val="0070C0"/>
                </a:solidFill>
                <a:latin typeface="Calibri" panose="020F0502020204030204" pitchFamily="34" charset="0"/>
              </a:rPr>
              <a:t>достоверность</a:t>
            </a:r>
          </a:p>
        </p:txBody>
      </p:sp>
      <p:sp>
        <p:nvSpPr>
          <p:cNvPr id="28" name="TextBox 27">
            <a:extLst>
              <a:ext uri="{FF2B5EF4-FFF2-40B4-BE49-F238E27FC236}">
                <a16:creationId xmlns="" xmlns:a16="http://schemas.microsoft.com/office/drawing/2014/main" id="{195F7B8F-7A02-4EB3-B0B8-61FC6865FE87}"/>
              </a:ext>
            </a:extLst>
          </p:cNvPr>
          <p:cNvSpPr txBox="1"/>
          <p:nvPr/>
        </p:nvSpPr>
        <p:spPr>
          <a:xfrm>
            <a:off x="4675672" y="1124744"/>
            <a:ext cx="2272591" cy="461665"/>
          </a:xfrm>
          <a:prstGeom prst="rect">
            <a:avLst/>
          </a:prstGeom>
          <a:noFill/>
        </p:spPr>
        <p:txBody>
          <a:bodyPr wrap="square" rtlCol="0">
            <a:spAutoFit/>
          </a:bodyPr>
          <a:lstStyle/>
          <a:p>
            <a:r>
              <a:rPr lang="ru-RU" sz="2400" b="1" dirty="0">
                <a:solidFill>
                  <a:srgbClr val="0070C0"/>
                </a:solidFill>
                <a:latin typeface="Calibri" panose="020F0502020204030204" pitchFamily="34" charset="0"/>
              </a:rPr>
              <a:t>авторитетность</a:t>
            </a:r>
          </a:p>
        </p:txBody>
      </p:sp>
      <p:sp>
        <p:nvSpPr>
          <p:cNvPr id="10" name="Номер слайда 1"/>
          <p:cNvSpPr>
            <a:spLocks noGrp="1"/>
          </p:cNvSpPr>
          <p:nvPr>
            <p:ph type="sldNum" sz="quarter" idx="12"/>
          </p:nvPr>
        </p:nvSpPr>
        <p:spPr>
          <a:xfrm>
            <a:off x="7000056" y="6525344"/>
            <a:ext cx="2133600" cy="476250"/>
          </a:xfrm>
        </p:spPr>
        <p:txBody>
          <a:bodyPr/>
          <a:lstStyle/>
          <a:p>
            <a:pPr>
              <a:defRPr/>
            </a:pPr>
            <a:fld id="{DF9C18E8-D67C-493D-97D2-B4CA21C16307}" type="slidenum">
              <a:rPr lang="ru-RU" smtClean="0">
                <a:latin typeface="Calibri" panose="020F0502020204030204" pitchFamily="34" charset="0"/>
              </a:rPr>
              <a:pPr>
                <a:defRPr/>
              </a:pPr>
              <a:t>49</a:t>
            </a:fld>
            <a:endParaRPr lang="ru-RU" dirty="0">
              <a:latin typeface="Calibri" panose="020F0502020204030204" pitchFamily="34" charset="0"/>
            </a:endParaRPr>
          </a:p>
        </p:txBody>
      </p:sp>
      <p:sp>
        <p:nvSpPr>
          <p:cNvPr id="11" name="Заголовок 1"/>
          <p:cNvSpPr txBox="1">
            <a:spLocks/>
          </p:cNvSpPr>
          <p:nvPr/>
        </p:nvSpPr>
        <p:spPr bwMode="auto">
          <a:xfrm>
            <a:off x="67545" y="453739"/>
            <a:ext cx="1512168" cy="288032"/>
          </a:xfrm>
          <a:prstGeom prst="rect">
            <a:avLst/>
          </a:prstGeom>
          <a:noFill/>
          <a:ln w="9525">
            <a:noFill/>
            <a:miter lim="800000"/>
            <a:headEnd/>
            <a:tailEnd/>
          </a:ln>
        </p:spPr>
        <p:txBody>
          <a:bodyPr anchor="ctr">
            <a:normAutofit/>
          </a:bodyPr>
          <a:ls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fontAlgn="auto">
              <a:spcAft>
                <a:spcPts val="0"/>
              </a:spcAft>
              <a:defRPr/>
            </a:pPr>
            <a:r>
              <a:rPr lang="en-US" sz="1000" b="1" i="1" dirty="0">
                <a:solidFill>
                  <a:srgbClr val="FF0000"/>
                </a:solidFill>
                <a:latin typeface="Calibri" panose="020F0502020204030204" pitchFamily="34" charset="0"/>
                <a:ea typeface="+mj-ea"/>
                <a:cs typeface="+mj-cs"/>
              </a:rPr>
              <a:t>srosovet.ru</a:t>
            </a:r>
            <a:endParaRPr lang="ru-RU" sz="1000" i="1" dirty="0">
              <a:solidFill>
                <a:srgbClr val="FF0000"/>
              </a:solidFill>
              <a:latin typeface="Calibri" panose="020F0502020204030204" pitchFamily="34" charset="0"/>
              <a:ea typeface="+mj-ea"/>
              <a:cs typeface="+mj-cs"/>
            </a:endParaRPr>
          </a:p>
        </p:txBody>
      </p:sp>
      <p:pic>
        <p:nvPicPr>
          <p:cNvPr id="12" name="Picture 2" descr="C:\Users\Ильин МО\Desktop\Картинки\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0" y="18489"/>
            <a:ext cx="1980790" cy="579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72995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Номер слайда 1"/>
          <p:cNvSpPr>
            <a:spLocks noGrp="1"/>
          </p:cNvSpPr>
          <p:nvPr>
            <p:ph type="sldNum" sz="quarter" idx="12"/>
          </p:nvPr>
        </p:nvSpPr>
        <p:spPr>
          <a:xfrm>
            <a:off x="7000056" y="6525344"/>
            <a:ext cx="2133600" cy="476250"/>
          </a:xfrm>
        </p:spPr>
        <p:txBody>
          <a:bodyPr/>
          <a:lstStyle/>
          <a:p>
            <a:pPr>
              <a:defRPr/>
            </a:pPr>
            <a:fld id="{DF9C18E8-D67C-493D-97D2-B4CA21C16307}" type="slidenum">
              <a:rPr lang="ru-RU" smtClean="0">
                <a:latin typeface="Calibri" panose="020F0502020204030204" pitchFamily="34" charset="0"/>
              </a:rPr>
              <a:pPr>
                <a:defRPr/>
              </a:pPr>
              <a:t>5</a:t>
            </a:fld>
            <a:endParaRPr lang="ru-RU" dirty="0">
              <a:latin typeface="Calibri" panose="020F0502020204030204" pitchFamily="34" charset="0"/>
            </a:endParaRPr>
          </a:p>
        </p:txBody>
      </p:sp>
      <p:sp>
        <p:nvSpPr>
          <p:cNvPr id="8" name="Rectangle 2"/>
          <p:cNvSpPr txBox="1">
            <a:spLocks noChangeArrowheads="1"/>
          </p:cNvSpPr>
          <p:nvPr/>
        </p:nvSpPr>
        <p:spPr bwMode="auto">
          <a:xfrm>
            <a:off x="1985120" y="-24"/>
            <a:ext cx="7158880" cy="74179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ru-RU" sz="4000" b="1" dirty="0">
                <a:solidFill>
                  <a:srgbClr val="0070C0"/>
                </a:solidFill>
                <a:latin typeface="Calibri" panose="020F0502020204030204" pitchFamily="34" charset="0"/>
                <a:cs typeface="Calibri" pitchFamily="34" charset="0"/>
              </a:rPr>
              <a:t>Актуальность темы</a:t>
            </a:r>
            <a:endParaRPr lang="ru-RU" sz="2000" b="1" dirty="0">
              <a:solidFill>
                <a:srgbClr val="0070C0"/>
              </a:solidFill>
              <a:latin typeface="Calibri" pitchFamily="34" charset="0"/>
              <a:cs typeface="Calibri" pitchFamily="34" charset="0"/>
            </a:endParaRPr>
          </a:p>
        </p:txBody>
      </p:sp>
      <p:sp>
        <p:nvSpPr>
          <p:cNvPr id="7" name="Заголовок 1"/>
          <p:cNvSpPr txBox="1">
            <a:spLocks/>
          </p:cNvSpPr>
          <p:nvPr/>
        </p:nvSpPr>
        <p:spPr bwMode="auto">
          <a:xfrm>
            <a:off x="67545" y="453739"/>
            <a:ext cx="1512168" cy="288032"/>
          </a:xfrm>
          <a:prstGeom prst="rect">
            <a:avLst/>
          </a:prstGeom>
          <a:noFill/>
          <a:ln w="9525">
            <a:noFill/>
            <a:miter lim="800000"/>
            <a:headEnd/>
            <a:tailEnd/>
          </a:ln>
        </p:spPr>
        <p:txBody>
          <a:bodyPr anchor="ctr">
            <a:normAutofit/>
          </a:bodyPr>
          <a:ls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fontAlgn="auto">
              <a:spcAft>
                <a:spcPts val="0"/>
              </a:spcAft>
              <a:defRPr/>
            </a:pPr>
            <a:r>
              <a:rPr lang="en-US" sz="1000" b="1" i="1" dirty="0">
                <a:solidFill>
                  <a:srgbClr val="FF0000"/>
                </a:solidFill>
                <a:latin typeface="Calibri" panose="020F0502020204030204" pitchFamily="34" charset="0"/>
                <a:ea typeface="+mj-ea"/>
                <a:cs typeface="+mj-cs"/>
              </a:rPr>
              <a:t>srosovet.ru</a:t>
            </a:r>
            <a:endParaRPr lang="ru-RU" sz="1000" i="1" dirty="0">
              <a:solidFill>
                <a:srgbClr val="FF0000"/>
              </a:solidFill>
              <a:latin typeface="Calibri" panose="020F0502020204030204" pitchFamily="34" charset="0"/>
              <a:ea typeface="+mj-ea"/>
              <a:cs typeface="+mj-cs"/>
            </a:endParaRPr>
          </a:p>
        </p:txBody>
      </p:sp>
      <p:pic>
        <p:nvPicPr>
          <p:cNvPr id="9" name="Picture 2" descr="C:\Users\Ильин МО\Desktop\Картинки\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0" y="18489"/>
            <a:ext cx="1980790" cy="579288"/>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179512" y="1196752"/>
            <a:ext cx="8856984" cy="5478423"/>
          </a:xfrm>
          <a:prstGeom prst="rect">
            <a:avLst/>
          </a:prstGeom>
        </p:spPr>
        <p:txBody>
          <a:bodyPr wrap="square">
            <a:spAutoFit/>
          </a:bodyPr>
          <a:lstStyle/>
          <a:p>
            <a:pPr marL="457200" lvl="0" indent="-457200" algn="just">
              <a:spcBef>
                <a:spcPts val="1200"/>
              </a:spcBef>
              <a:buFont typeface="+mj-lt"/>
              <a:buAutoNum type="arabicParenR"/>
            </a:pPr>
            <a:r>
              <a:rPr lang="ru-RU" sz="2000" dirty="0">
                <a:solidFill>
                  <a:srgbClr val="0070C0"/>
                </a:solidFill>
                <a:latin typeface="Calibri" panose="020F0502020204030204" pitchFamily="34" charset="0"/>
              </a:rPr>
              <a:t>рост количества попыток привлечения Оценщиков к ответственности;</a:t>
            </a:r>
          </a:p>
          <a:p>
            <a:pPr marL="457200" lvl="0" indent="-457200" algn="just">
              <a:spcBef>
                <a:spcPts val="1200"/>
              </a:spcBef>
              <a:buFont typeface="+mj-lt"/>
              <a:buAutoNum type="arabicParenR"/>
            </a:pPr>
            <a:r>
              <a:rPr lang="ru-RU" sz="2000" dirty="0">
                <a:solidFill>
                  <a:srgbClr val="0070C0"/>
                </a:solidFill>
                <a:latin typeface="Calibri" panose="020F0502020204030204" pitchFamily="34" charset="0"/>
              </a:rPr>
              <a:t>повышение квалификации оппонентов и качества материалов, направленных против Оценщиков;</a:t>
            </a:r>
          </a:p>
          <a:p>
            <a:pPr marL="457200" lvl="0" indent="-457200" algn="just">
              <a:spcBef>
                <a:spcPts val="1200"/>
              </a:spcBef>
              <a:buFont typeface="+mj-lt"/>
              <a:buAutoNum type="arabicParenR"/>
            </a:pPr>
            <a:r>
              <a:rPr lang="ru-RU" sz="2000" dirty="0">
                <a:solidFill>
                  <a:srgbClr val="0070C0"/>
                </a:solidFill>
                <a:latin typeface="Calibri" panose="020F0502020204030204" pitchFamily="34" charset="0"/>
              </a:rPr>
              <a:t>включение Оценщика в состав обвиняемой группы лиц;</a:t>
            </a:r>
          </a:p>
          <a:p>
            <a:pPr marL="457200" lvl="0" indent="-457200" algn="just">
              <a:spcBef>
                <a:spcPts val="1200"/>
              </a:spcBef>
              <a:buFont typeface="+mj-lt"/>
              <a:buAutoNum type="arabicParenR"/>
            </a:pPr>
            <a:r>
              <a:rPr lang="ru-RU" sz="2000" dirty="0">
                <a:solidFill>
                  <a:srgbClr val="0070C0"/>
                </a:solidFill>
                <a:latin typeface="Calibri" panose="020F0502020204030204" pitchFamily="34" charset="0"/>
              </a:rPr>
              <a:t>повышение внимания к роли Оценщика в процессах;</a:t>
            </a:r>
          </a:p>
          <a:p>
            <a:pPr marL="457200" lvl="0" indent="-457200" algn="just">
              <a:spcBef>
                <a:spcPts val="1200"/>
              </a:spcBef>
              <a:buFont typeface="+mj-lt"/>
              <a:buAutoNum type="arabicParenR"/>
            </a:pPr>
            <a:r>
              <a:rPr lang="ru-RU" sz="2000" dirty="0">
                <a:solidFill>
                  <a:srgbClr val="0070C0"/>
                </a:solidFill>
                <a:latin typeface="Calibri" panose="020F0502020204030204" pitchFamily="34" charset="0"/>
              </a:rPr>
              <a:t>перекладывание вины с выгодоприобретателей сделок на Оценщика;</a:t>
            </a:r>
          </a:p>
          <a:p>
            <a:pPr marL="457200" lvl="0" indent="-457200" algn="just">
              <a:spcBef>
                <a:spcPts val="1200"/>
              </a:spcBef>
              <a:buFont typeface="+mj-lt"/>
              <a:buAutoNum type="arabicParenR"/>
            </a:pPr>
            <a:r>
              <a:rPr lang="ru-RU" sz="2000" dirty="0">
                <a:solidFill>
                  <a:srgbClr val="0070C0"/>
                </a:solidFill>
                <a:latin typeface="Calibri" panose="020F0502020204030204" pitchFamily="34" charset="0"/>
              </a:rPr>
              <a:t>использование укрупненных непрофессиональных суждений для определения величины ущерба;</a:t>
            </a:r>
          </a:p>
          <a:p>
            <a:pPr marL="457200" lvl="0" indent="-457200" algn="just">
              <a:spcBef>
                <a:spcPts val="1200"/>
              </a:spcBef>
              <a:buFont typeface="+mj-lt"/>
              <a:buAutoNum type="arabicParenR"/>
            </a:pPr>
            <a:r>
              <a:rPr lang="ru-RU" sz="2000" dirty="0">
                <a:solidFill>
                  <a:srgbClr val="0070C0"/>
                </a:solidFill>
                <a:latin typeface="Calibri" panose="020F0502020204030204" pitchFamily="34" charset="0"/>
              </a:rPr>
              <a:t>низкое качество судебной экспертизы, выводы которой ложатся в основу обвинений;</a:t>
            </a:r>
          </a:p>
          <a:p>
            <a:pPr marL="457200" lvl="0" indent="-457200" algn="just">
              <a:spcBef>
                <a:spcPts val="1200"/>
              </a:spcBef>
              <a:buFont typeface="+mj-lt"/>
              <a:buAutoNum type="arabicParenR"/>
            </a:pPr>
            <a:r>
              <a:rPr lang="ru-RU" sz="2000" dirty="0">
                <a:solidFill>
                  <a:srgbClr val="0070C0"/>
                </a:solidFill>
                <a:latin typeface="Calibri" panose="020F0502020204030204" pitchFamily="34" charset="0"/>
              </a:rPr>
              <a:t>целенаправленная эскалация конфликтных ситуаций со стороны различных интересантов с целью дискредитации как отдельных заказчиков оценочных услуг, самих Оценщиков, так и оценочной деятельности, саморегулирования в целом.</a:t>
            </a:r>
          </a:p>
        </p:txBody>
      </p:sp>
    </p:spTree>
    <p:extLst>
      <p:ext uri="{BB962C8B-B14F-4D97-AF65-F5344CB8AC3E}">
        <p14:creationId xmlns:p14="http://schemas.microsoft.com/office/powerpoint/2010/main" val="348608341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Объект 2">
            <a:extLst>
              <a:ext uri="{FF2B5EF4-FFF2-40B4-BE49-F238E27FC236}">
                <a16:creationId xmlns="" xmlns:a16="http://schemas.microsoft.com/office/drawing/2014/main" id="{1F8892AC-CD1F-4D3F-8F2F-A15B8A7F7264}"/>
              </a:ext>
            </a:extLst>
          </p:cNvPr>
          <p:cNvSpPr txBox="1">
            <a:spLocks/>
          </p:cNvSpPr>
          <p:nvPr/>
        </p:nvSpPr>
        <p:spPr>
          <a:xfrm>
            <a:off x="1985120" y="1"/>
            <a:ext cx="7158880" cy="6234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ru-RU" sz="4000" b="1" dirty="0">
                <a:solidFill>
                  <a:srgbClr val="0070C0"/>
                </a:solidFill>
                <a:latin typeface="Calibri" panose="020F0502020204030204" pitchFamily="34" charset="0"/>
                <a:ea typeface="+mj-ea"/>
                <a:cs typeface="+mj-cs"/>
              </a:rPr>
              <a:t>Последовательность изложения</a:t>
            </a:r>
          </a:p>
        </p:txBody>
      </p:sp>
      <p:sp>
        <p:nvSpPr>
          <p:cNvPr id="10" name="Прямоугольник 9">
            <a:extLst>
              <a:ext uri="{FF2B5EF4-FFF2-40B4-BE49-F238E27FC236}">
                <a16:creationId xmlns="" xmlns:a16="http://schemas.microsoft.com/office/drawing/2014/main" id="{7FABCCB9-7606-46E1-9C65-758CEB7182BF}"/>
              </a:ext>
            </a:extLst>
          </p:cNvPr>
          <p:cNvSpPr/>
          <p:nvPr/>
        </p:nvSpPr>
        <p:spPr>
          <a:xfrm>
            <a:off x="460836" y="1532321"/>
            <a:ext cx="3600000" cy="1080000"/>
          </a:xfrm>
          <a:prstGeom prst="rect">
            <a:avLst/>
          </a:prstGeom>
          <a:ln w="15875">
            <a:solidFill>
              <a:srgbClr val="FF0000"/>
            </a:solidFill>
          </a:ln>
        </p:spPr>
        <p:txBody>
          <a:bodyPr wrap="square" anchor="ctr">
            <a:spAutoFit/>
          </a:bodyPr>
          <a:lstStyle/>
          <a:p>
            <a:pPr algn="ctr"/>
            <a:r>
              <a:rPr lang="ru-RU" sz="2400" b="1" dirty="0">
                <a:solidFill>
                  <a:srgbClr val="FF0000"/>
                </a:solidFill>
                <a:latin typeface="Calibri" panose="020F0502020204030204" pitchFamily="34" charset="0"/>
              </a:rPr>
              <a:t>1. По убыванию существенности</a:t>
            </a:r>
          </a:p>
        </p:txBody>
      </p:sp>
      <p:sp>
        <p:nvSpPr>
          <p:cNvPr id="11" name="Прямоугольник 10">
            <a:extLst>
              <a:ext uri="{FF2B5EF4-FFF2-40B4-BE49-F238E27FC236}">
                <a16:creationId xmlns="" xmlns:a16="http://schemas.microsoft.com/office/drawing/2014/main" id="{6F78EEC5-9634-4091-BE17-54E5B6BFABEA}"/>
              </a:ext>
            </a:extLst>
          </p:cNvPr>
          <p:cNvSpPr/>
          <p:nvPr/>
        </p:nvSpPr>
        <p:spPr>
          <a:xfrm>
            <a:off x="5148064" y="1532321"/>
            <a:ext cx="3600000" cy="1080000"/>
          </a:xfrm>
          <a:prstGeom prst="rect">
            <a:avLst/>
          </a:prstGeom>
          <a:ln w="15875">
            <a:solidFill>
              <a:srgbClr val="0070C0"/>
            </a:solidFill>
          </a:ln>
        </p:spPr>
        <p:txBody>
          <a:bodyPr wrap="square" anchor="ctr">
            <a:spAutoFit/>
          </a:bodyPr>
          <a:lstStyle/>
          <a:p>
            <a:pPr algn="ctr"/>
            <a:r>
              <a:rPr lang="ru-RU" sz="2400" b="1" dirty="0">
                <a:solidFill>
                  <a:srgbClr val="0070C0"/>
                </a:solidFill>
                <a:latin typeface="Calibri" panose="020F0502020204030204" pitchFamily="34" charset="0"/>
              </a:rPr>
              <a:t>2. По убыванию очевидности для целевой аудитории</a:t>
            </a:r>
          </a:p>
        </p:txBody>
      </p:sp>
      <p:sp>
        <p:nvSpPr>
          <p:cNvPr id="12" name="Прямоугольник 11">
            <a:extLst>
              <a:ext uri="{FF2B5EF4-FFF2-40B4-BE49-F238E27FC236}">
                <a16:creationId xmlns="" xmlns:a16="http://schemas.microsoft.com/office/drawing/2014/main" id="{2A651B9C-0268-4C25-88AC-B9DFC5B09E25}"/>
              </a:ext>
            </a:extLst>
          </p:cNvPr>
          <p:cNvSpPr/>
          <p:nvPr/>
        </p:nvSpPr>
        <p:spPr>
          <a:xfrm>
            <a:off x="460836" y="3213132"/>
            <a:ext cx="3600000" cy="1080000"/>
          </a:xfrm>
          <a:prstGeom prst="rect">
            <a:avLst/>
          </a:prstGeom>
          <a:ln w="15875">
            <a:solidFill>
              <a:srgbClr val="0070C0"/>
            </a:solidFill>
          </a:ln>
        </p:spPr>
        <p:txBody>
          <a:bodyPr wrap="square" anchor="ctr">
            <a:spAutoFit/>
          </a:bodyPr>
          <a:lstStyle/>
          <a:p>
            <a:pPr algn="ctr"/>
            <a:r>
              <a:rPr lang="ru-RU" sz="2400" b="1" dirty="0">
                <a:solidFill>
                  <a:srgbClr val="0070C0"/>
                </a:solidFill>
                <a:latin typeface="Calibri" panose="020F0502020204030204" pitchFamily="34" charset="0"/>
              </a:rPr>
              <a:t>3. В «хронологическом порядке»</a:t>
            </a:r>
          </a:p>
        </p:txBody>
      </p:sp>
      <p:sp>
        <p:nvSpPr>
          <p:cNvPr id="13" name="Прямоугольник 12">
            <a:extLst>
              <a:ext uri="{FF2B5EF4-FFF2-40B4-BE49-F238E27FC236}">
                <a16:creationId xmlns="" xmlns:a16="http://schemas.microsoft.com/office/drawing/2014/main" id="{992ED278-20F2-46A3-B453-0A0A62F41E0E}"/>
              </a:ext>
            </a:extLst>
          </p:cNvPr>
          <p:cNvSpPr/>
          <p:nvPr/>
        </p:nvSpPr>
        <p:spPr>
          <a:xfrm>
            <a:off x="5161384" y="3213131"/>
            <a:ext cx="3600000" cy="1080000"/>
          </a:xfrm>
          <a:prstGeom prst="rect">
            <a:avLst/>
          </a:prstGeom>
          <a:ln w="15875">
            <a:solidFill>
              <a:srgbClr val="0070C0"/>
            </a:solidFill>
          </a:ln>
        </p:spPr>
        <p:txBody>
          <a:bodyPr wrap="square" anchor="ctr">
            <a:spAutoFit/>
          </a:bodyPr>
          <a:lstStyle/>
          <a:p>
            <a:pPr algn="ctr"/>
            <a:r>
              <a:rPr lang="ru-RU" sz="2400" b="1" dirty="0">
                <a:solidFill>
                  <a:srgbClr val="0070C0"/>
                </a:solidFill>
                <a:latin typeface="Calibri" panose="020F0502020204030204" pitchFamily="34" charset="0"/>
              </a:rPr>
              <a:t>4. В порядке причинно-следственных связей</a:t>
            </a:r>
          </a:p>
        </p:txBody>
      </p:sp>
      <p:pic>
        <p:nvPicPr>
          <p:cNvPr id="1028" name="Picture 4" descr="ÐÐ°ÑÑÐ¸Ð½ÐºÐ¸ Ð¿Ð¾ Ð·Ð°Ð¿ÑÐ¾ÑÑ ÑÐ¾ÑÑÐ¸ÑÐ¾Ð²ÐºÐ°">
            <a:extLst>
              <a:ext uri="{FF2B5EF4-FFF2-40B4-BE49-F238E27FC236}">
                <a16:creationId xmlns="" xmlns:a16="http://schemas.microsoft.com/office/drawing/2014/main" id="{5C3F0AF3-651F-46DE-AB6B-D537A2B20B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2856" y="4714240"/>
            <a:ext cx="3477588" cy="2143760"/>
          </a:xfrm>
          <a:prstGeom prst="rect">
            <a:avLst/>
          </a:prstGeom>
          <a:noFill/>
          <a:extLst>
            <a:ext uri="{909E8E84-426E-40DD-AFC4-6F175D3DCCD1}">
              <a14:hiddenFill xmlns:a14="http://schemas.microsoft.com/office/drawing/2010/main">
                <a:solidFill>
                  <a:srgbClr val="FFFFFF"/>
                </a:solidFill>
              </a14:hiddenFill>
            </a:ext>
          </a:extLst>
        </p:spPr>
      </p:pic>
      <p:sp>
        <p:nvSpPr>
          <p:cNvPr id="14" name="Номер слайда 1"/>
          <p:cNvSpPr>
            <a:spLocks noGrp="1"/>
          </p:cNvSpPr>
          <p:nvPr>
            <p:ph type="sldNum" sz="quarter" idx="12"/>
          </p:nvPr>
        </p:nvSpPr>
        <p:spPr>
          <a:xfrm>
            <a:off x="7000056" y="6525344"/>
            <a:ext cx="2133600" cy="476250"/>
          </a:xfrm>
        </p:spPr>
        <p:txBody>
          <a:bodyPr/>
          <a:lstStyle/>
          <a:p>
            <a:pPr>
              <a:defRPr/>
            </a:pPr>
            <a:fld id="{DF9C18E8-D67C-493D-97D2-B4CA21C16307}" type="slidenum">
              <a:rPr lang="ru-RU" smtClean="0">
                <a:latin typeface="Calibri" panose="020F0502020204030204" pitchFamily="34" charset="0"/>
              </a:rPr>
              <a:pPr>
                <a:defRPr/>
              </a:pPr>
              <a:t>50</a:t>
            </a:fld>
            <a:endParaRPr lang="ru-RU" dirty="0">
              <a:latin typeface="Calibri" panose="020F0502020204030204" pitchFamily="34" charset="0"/>
            </a:endParaRPr>
          </a:p>
        </p:txBody>
      </p:sp>
      <p:sp>
        <p:nvSpPr>
          <p:cNvPr id="15" name="Заголовок 1"/>
          <p:cNvSpPr txBox="1">
            <a:spLocks/>
          </p:cNvSpPr>
          <p:nvPr/>
        </p:nvSpPr>
        <p:spPr bwMode="auto">
          <a:xfrm>
            <a:off x="67545" y="453739"/>
            <a:ext cx="1512168" cy="288032"/>
          </a:xfrm>
          <a:prstGeom prst="rect">
            <a:avLst/>
          </a:prstGeom>
          <a:noFill/>
          <a:ln w="9525">
            <a:noFill/>
            <a:miter lim="800000"/>
            <a:headEnd/>
            <a:tailEnd/>
          </a:ln>
        </p:spPr>
        <p:txBody>
          <a:bodyPr anchor="ctr">
            <a:normAutofit/>
          </a:bodyPr>
          <a:ls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fontAlgn="auto">
              <a:spcAft>
                <a:spcPts val="0"/>
              </a:spcAft>
              <a:defRPr/>
            </a:pPr>
            <a:r>
              <a:rPr lang="en-US" sz="1000" b="1" i="1" dirty="0">
                <a:solidFill>
                  <a:srgbClr val="FF0000"/>
                </a:solidFill>
                <a:latin typeface="Calibri" panose="020F0502020204030204" pitchFamily="34" charset="0"/>
                <a:ea typeface="+mj-ea"/>
                <a:cs typeface="+mj-cs"/>
              </a:rPr>
              <a:t>srosovet.ru</a:t>
            </a:r>
            <a:endParaRPr lang="ru-RU" sz="1000" i="1" dirty="0">
              <a:solidFill>
                <a:srgbClr val="FF0000"/>
              </a:solidFill>
              <a:latin typeface="Calibri" panose="020F0502020204030204" pitchFamily="34" charset="0"/>
              <a:ea typeface="+mj-ea"/>
              <a:cs typeface="+mj-cs"/>
            </a:endParaRPr>
          </a:p>
        </p:txBody>
      </p:sp>
      <p:pic>
        <p:nvPicPr>
          <p:cNvPr id="16" name="Picture 2" descr="C:\Users\Ильин МО\Desktop\Картинки\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0" y="18489"/>
            <a:ext cx="1980790" cy="579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07504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 xmlns:a16="http://schemas.microsoft.com/office/drawing/2014/main" id="{1F8892AC-CD1F-4D3F-8F2F-A15B8A7F7264}"/>
              </a:ext>
            </a:extLst>
          </p:cNvPr>
          <p:cNvSpPr>
            <a:spLocks noGrp="1"/>
          </p:cNvSpPr>
          <p:nvPr>
            <p:ph idx="1"/>
          </p:nvPr>
        </p:nvSpPr>
        <p:spPr>
          <a:xfrm>
            <a:off x="1985120" y="1"/>
            <a:ext cx="7158880" cy="623455"/>
          </a:xfrm>
        </p:spPr>
        <p:txBody>
          <a:bodyPr>
            <a:noAutofit/>
          </a:bodyPr>
          <a:lstStyle/>
          <a:p>
            <a:pPr marL="0" indent="0" algn="ctr">
              <a:buNone/>
            </a:pPr>
            <a:r>
              <a:rPr lang="ru-RU" sz="4000" b="1" dirty="0">
                <a:solidFill>
                  <a:srgbClr val="0070C0"/>
                </a:solidFill>
                <a:latin typeface="Calibri" panose="020F0502020204030204" pitchFamily="34" charset="0"/>
                <a:ea typeface="+mj-ea"/>
                <a:cs typeface="+mj-cs"/>
              </a:rPr>
              <a:t>Пояснения в табличном виде</a:t>
            </a:r>
          </a:p>
        </p:txBody>
      </p:sp>
      <p:graphicFrame>
        <p:nvGraphicFramePr>
          <p:cNvPr id="2" name="Таблица 1"/>
          <p:cNvGraphicFramePr>
            <a:graphicFrameLocks noGrp="1"/>
          </p:cNvGraphicFramePr>
          <p:nvPr>
            <p:extLst>
              <p:ext uri="{D42A27DB-BD31-4B8C-83A1-F6EECF244321}">
                <p14:modId xmlns:p14="http://schemas.microsoft.com/office/powerpoint/2010/main" val="1497307627"/>
              </p:ext>
            </p:extLst>
          </p:nvPr>
        </p:nvGraphicFramePr>
        <p:xfrm>
          <a:off x="81049" y="1279024"/>
          <a:ext cx="8971510" cy="1645920"/>
        </p:xfrm>
        <a:graphic>
          <a:graphicData uri="http://schemas.openxmlformats.org/drawingml/2006/table">
            <a:tbl>
              <a:tblPr firstRow="1" firstCol="1" bandRow="1">
                <a:tableStyleId>{5C22544A-7EE6-4342-B048-85BDC9FD1C3A}</a:tableStyleId>
              </a:tblPr>
              <a:tblGrid>
                <a:gridCol w="424487">
                  <a:extLst>
                    <a:ext uri="{9D8B030D-6E8A-4147-A177-3AD203B41FA5}">
                      <a16:colId xmlns="" xmlns:a16="http://schemas.microsoft.com/office/drawing/2014/main" val="20000"/>
                    </a:ext>
                  </a:extLst>
                </a:gridCol>
                <a:gridCol w="3743204">
                  <a:extLst>
                    <a:ext uri="{9D8B030D-6E8A-4147-A177-3AD203B41FA5}">
                      <a16:colId xmlns="" xmlns:a16="http://schemas.microsoft.com/office/drawing/2014/main" val="20001"/>
                    </a:ext>
                  </a:extLst>
                </a:gridCol>
                <a:gridCol w="3513268">
                  <a:extLst>
                    <a:ext uri="{9D8B030D-6E8A-4147-A177-3AD203B41FA5}">
                      <a16:colId xmlns="" xmlns:a16="http://schemas.microsoft.com/office/drawing/2014/main" val="20002"/>
                    </a:ext>
                  </a:extLst>
                </a:gridCol>
                <a:gridCol w="1290551">
                  <a:extLst>
                    <a:ext uri="{9D8B030D-6E8A-4147-A177-3AD203B41FA5}">
                      <a16:colId xmlns="" xmlns:a16="http://schemas.microsoft.com/office/drawing/2014/main" val="20003"/>
                    </a:ext>
                  </a:extLst>
                </a:gridCol>
              </a:tblGrid>
              <a:tr h="0">
                <a:tc>
                  <a:txBody>
                    <a:bodyPr/>
                    <a:lstStyle/>
                    <a:p>
                      <a:pPr algn="ctr">
                        <a:lnSpc>
                          <a:spcPct val="100000"/>
                        </a:lnSpc>
                        <a:spcAft>
                          <a:spcPts val="0"/>
                        </a:spcAft>
                      </a:pPr>
                      <a:r>
                        <a:rPr lang="en-US" sz="1200" dirty="0">
                          <a:solidFill>
                            <a:schemeClr val="tx1"/>
                          </a:solidFill>
                          <a:effectLst/>
                          <a:latin typeface="Calibri" panose="020F0502020204030204" pitchFamily="34" charset="0"/>
                        </a:rPr>
                        <a:t>№ п/п</a:t>
                      </a:r>
                      <a:endParaRPr lang="ru-RU" sz="1200" dirty="0">
                        <a:solidFill>
                          <a:schemeClr val="tx1"/>
                        </a:solidFill>
                        <a:effectLst/>
                        <a:latin typeface="Calibri" panose="020F0502020204030204" pitchFamily="34" charset="0"/>
                        <a:ea typeface="Calibri"/>
                        <a:cs typeface="Times New Roman"/>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lnSpc>
                          <a:spcPct val="100000"/>
                        </a:lnSpc>
                        <a:spcAft>
                          <a:spcPts val="0"/>
                        </a:spcAft>
                      </a:pPr>
                      <a:r>
                        <a:rPr lang="ru-RU" sz="1200" dirty="0">
                          <a:solidFill>
                            <a:schemeClr val="tx1"/>
                          </a:solidFill>
                          <a:effectLst/>
                          <a:latin typeface="Calibri" panose="020F0502020204030204" pitchFamily="34" charset="0"/>
                        </a:rPr>
                        <a:t>«Замечание»</a:t>
                      </a:r>
                      <a:endParaRPr lang="ru-RU" sz="1200" dirty="0">
                        <a:solidFill>
                          <a:schemeClr val="tx1"/>
                        </a:solidFill>
                        <a:effectLst/>
                        <a:latin typeface="Calibri" panose="020F0502020204030204" pitchFamily="34" charset="0"/>
                        <a:ea typeface="Calibri"/>
                        <a:cs typeface="Times New Roman"/>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lnSpc>
                          <a:spcPct val="100000"/>
                        </a:lnSpc>
                        <a:spcAft>
                          <a:spcPts val="0"/>
                        </a:spcAft>
                      </a:pPr>
                      <a:r>
                        <a:rPr lang="ru-RU" sz="1200" dirty="0">
                          <a:solidFill>
                            <a:schemeClr val="tx1"/>
                          </a:solidFill>
                          <a:effectLst/>
                          <a:latin typeface="Calibri" panose="020F0502020204030204" pitchFamily="34" charset="0"/>
                        </a:rPr>
                        <a:t>Ответ</a:t>
                      </a:r>
                    </a:p>
                    <a:p>
                      <a:pPr algn="ctr">
                        <a:lnSpc>
                          <a:spcPct val="100000"/>
                        </a:lnSpc>
                        <a:spcAft>
                          <a:spcPts val="0"/>
                        </a:spcAft>
                      </a:pPr>
                      <a:r>
                        <a:rPr lang="ru-RU" sz="1200" dirty="0">
                          <a:solidFill>
                            <a:schemeClr val="tx1"/>
                          </a:solidFill>
                          <a:effectLst/>
                          <a:latin typeface="Calibri" panose="020F0502020204030204" pitchFamily="34" charset="0"/>
                        </a:rPr>
                        <a:t>(профессиональная позиция)</a:t>
                      </a:r>
                      <a:endParaRPr lang="ru-RU" sz="1200" dirty="0">
                        <a:solidFill>
                          <a:schemeClr val="tx1"/>
                        </a:solidFill>
                        <a:effectLst/>
                        <a:latin typeface="Calibri" panose="020F0502020204030204" pitchFamily="34" charset="0"/>
                        <a:ea typeface="Calibri"/>
                        <a:cs typeface="Times New Roman"/>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lnSpc>
                          <a:spcPct val="100000"/>
                        </a:lnSpc>
                        <a:spcAft>
                          <a:spcPts val="0"/>
                        </a:spcAft>
                      </a:pPr>
                      <a:r>
                        <a:rPr lang="ru-RU" sz="1200" dirty="0">
                          <a:solidFill>
                            <a:schemeClr val="tx1"/>
                          </a:solidFill>
                          <a:effectLst/>
                          <a:latin typeface="Calibri" panose="020F0502020204030204" pitchFamily="34" charset="0"/>
                        </a:rPr>
                        <a:t>Комментарий</a:t>
                      </a:r>
                      <a:endParaRPr lang="ru-RU" sz="1200" dirty="0">
                        <a:solidFill>
                          <a:schemeClr val="tx1"/>
                        </a:solidFill>
                        <a:effectLst/>
                        <a:latin typeface="Calibri" panose="020F0502020204030204" pitchFamily="34" charset="0"/>
                        <a:ea typeface="Calibri"/>
                        <a:cs typeface="Times New Roman"/>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 xmlns:a16="http://schemas.microsoft.com/office/drawing/2014/main" val="10000"/>
                  </a:ext>
                </a:extLst>
              </a:tr>
              <a:tr h="0">
                <a:tc>
                  <a:txBody>
                    <a:bodyPr/>
                    <a:lstStyle/>
                    <a:p>
                      <a:pPr algn="ctr">
                        <a:lnSpc>
                          <a:spcPct val="100000"/>
                        </a:lnSpc>
                        <a:spcAft>
                          <a:spcPts val="0"/>
                        </a:spcAft>
                      </a:pPr>
                      <a:r>
                        <a:rPr lang="ru-RU" sz="1200">
                          <a:solidFill>
                            <a:schemeClr val="tx1"/>
                          </a:solidFill>
                          <a:effectLst/>
                          <a:latin typeface="Calibri" panose="020F0502020204030204" pitchFamily="34" charset="0"/>
                        </a:rPr>
                        <a:t>1</a:t>
                      </a:r>
                      <a:endParaRPr lang="ru-RU" sz="1200">
                        <a:solidFill>
                          <a:schemeClr val="tx1"/>
                        </a:solidFill>
                        <a:effectLst/>
                        <a:latin typeface="Calibri" panose="020F0502020204030204" pitchFamily="34" charset="0"/>
                        <a:ea typeface="Calibri"/>
                        <a:cs typeface="Times New Roman"/>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0000"/>
                        </a:lnSpc>
                        <a:spcAft>
                          <a:spcPts val="0"/>
                        </a:spcAft>
                      </a:pPr>
                      <a:r>
                        <a:rPr lang="ru-RU" sz="1200" dirty="0">
                          <a:solidFill>
                            <a:schemeClr val="tx1"/>
                          </a:solidFill>
                          <a:effectLst/>
                          <a:latin typeface="Calibri" panose="020F0502020204030204" pitchFamily="34" charset="0"/>
                        </a:rPr>
                        <a:t>В соответствии со стандартами ФСО №3, утв. приказом от 20.07.2007 №254, итоговое значение стоимости может быть представлено в округленной форме по правилам округления. Прошу производить округление в соответствии с математическими правилами до рублей. В табл. 30 неверно произведено округление.</a:t>
                      </a:r>
                      <a:endParaRPr lang="ru-RU" sz="1200" dirty="0">
                        <a:solidFill>
                          <a:schemeClr val="tx1"/>
                        </a:solidFill>
                        <a:effectLst/>
                        <a:latin typeface="Calibri" panose="020F0502020204030204" pitchFamily="34" charset="0"/>
                        <a:ea typeface="Calibri"/>
                        <a:cs typeface="Times New Roman"/>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0000"/>
                        </a:lnSpc>
                        <a:spcAft>
                          <a:spcPts val="0"/>
                        </a:spcAft>
                      </a:pPr>
                      <a:r>
                        <a:rPr lang="ru-RU" sz="1200" dirty="0">
                          <a:solidFill>
                            <a:schemeClr val="tx1"/>
                          </a:solidFill>
                          <a:effectLst/>
                          <a:latin typeface="Calibri" panose="020F0502020204030204" pitchFamily="34" charset="0"/>
                        </a:rPr>
                        <a:t>«Замечание» некорректно, поскольку:</a:t>
                      </a:r>
                    </a:p>
                    <a:p>
                      <a:pPr marL="342900" lvl="0" indent="-342900" algn="just">
                        <a:lnSpc>
                          <a:spcPct val="100000"/>
                        </a:lnSpc>
                        <a:spcAft>
                          <a:spcPts val="0"/>
                        </a:spcAft>
                        <a:buFont typeface="Symbol"/>
                        <a:buChar char=""/>
                      </a:pPr>
                      <a:r>
                        <a:rPr lang="ru-RU" sz="1200" dirty="0">
                          <a:solidFill>
                            <a:schemeClr val="tx1"/>
                          </a:solidFill>
                          <a:effectLst/>
                          <a:latin typeface="Calibri" panose="020F0502020204030204" pitchFamily="34" charset="0"/>
                        </a:rPr>
                        <a:t>округление выполнено в строгом соответствии с требованиями ФСО и правилами математики;</a:t>
                      </a:r>
                    </a:p>
                    <a:p>
                      <a:pPr marL="342900" lvl="0" indent="-342900" algn="just">
                        <a:lnSpc>
                          <a:spcPct val="100000"/>
                        </a:lnSpc>
                        <a:spcAft>
                          <a:spcPts val="0"/>
                        </a:spcAft>
                        <a:buFont typeface="Symbol"/>
                        <a:buChar char=""/>
                      </a:pPr>
                      <a:r>
                        <a:rPr lang="ru-RU" sz="1200" dirty="0">
                          <a:solidFill>
                            <a:schemeClr val="tx1"/>
                          </a:solidFill>
                          <a:effectLst/>
                          <a:latin typeface="Calibri" panose="020F0502020204030204" pitchFamily="34" charset="0"/>
                        </a:rPr>
                        <a:t>учитывая вероятностный характер рыночной стоимости (ст. 3 Закона об оценке), округление является оправданным.</a:t>
                      </a:r>
                      <a:endParaRPr lang="ru-RU" sz="1200" dirty="0">
                        <a:solidFill>
                          <a:schemeClr val="tx1"/>
                        </a:solidFill>
                        <a:effectLst/>
                        <a:latin typeface="Calibri" panose="020F0502020204030204" pitchFamily="34" charset="0"/>
                        <a:ea typeface="Times New Roman"/>
                        <a:cs typeface="Times New Roman"/>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spcAft>
                          <a:spcPts val="0"/>
                        </a:spcAft>
                      </a:pPr>
                      <a:r>
                        <a:rPr lang="ru-RU" sz="1200" dirty="0">
                          <a:solidFill>
                            <a:schemeClr val="tx1"/>
                          </a:solidFill>
                          <a:effectLst/>
                          <a:latin typeface="Calibri" panose="020F0502020204030204" pitchFamily="34" charset="0"/>
                        </a:rPr>
                        <a:t>Влияние на итоговый результат составляет 0,07% (стр. 7 Отчета).</a:t>
                      </a:r>
                      <a:endParaRPr lang="ru-RU" sz="1200" dirty="0">
                        <a:solidFill>
                          <a:schemeClr val="tx1"/>
                        </a:solidFill>
                        <a:effectLst/>
                        <a:latin typeface="Calibri" panose="020F0502020204030204" pitchFamily="34" charset="0"/>
                        <a:ea typeface="Calibri"/>
                        <a:cs typeface="Times New Roman"/>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1"/>
                  </a:ext>
                </a:extLst>
              </a:tr>
            </a:tbl>
          </a:graphicData>
        </a:graphic>
      </p:graphicFrame>
      <p:sp>
        <p:nvSpPr>
          <p:cNvPr id="4" name="Rectangle 1"/>
          <p:cNvSpPr>
            <a:spLocks noChangeArrowheads="1"/>
          </p:cNvSpPr>
          <p:nvPr/>
        </p:nvSpPr>
        <p:spPr bwMode="auto">
          <a:xfrm>
            <a:off x="3036459" y="881147"/>
            <a:ext cx="279294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1600" b="1" i="0" u="none" strike="noStrike" cap="none" normalizeH="0" baseline="0" dirty="0" err="1">
                <a:ln>
                  <a:noFill/>
                </a:ln>
                <a:solidFill>
                  <a:schemeClr val="tx1"/>
                </a:solidFill>
                <a:effectLst/>
                <a:latin typeface="Calibri" panose="020F0502020204030204" pitchFamily="34" charset="0"/>
                <a:ea typeface="Times New Roman" pitchFamily="18" charset="0"/>
                <a:cs typeface="Times New Roman" pitchFamily="18" charset="0"/>
              </a:rPr>
              <a:t>Пример</a:t>
            </a:r>
            <a:r>
              <a:rPr kumimoji="0" lang="en-US" altLang="ru-RU" sz="1600" b="1" i="0" u="none" strike="noStrike" cap="none" normalizeH="0" baseline="0" dirty="0">
                <a:ln>
                  <a:noFill/>
                </a:ln>
                <a:solidFill>
                  <a:schemeClr val="tx1"/>
                </a:solidFill>
                <a:effectLst/>
                <a:latin typeface="Calibri" panose="020F0502020204030204" pitchFamily="34" charset="0"/>
                <a:ea typeface="Times New Roman" pitchFamily="18" charset="0"/>
                <a:cs typeface="Times New Roman" pitchFamily="18" charset="0"/>
              </a:rPr>
              <a:t> </a:t>
            </a:r>
            <a:r>
              <a:rPr kumimoji="0" lang="en-US" altLang="ru-RU" sz="1600" b="1" i="0" u="none" strike="noStrike" cap="none" normalizeH="0" baseline="0" dirty="0" err="1">
                <a:ln>
                  <a:noFill/>
                </a:ln>
                <a:solidFill>
                  <a:schemeClr val="tx1"/>
                </a:solidFill>
                <a:effectLst/>
                <a:latin typeface="Calibri" panose="020F0502020204030204" pitchFamily="34" charset="0"/>
                <a:ea typeface="Times New Roman" pitchFamily="18" charset="0"/>
                <a:cs typeface="Times New Roman" pitchFamily="18" charset="0"/>
              </a:rPr>
              <a:t>ответа</a:t>
            </a:r>
            <a:r>
              <a:rPr kumimoji="0" lang="en-US" altLang="ru-RU" sz="1600" b="1" i="0" u="none" strike="noStrike" cap="none" normalizeH="0" baseline="0" dirty="0">
                <a:ln>
                  <a:noFill/>
                </a:ln>
                <a:solidFill>
                  <a:schemeClr val="tx1"/>
                </a:solidFill>
                <a:effectLst/>
                <a:latin typeface="Calibri" panose="020F0502020204030204" pitchFamily="34" charset="0"/>
                <a:ea typeface="Times New Roman" pitchFamily="18" charset="0"/>
                <a:cs typeface="Times New Roman" pitchFamily="18" charset="0"/>
              </a:rPr>
              <a:t> </a:t>
            </a:r>
            <a:r>
              <a:rPr kumimoji="0" lang="en-US" altLang="ru-RU" sz="1600" b="1" i="0" u="none" strike="noStrike" cap="none" normalizeH="0" baseline="0" dirty="0" err="1">
                <a:ln>
                  <a:noFill/>
                </a:ln>
                <a:solidFill>
                  <a:schemeClr val="tx1"/>
                </a:solidFill>
                <a:effectLst/>
                <a:latin typeface="Calibri" panose="020F0502020204030204" pitchFamily="34" charset="0"/>
                <a:ea typeface="Times New Roman" pitchFamily="18" charset="0"/>
                <a:cs typeface="Times New Roman" pitchFamily="18" charset="0"/>
              </a:rPr>
              <a:t>на</a:t>
            </a:r>
            <a:r>
              <a:rPr kumimoji="0" lang="en-US" altLang="ru-RU" sz="1600" b="1" i="0" u="none" strike="noStrike" cap="none" normalizeH="0" baseline="0" dirty="0">
                <a:ln>
                  <a:noFill/>
                </a:ln>
                <a:solidFill>
                  <a:schemeClr val="tx1"/>
                </a:solidFill>
                <a:effectLst/>
                <a:latin typeface="Calibri" panose="020F0502020204030204" pitchFamily="34" charset="0"/>
                <a:ea typeface="Times New Roman" pitchFamily="18" charset="0"/>
                <a:cs typeface="Times New Roman" pitchFamily="18" charset="0"/>
              </a:rPr>
              <a:t> </a:t>
            </a:r>
            <a:r>
              <a:rPr kumimoji="0" lang="en-US" altLang="ru-RU" sz="1600" b="1" i="0" u="none" strike="noStrike" cap="none" normalizeH="0" baseline="0" dirty="0" err="1">
                <a:ln>
                  <a:noFill/>
                </a:ln>
                <a:solidFill>
                  <a:schemeClr val="tx1"/>
                </a:solidFill>
                <a:effectLst/>
                <a:latin typeface="Calibri" panose="020F0502020204030204" pitchFamily="34" charset="0"/>
                <a:ea typeface="Times New Roman" pitchFamily="18" charset="0"/>
                <a:cs typeface="Times New Roman" pitchFamily="18" charset="0"/>
              </a:rPr>
              <a:t>замечание</a:t>
            </a:r>
            <a:endParaRPr kumimoji="0" lang="en-US" altLang="ru-RU" sz="1600" b="0" i="0" u="none" strike="noStrike" cap="none" normalizeH="0" baseline="0" dirty="0">
              <a:ln>
                <a:noFill/>
              </a:ln>
              <a:solidFill>
                <a:schemeClr val="tx1"/>
              </a:solidFill>
              <a:effectLst/>
              <a:latin typeface="Calibri" panose="020F0502020204030204" pitchFamily="34" charset="0"/>
            </a:endParaRPr>
          </a:p>
        </p:txBody>
      </p:sp>
      <p:sp>
        <p:nvSpPr>
          <p:cNvPr id="8" name="Прямоугольник 7"/>
          <p:cNvSpPr/>
          <p:nvPr/>
        </p:nvSpPr>
        <p:spPr>
          <a:xfrm>
            <a:off x="3186796" y="3364276"/>
            <a:ext cx="3323026" cy="338554"/>
          </a:xfrm>
          <a:prstGeom prst="rect">
            <a:avLst/>
          </a:prstGeom>
        </p:spPr>
        <p:txBody>
          <a:bodyPr wrap="none">
            <a:spAutoFit/>
          </a:bodyPr>
          <a:lstStyle/>
          <a:p>
            <a:r>
              <a:rPr lang="ru-RU" sz="1600" b="1" dirty="0">
                <a:latin typeface="Calibri" panose="020F0502020204030204" pitchFamily="34" charset="0"/>
              </a:rPr>
              <a:t>Пример поправок к законопроекту</a:t>
            </a:r>
            <a:endParaRPr lang="ru-RU" sz="1600" dirty="0">
              <a:latin typeface="Calibri" panose="020F0502020204030204" pitchFamily="34" charset="0"/>
            </a:endParaRPr>
          </a:p>
        </p:txBody>
      </p:sp>
      <p:graphicFrame>
        <p:nvGraphicFramePr>
          <p:cNvPr id="10" name="Таблица 9"/>
          <p:cNvGraphicFramePr>
            <a:graphicFrameLocks noGrp="1"/>
          </p:cNvGraphicFramePr>
          <p:nvPr>
            <p:extLst>
              <p:ext uri="{D42A27DB-BD31-4B8C-83A1-F6EECF244321}">
                <p14:modId xmlns:p14="http://schemas.microsoft.com/office/powerpoint/2010/main" val="3323173904"/>
              </p:ext>
            </p:extLst>
          </p:nvPr>
        </p:nvGraphicFramePr>
        <p:xfrm>
          <a:off x="81049" y="3764208"/>
          <a:ext cx="8977746" cy="2996057"/>
        </p:xfrm>
        <a:graphic>
          <a:graphicData uri="http://schemas.openxmlformats.org/drawingml/2006/table">
            <a:tbl>
              <a:tblPr firstRow="1" firstCol="1" bandRow="1">
                <a:tableStyleId>{5C22544A-7EE6-4342-B048-85BDC9FD1C3A}</a:tableStyleId>
              </a:tblPr>
              <a:tblGrid>
                <a:gridCol w="337710">
                  <a:extLst>
                    <a:ext uri="{9D8B030D-6E8A-4147-A177-3AD203B41FA5}">
                      <a16:colId xmlns="" xmlns:a16="http://schemas.microsoft.com/office/drawing/2014/main" val="20000"/>
                    </a:ext>
                  </a:extLst>
                </a:gridCol>
                <a:gridCol w="1800740">
                  <a:extLst>
                    <a:ext uri="{9D8B030D-6E8A-4147-A177-3AD203B41FA5}">
                      <a16:colId xmlns="" xmlns:a16="http://schemas.microsoft.com/office/drawing/2014/main" val="20001"/>
                    </a:ext>
                  </a:extLst>
                </a:gridCol>
                <a:gridCol w="1452649">
                  <a:extLst>
                    <a:ext uri="{9D8B030D-6E8A-4147-A177-3AD203B41FA5}">
                      <a16:colId xmlns="" xmlns:a16="http://schemas.microsoft.com/office/drawing/2014/main" val="20002"/>
                    </a:ext>
                  </a:extLst>
                </a:gridCol>
                <a:gridCol w="5386647">
                  <a:extLst>
                    <a:ext uri="{9D8B030D-6E8A-4147-A177-3AD203B41FA5}">
                      <a16:colId xmlns="" xmlns:a16="http://schemas.microsoft.com/office/drawing/2014/main" val="20003"/>
                    </a:ext>
                  </a:extLst>
                </a:gridCol>
              </a:tblGrid>
              <a:tr h="0">
                <a:tc>
                  <a:txBody>
                    <a:bodyPr/>
                    <a:lstStyle/>
                    <a:p>
                      <a:pPr algn="ctr">
                        <a:lnSpc>
                          <a:spcPct val="115000"/>
                        </a:lnSpc>
                        <a:spcAft>
                          <a:spcPts val="0"/>
                        </a:spcAft>
                      </a:pPr>
                      <a:r>
                        <a:rPr lang="en-US" sz="1200" dirty="0">
                          <a:solidFill>
                            <a:schemeClr val="tx1"/>
                          </a:solidFill>
                          <a:effectLst/>
                          <a:latin typeface="Calibri" panose="020F0502020204030204" pitchFamily="34" charset="0"/>
                        </a:rPr>
                        <a:t>№ п/п</a:t>
                      </a:r>
                      <a:endParaRPr lang="ru-RU" sz="1200" dirty="0">
                        <a:solidFill>
                          <a:schemeClr val="tx1"/>
                        </a:solidFill>
                        <a:effectLst/>
                        <a:latin typeface="Calibri" panose="020F0502020204030204" pitchFamily="34" charset="0"/>
                        <a:ea typeface="Calibri"/>
                        <a:cs typeface="Times New Roman"/>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lnSpc>
                          <a:spcPct val="115000"/>
                        </a:lnSpc>
                        <a:spcAft>
                          <a:spcPts val="0"/>
                        </a:spcAft>
                      </a:pPr>
                      <a:r>
                        <a:rPr lang="ru-RU" sz="1200" dirty="0">
                          <a:solidFill>
                            <a:schemeClr val="tx1"/>
                          </a:solidFill>
                          <a:effectLst/>
                          <a:latin typeface="Calibri" panose="020F0502020204030204" pitchFamily="34" charset="0"/>
                        </a:rPr>
                        <a:t>Формулировка из текущей редакции Законопроекта</a:t>
                      </a:r>
                      <a:endParaRPr lang="ru-RU" sz="1200" dirty="0">
                        <a:solidFill>
                          <a:schemeClr val="tx1"/>
                        </a:solidFill>
                        <a:effectLst/>
                        <a:latin typeface="Calibri" panose="020F0502020204030204" pitchFamily="34" charset="0"/>
                        <a:ea typeface="Calibri"/>
                        <a:cs typeface="Times New Roman"/>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lnSpc>
                          <a:spcPct val="115000"/>
                        </a:lnSpc>
                        <a:spcAft>
                          <a:spcPts val="0"/>
                        </a:spcAft>
                      </a:pPr>
                      <a:r>
                        <a:rPr lang="ru-RU" sz="1200" dirty="0">
                          <a:solidFill>
                            <a:schemeClr val="tx1"/>
                          </a:solidFill>
                          <a:effectLst/>
                          <a:latin typeface="Calibri" panose="020F0502020204030204" pitchFamily="34" charset="0"/>
                        </a:rPr>
                        <a:t>Предлагаемая редакция</a:t>
                      </a:r>
                      <a:endParaRPr lang="ru-RU" sz="1200" dirty="0">
                        <a:solidFill>
                          <a:schemeClr val="tx1"/>
                        </a:solidFill>
                        <a:effectLst/>
                        <a:latin typeface="Calibri" panose="020F0502020204030204" pitchFamily="34" charset="0"/>
                        <a:ea typeface="Calibri"/>
                        <a:cs typeface="Times New Roman"/>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lnSpc>
                          <a:spcPct val="115000"/>
                        </a:lnSpc>
                        <a:spcAft>
                          <a:spcPts val="0"/>
                        </a:spcAft>
                      </a:pPr>
                      <a:r>
                        <a:rPr lang="ru-RU" sz="1200" dirty="0">
                          <a:solidFill>
                            <a:schemeClr val="tx1"/>
                          </a:solidFill>
                          <a:effectLst/>
                          <a:latin typeface="Calibri" panose="020F0502020204030204" pitchFamily="34" charset="0"/>
                        </a:rPr>
                        <a:t>Комментарий</a:t>
                      </a:r>
                      <a:endParaRPr lang="ru-RU" sz="1200" dirty="0">
                        <a:solidFill>
                          <a:schemeClr val="tx1"/>
                        </a:solidFill>
                        <a:effectLst/>
                        <a:latin typeface="Calibri" panose="020F0502020204030204" pitchFamily="34" charset="0"/>
                        <a:ea typeface="Calibri"/>
                        <a:cs typeface="Times New Roman"/>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 xmlns:a16="http://schemas.microsoft.com/office/drawing/2014/main" val="10000"/>
                  </a:ext>
                </a:extLst>
              </a:tr>
              <a:tr h="0">
                <a:tc>
                  <a:txBody>
                    <a:bodyPr/>
                    <a:lstStyle/>
                    <a:p>
                      <a:pPr algn="ctr">
                        <a:lnSpc>
                          <a:spcPct val="100000"/>
                        </a:lnSpc>
                        <a:spcBef>
                          <a:spcPts val="0"/>
                        </a:spcBef>
                        <a:spcAft>
                          <a:spcPts val="0"/>
                        </a:spcAft>
                      </a:pPr>
                      <a:r>
                        <a:rPr lang="ru-RU" sz="1200" dirty="0">
                          <a:solidFill>
                            <a:schemeClr val="tx1"/>
                          </a:solidFill>
                          <a:effectLst/>
                          <a:latin typeface="Calibri" panose="020F0502020204030204" pitchFamily="34" charset="0"/>
                        </a:rPr>
                        <a:t>1</a:t>
                      </a:r>
                      <a:endParaRPr lang="ru-RU" sz="1200" dirty="0">
                        <a:solidFill>
                          <a:schemeClr val="tx1"/>
                        </a:solidFill>
                        <a:effectLst/>
                        <a:latin typeface="Calibri" panose="020F0502020204030204" pitchFamily="34" charset="0"/>
                        <a:ea typeface="Calibri"/>
                        <a:cs typeface="Times New Roman"/>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2075" indent="0" algn="just">
                        <a:lnSpc>
                          <a:spcPct val="100000"/>
                        </a:lnSpc>
                        <a:spcBef>
                          <a:spcPts val="0"/>
                        </a:spcBef>
                        <a:spcAft>
                          <a:spcPts val="0"/>
                        </a:spcAft>
                      </a:pPr>
                      <a:r>
                        <a:rPr lang="ru-RU" sz="1200" dirty="0">
                          <a:solidFill>
                            <a:schemeClr val="tx1"/>
                          </a:solidFill>
                          <a:effectLst/>
                          <a:latin typeface="Calibri" panose="020F0502020204030204" pitchFamily="34" charset="0"/>
                        </a:rPr>
                        <a:t>Член общества имеет право представлять на общем собрании членов общества по доверенности не более трех других членов общества.</a:t>
                      </a:r>
                    </a:p>
                    <a:p>
                      <a:pPr marL="457200">
                        <a:lnSpc>
                          <a:spcPct val="100000"/>
                        </a:lnSpc>
                        <a:spcBef>
                          <a:spcPts val="0"/>
                        </a:spcBef>
                        <a:spcAft>
                          <a:spcPts val="0"/>
                        </a:spcAft>
                      </a:pPr>
                      <a:r>
                        <a:rPr lang="ru-RU" sz="1200" dirty="0">
                          <a:solidFill>
                            <a:schemeClr val="tx1"/>
                          </a:solidFill>
                          <a:effectLst/>
                          <a:latin typeface="Calibri" panose="020F0502020204030204" pitchFamily="34" charset="0"/>
                        </a:rPr>
                        <a:t>третье предложение абзаца 14 п. 14 ст. 5 (стр. 20)</a:t>
                      </a:r>
                      <a:endParaRPr lang="ru-RU" sz="1200" dirty="0">
                        <a:solidFill>
                          <a:schemeClr val="tx1"/>
                        </a:solidFill>
                        <a:effectLst/>
                        <a:latin typeface="Calibri" panose="020F0502020204030204" pitchFamily="34" charset="0"/>
                        <a:ea typeface="Calibri"/>
                        <a:cs typeface="Times New Roman"/>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2075" indent="0" algn="just">
                        <a:lnSpc>
                          <a:spcPct val="100000"/>
                        </a:lnSpc>
                        <a:spcBef>
                          <a:spcPts val="0"/>
                        </a:spcBef>
                        <a:spcAft>
                          <a:spcPts val="0"/>
                        </a:spcAft>
                      </a:pPr>
                      <a:r>
                        <a:rPr lang="ru-RU" sz="1200" dirty="0">
                          <a:solidFill>
                            <a:schemeClr val="tx1"/>
                          </a:solidFill>
                          <a:effectLst/>
                          <a:latin typeface="Calibri" panose="020F0502020204030204" pitchFamily="34" charset="0"/>
                        </a:rPr>
                        <a:t>Член общества имеет право представлять на общем собрании других членов общества.</a:t>
                      </a:r>
                      <a:endParaRPr lang="ru-RU" sz="1200" dirty="0">
                        <a:solidFill>
                          <a:schemeClr val="tx1"/>
                        </a:solidFill>
                        <a:effectLst/>
                        <a:latin typeface="Calibri" panose="020F0502020204030204" pitchFamily="34" charset="0"/>
                        <a:ea typeface="Calibri"/>
                        <a:cs typeface="Times New Roman"/>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0000"/>
                        </a:lnSpc>
                        <a:spcBef>
                          <a:spcPts val="0"/>
                        </a:spcBef>
                        <a:spcAft>
                          <a:spcPts val="0"/>
                        </a:spcAft>
                      </a:pPr>
                      <a:r>
                        <a:rPr lang="ru-RU" sz="1200" dirty="0">
                          <a:solidFill>
                            <a:schemeClr val="tx1"/>
                          </a:solidFill>
                          <a:effectLst/>
                          <a:latin typeface="Calibri" panose="020F0502020204030204" pitchFamily="34" charset="0"/>
                        </a:rPr>
                        <a:t>1. Сложившиеся правила делового оборота показывают, что:</a:t>
                      </a:r>
                    </a:p>
                    <a:p>
                      <a:pPr marL="342900" lvl="0" indent="-342900" algn="just">
                        <a:lnSpc>
                          <a:spcPct val="100000"/>
                        </a:lnSpc>
                        <a:spcBef>
                          <a:spcPts val="0"/>
                        </a:spcBef>
                        <a:spcAft>
                          <a:spcPts val="0"/>
                        </a:spcAft>
                        <a:buFont typeface="Symbol"/>
                        <a:buChar char=""/>
                      </a:pPr>
                      <a:r>
                        <a:rPr lang="ru-RU" sz="1200" dirty="0">
                          <a:solidFill>
                            <a:schemeClr val="tx1"/>
                          </a:solidFill>
                          <a:effectLst/>
                          <a:latin typeface="Calibri" panose="020F0502020204030204" pitchFamily="34" charset="0"/>
                        </a:rPr>
                        <a:t>основная часть членов общества не имеют желания / возможности принимать личное очное участие в общем собрании членов, в т.ч. по причине значительных финансовых затрат на дорогу;</a:t>
                      </a:r>
                    </a:p>
                    <a:p>
                      <a:pPr marL="342900" lvl="0" indent="-342900" algn="just">
                        <a:lnSpc>
                          <a:spcPct val="100000"/>
                        </a:lnSpc>
                        <a:spcBef>
                          <a:spcPts val="0"/>
                        </a:spcBef>
                        <a:spcAft>
                          <a:spcPts val="0"/>
                        </a:spcAft>
                        <a:buFont typeface="Symbol"/>
                        <a:buChar char=""/>
                      </a:pPr>
                      <a:r>
                        <a:rPr lang="ru-RU" sz="1200" dirty="0">
                          <a:solidFill>
                            <a:schemeClr val="tx1"/>
                          </a:solidFill>
                          <a:effectLst/>
                          <a:latin typeface="Calibri" panose="020F0502020204030204" pitchFamily="34" charset="0"/>
                        </a:rPr>
                        <a:t>из отдаленных регионов для участия в общем собрании делегируется 1-2 члена, которым остальные члены региона дают доверенности.</a:t>
                      </a:r>
                    </a:p>
                    <a:p>
                      <a:pPr algn="just">
                        <a:lnSpc>
                          <a:spcPct val="100000"/>
                        </a:lnSpc>
                        <a:spcBef>
                          <a:spcPts val="0"/>
                        </a:spcBef>
                        <a:spcAft>
                          <a:spcPts val="0"/>
                        </a:spcAft>
                      </a:pPr>
                      <a:r>
                        <a:rPr lang="ru-RU" sz="1200" dirty="0">
                          <a:solidFill>
                            <a:schemeClr val="tx1"/>
                          </a:solidFill>
                          <a:effectLst/>
                          <a:latin typeface="Calibri" panose="020F0502020204030204" pitchFamily="34" charset="0"/>
                        </a:rPr>
                        <a:t>2. Средняя численность обществ обсуждаемого типа составляет 1000+ человек, в предложенной текущей редакции законопроекта конструкции это означает необходимость проведения общих собраний в больших и мало распространенных залах вместимостью ~ 400 человек, что приведет к дополнительным затратам.</a:t>
                      </a:r>
                    </a:p>
                    <a:p>
                      <a:pPr algn="just">
                        <a:lnSpc>
                          <a:spcPct val="100000"/>
                        </a:lnSpc>
                        <a:spcBef>
                          <a:spcPts val="0"/>
                        </a:spcBef>
                        <a:spcAft>
                          <a:spcPts val="0"/>
                        </a:spcAft>
                      </a:pPr>
                      <a:r>
                        <a:rPr lang="ru-RU" sz="1200" dirty="0">
                          <a:solidFill>
                            <a:schemeClr val="tx1"/>
                          </a:solidFill>
                          <a:effectLst/>
                          <a:latin typeface="Calibri" panose="020F0502020204030204" pitchFamily="34" charset="0"/>
                        </a:rPr>
                        <a:t>3. Невозможность представления по доверенности разумного количества участников приведет к проблемам обеспечения кворума.</a:t>
                      </a:r>
                      <a:endParaRPr lang="ru-RU" sz="1200" dirty="0">
                        <a:solidFill>
                          <a:schemeClr val="tx1"/>
                        </a:solidFill>
                        <a:effectLst/>
                        <a:latin typeface="Calibri" panose="020F0502020204030204" pitchFamily="34" charset="0"/>
                        <a:ea typeface="Calibri"/>
                        <a:cs typeface="Times New Roman"/>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1"/>
                  </a:ext>
                </a:extLst>
              </a:tr>
            </a:tbl>
          </a:graphicData>
        </a:graphic>
      </p:graphicFrame>
      <p:sp>
        <p:nvSpPr>
          <p:cNvPr id="12" name="Номер слайда 1"/>
          <p:cNvSpPr>
            <a:spLocks noGrp="1"/>
          </p:cNvSpPr>
          <p:nvPr>
            <p:ph type="sldNum" sz="quarter" idx="12"/>
          </p:nvPr>
        </p:nvSpPr>
        <p:spPr>
          <a:xfrm>
            <a:off x="7000056" y="6525344"/>
            <a:ext cx="2133600" cy="476250"/>
          </a:xfrm>
        </p:spPr>
        <p:txBody>
          <a:bodyPr/>
          <a:lstStyle/>
          <a:p>
            <a:pPr>
              <a:defRPr/>
            </a:pPr>
            <a:fld id="{DF9C18E8-D67C-493D-97D2-B4CA21C16307}" type="slidenum">
              <a:rPr lang="ru-RU" smtClean="0">
                <a:latin typeface="Calibri" panose="020F0502020204030204" pitchFamily="34" charset="0"/>
              </a:rPr>
              <a:pPr>
                <a:defRPr/>
              </a:pPr>
              <a:t>51</a:t>
            </a:fld>
            <a:endParaRPr lang="ru-RU" dirty="0">
              <a:latin typeface="Calibri" panose="020F0502020204030204" pitchFamily="34" charset="0"/>
            </a:endParaRPr>
          </a:p>
        </p:txBody>
      </p:sp>
      <p:sp>
        <p:nvSpPr>
          <p:cNvPr id="13" name="Заголовок 1"/>
          <p:cNvSpPr txBox="1">
            <a:spLocks/>
          </p:cNvSpPr>
          <p:nvPr/>
        </p:nvSpPr>
        <p:spPr bwMode="auto">
          <a:xfrm>
            <a:off x="67545" y="453739"/>
            <a:ext cx="1512168" cy="288032"/>
          </a:xfrm>
          <a:prstGeom prst="rect">
            <a:avLst/>
          </a:prstGeom>
          <a:noFill/>
          <a:ln w="9525">
            <a:noFill/>
            <a:miter lim="800000"/>
            <a:headEnd/>
            <a:tailEnd/>
          </a:ln>
        </p:spPr>
        <p:txBody>
          <a:bodyPr anchor="ctr">
            <a:normAutofit/>
          </a:bodyPr>
          <a:ls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fontAlgn="auto">
              <a:spcAft>
                <a:spcPts val="0"/>
              </a:spcAft>
              <a:defRPr/>
            </a:pPr>
            <a:r>
              <a:rPr lang="en-US" sz="1000" b="1" i="1" dirty="0">
                <a:solidFill>
                  <a:srgbClr val="FF0000"/>
                </a:solidFill>
                <a:latin typeface="Calibri" panose="020F0502020204030204" pitchFamily="34" charset="0"/>
                <a:ea typeface="+mj-ea"/>
                <a:cs typeface="+mj-cs"/>
              </a:rPr>
              <a:t>srosovet.ru</a:t>
            </a:r>
            <a:endParaRPr lang="ru-RU" sz="1000" i="1" dirty="0">
              <a:solidFill>
                <a:srgbClr val="FF0000"/>
              </a:solidFill>
              <a:latin typeface="Calibri" panose="020F0502020204030204" pitchFamily="34" charset="0"/>
              <a:ea typeface="+mj-ea"/>
              <a:cs typeface="+mj-cs"/>
            </a:endParaRPr>
          </a:p>
        </p:txBody>
      </p:sp>
      <p:pic>
        <p:nvPicPr>
          <p:cNvPr id="14" name="Picture 2" descr="C:\Users\Ильин МО\Desktop\Картинки\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0" y="18489"/>
            <a:ext cx="1980790" cy="579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68319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1">
            <a:extLst>
              <a:ext uri="{FF2B5EF4-FFF2-40B4-BE49-F238E27FC236}">
                <a16:creationId xmlns="" xmlns:a16="http://schemas.microsoft.com/office/drawing/2014/main" id="{C5AF5005-DDD4-4707-9A70-F5213CAE1703}"/>
              </a:ext>
            </a:extLst>
          </p:cNvPr>
          <p:cNvSpPr txBox="1">
            <a:spLocks/>
          </p:cNvSpPr>
          <p:nvPr/>
        </p:nvSpPr>
        <p:spPr>
          <a:xfrm>
            <a:off x="1504522" y="12762"/>
            <a:ext cx="7639478" cy="10387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4000" b="1" dirty="0">
                <a:solidFill>
                  <a:srgbClr val="0070C0"/>
                </a:solidFill>
                <a:latin typeface="Calibri" panose="020F0502020204030204" pitchFamily="34" charset="0"/>
              </a:rPr>
              <a:t>Дополнительные акценты внимания</a:t>
            </a:r>
            <a:endParaRPr lang="ru-RU" sz="4000" dirty="0">
              <a:solidFill>
                <a:srgbClr val="0070C0"/>
              </a:solidFill>
            </a:endParaRPr>
          </a:p>
        </p:txBody>
      </p:sp>
      <p:sp>
        <p:nvSpPr>
          <p:cNvPr id="5" name="Прямоугольник 4"/>
          <p:cNvSpPr/>
          <p:nvPr/>
        </p:nvSpPr>
        <p:spPr>
          <a:xfrm>
            <a:off x="5060373" y="2852936"/>
            <a:ext cx="3600000" cy="900000"/>
          </a:xfrm>
          <a:prstGeom prst="rect">
            <a:avLst/>
          </a:prstGeom>
          <a:ln w="15875">
            <a:solidFill>
              <a:srgbClr val="0070C0"/>
            </a:solidFill>
          </a:ln>
        </p:spPr>
        <p:txBody>
          <a:bodyPr wrap="square" anchor="ctr">
            <a:spAutoFit/>
          </a:bodyPr>
          <a:lstStyle/>
          <a:p>
            <a:pPr algn="ctr"/>
            <a:r>
              <a:rPr lang="ru-RU" b="1" dirty="0">
                <a:solidFill>
                  <a:srgbClr val="0070C0"/>
                </a:solidFill>
                <a:latin typeface="Calibri" panose="020F0502020204030204" pitchFamily="34" charset="0"/>
              </a:rPr>
              <a:t>4. Большое количество переносов ухудшает восприятие текста</a:t>
            </a:r>
          </a:p>
        </p:txBody>
      </p:sp>
      <p:sp>
        <p:nvSpPr>
          <p:cNvPr id="6" name="Прямоугольник 5"/>
          <p:cNvSpPr/>
          <p:nvPr/>
        </p:nvSpPr>
        <p:spPr>
          <a:xfrm>
            <a:off x="411409" y="2852936"/>
            <a:ext cx="3600000" cy="900000"/>
          </a:xfrm>
          <a:prstGeom prst="rect">
            <a:avLst/>
          </a:prstGeom>
          <a:ln w="15875">
            <a:solidFill>
              <a:srgbClr val="0070C0"/>
            </a:solidFill>
          </a:ln>
        </p:spPr>
        <p:txBody>
          <a:bodyPr wrap="none" anchor="ctr">
            <a:spAutoFit/>
          </a:bodyPr>
          <a:lstStyle/>
          <a:p>
            <a:pPr algn="ctr"/>
            <a:r>
              <a:rPr lang="ru-RU" b="1" dirty="0">
                <a:solidFill>
                  <a:srgbClr val="0070C0"/>
                </a:solidFill>
                <a:latin typeface="Calibri" panose="020F0502020204030204" pitchFamily="34" charset="0"/>
              </a:rPr>
              <a:t>3. Проверяй </a:t>
            </a:r>
            <a:r>
              <a:rPr lang="ru-RU" b="1" dirty="0" smtClean="0">
                <a:solidFill>
                  <a:srgbClr val="0070C0"/>
                </a:solidFill>
                <a:latin typeface="Calibri" panose="020F0502020204030204" pitchFamily="34" charset="0"/>
              </a:rPr>
              <a:t>адекватность</a:t>
            </a:r>
          </a:p>
          <a:p>
            <a:pPr algn="ctr"/>
            <a:r>
              <a:rPr lang="ru-RU" b="1" dirty="0" smtClean="0">
                <a:solidFill>
                  <a:srgbClr val="0070C0"/>
                </a:solidFill>
                <a:latin typeface="Calibri" panose="020F0502020204030204" pitchFamily="34" charset="0"/>
              </a:rPr>
              <a:t>Отображения </a:t>
            </a:r>
            <a:r>
              <a:rPr lang="en-US" b="1" dirty="0" smtClean="0">
                <a:solidFill>
                  <a:srgbClr val="0070C0"/>
                </a:solidFill>
                <a:latin typeface="Calibri" panose="020F0502020204030204" pitchFamily="34" charset="0"/>
              </a:rPr>
              <a:t>URL</a:t>
            </a:r>
            <a:r>
              <a:rPr lang="ru-RU" b="1" dirty="0" smtClean="0">
                <a:solidFill>
                  <a:srgbClr val="0070C0"/>
                </a:solidFill>
                <a:latin typeface="Calibri" panose="020F0502020204030204" pitchFamily="34" charset="0"/>
              </a:rPr>
              <a:t> </a:t>
            </a:r>
            <a:r>
              <a:rPr lang="ru-RU" b="1" dirty="0">
                <a:solidFill>
                  <a:srgbClr val="0070C0"/>
                </a:solidFill>
                <a:latin typeface="Calibri" panose="020F0502020204030204" pitchFamily="34" charset="0"/>
              </a:rPr>
              <a:t>адресов</a:t>
            </a:r>
          </a:p>
        </p:txBody>
      </p:sp>
      <p:sp>
        <p:nvSpPr>
          <p:cNvPr id="10" name="Прямоугольник 9"/>
          <p:cNvSpPr/>
          <p:nvPr/>
        </p:nvSpPr>
        <p:spPr>
          <a:xfrm>
            <a:off x="433196" y="1437170"/>
            <a:ext cx="3600000" cy="900000"/>
          </a:xfrm>
          <a:prstGeom prst="rect">
            <a:avLst/>
          </a:prstGeom>
          <a:ln w="15875">
            <a:solidFill>
              <a:srgbClr val="0070C0"/>
            </a:solidFill>
          </a:ln>
        </p:spPr>
        <p:txBody>
          <a:bodyPr wrap="none" anchor="ctr">
            <a:spAutoFit/>
          </a:bodyPr>
          <a:lstStyle/>
          <a:p>
            <a:pPr algn="ctr"/>
            <a:r>
              <a:rPr lang="ru-RU" b="1" dirty="0">
                <a:solidFill>
                  <a:srgbClr val="0070C0"/>
                </a:solidFill>
                <a:latin typeface="Calibri" panose="020F0502020204030204" pitchFamily="34" charset="0"/>
              </a:rPr>
              <a:t>1. Давай </a:t>
            </a:r>
            <a:r>
              <a:rPr lang="ru-RU" b="1" dirty="0" smtClean="0">
                <a:solidFill>
                  <a:srgbClr val="0070C0"/>
                </a:solidFill>
                <a:latin typeface="Calibri" panose="020F0502020204030204" pitchFamily="34" charset="0"/>
              </a:rPr>
              <a:t>документ</a:t>
            </a:r>
            <a:br>
              <a:rPr lang="ru-RU" b="1" dirty="0" smtClean="0">
                <a:solidFill>
                  <a:srgbClr val="0070C0"/>
                </a:solidFill>
                <a:latin typeface="Calibri" panose="020F0502020204030204" pitchFamily="34" charset="0"/>
              </a:rPr>
            </a:br>
            <a:r>
              <a:rPr lang="ru-RU" b="1" dirty="0" smtClean="0">
                <a:solidFill>
                  <a:srgbClr val="0070C0"/>
                </a:solidFill>
                <a:latin typeface="Calibri" panose="020F0502020204030204" pitchFamily="34" charset="0"/>
              </a:rPr>
              <a:t>в </a:t>
            </a:r>
            <a:r>
              <a:rPr lang="ru-RU" b="1" dirty="0">
                <a:solidFill>
                  <a:srgbClr val="0070C0"/>
                </a:solidFill>
                <a:latin typeface="Calibri" panose="020F0502020204030204" pitchFamily="34" charset="0"/>
              </a:rPr>
              <a:t>электронном виде</a:t>
            </a:r>
          </a:p>
        </p:txBody>
      </p:sp>
      <p:sp>
        <p:nvSpPr>
          <p:cNvPr id="12" name="Прямоугольник 11"/>
          <p:cNvSpPr/>
          <p:nvPr/>
        </p:nvSpPr>
        <p:spPr>
          <a:xfrm>
            <a:off x="1763688" y="5661248"/>
            <a:ext cx="5616623" cy="923330"/>
          </a:xfrm>
          <a:prstGeom prst="rect">
            <a:avLst/>
          </a:prstGeom>
          <a:ln w="15875">
            <a:solidFill>
              <a:srgbClr val="0070C0"/>
            </a:solidFill>
          </a:ln>
        </p:spPr>
        <p:txBody>
          <a:bodyPr wrap="square" anchor="ctr">
            <a:spAutoFit/>
          </a:bodyPr>
          <a:lstStyle/>
          <a:p>
            <a:pPr algn="ctr"/>
            <a:r>
              <a:rPr lang="ru-RU" b="1" dirty="0">
                <a:solidFill>
                  <a:srgbClr val="0070C0"/>
                </a:solidFill>
                <a:latin typeface="Calibri" panose="020F0502020204030204" pitchFamily="34" charset="0"/>
              </a:rPr>
              <a:t>7. При конвертации документа</a:t>
            </a:r>
            <a:br>
              <a:rPr lang="ru-RU" b="1" dirty="0">
                <a:solidFill>
                  <a:srgbClr val="0070C0"/>
                </a:solidFill>
                <a:latin typeface="Calibri" panose="020F0502020204030204" pitchFamily="34" charset="0"/>
              </a:rPr>
            </a:br>
            <a:r>
              <a:rPr lang="ru-RU" b="1" dirty="0">
                <a:solidFill>
                  <a:srgbClr val="0070C0"/>
                </a:solidFill>
                <a:latin typeface="Calibri" panose="020F0502020204030204" pitchFamily="34" charset="0"/>
              </a:rPr>
              <a:t>в формат </a:t>
            </a:r>
            <a:r>
              <a:rPr lang="en-US" b="1" dirty="0">
                <a:solidFill>
                  <a:srgbClr val="0070C0"/>
                </a:solidFill>
                <a:latin typeface="Calibri" panose="020F0502020204030204" pitchFamily="34" charset="0"/>
              </a:rPr>
              <a:t>PDF</a:t>
            </a:r>
            <a:r>
              <a:rPr lang="ru-RU" b="1" dirty="0">
                <a:solidFill>
                  <a:srgbClr val="0070C0"/>
                </a:solidFill>
                <a:latin typeface="Calibri" panose="020F0502020204030204" pitchFamily="34" charset="0"/>
              </a:rPr>
              <a:t> – обращай внимание</a:t>
            </a:r>
            <a:br>
              <a:rPr lang="ru-RU" b="1" dirty="0">
                <a:solidFill>
                  <a:srgbClr val="0070C0"/>
                </a:solidFill>
                <a:latin typeface="Calibri" panose="020F0502020204030204" pitchFamily="34" charset="0"/>
              </a:rPr>
            </a:br>
            <a:r>
              <a:rPr lang="ru-RU" b="1" dirty="0">
                <a:solidFill>
                  <a:srgbClr val="0070C0"/>
                </a:solidFill>
                <a:latin typeface="Calibri" panose="020F0502020204030204" pitchFamily="34" charset="0"/>
              </a:rPr>
              <a:t>на функционал итогового </a:t>
            </a:r>
            <a:r>
              <a:rPr lang="ru-RU" b="1" dirty="0" smtClean="0">
                <a:solidFill>
                  <a:srgbClr val="0070C0"/>
                </a:solidFill>
                <a:latin typeface="Calibri" panose="020F0502020204030204" pitchFamily="34" charset="0"/>
              </a:rPr>
              <a:t>документа</a:t>
            </a:r>
            <a:endParaRPr lang="ru-RU" b="1" dirty="0">
              <a:solidFill>
                <a:srgbClr val="0070C0"/>
              </a:solidFill>
              <a:latin typeface="Calibri" panose="020F0502020204030204" pitchFamily="34" charset="0"/>
            </a:endParaRPr>
          </a:p>
        </p:txBody>
      </p:sp>
      <p:sp>
        <p:nvSpPr>
          <p:cNvPr id="13" name="Прямоугольник 12"/>
          <p:cNvSpPr/>
          <p:nvPr/>
        </p:nvSpPr>
        <p:spPr>
          <a:xfrm>
            <a:off x="5060373" y="4299871"/>
            <a:ext cx="3600000" cy="900000"/>
          </a:xfrm>
          <a:prstGeom prst="rect">
            <a:avLst/>
          </a:prstGeom>
          <a:ln w="15875">
            <a:solidFill>
              <a:srgbClr val="0070C0"/>
            </a:solidFill>
          </a:ln>
        </p:spPr>
        <p:txBody>
          <a:bodyPr anchor="ctr">
            <a:spAutoFit/>
          </a:bodyPr>
          <a:lstStyle/>
          <a:p>
            <a:pPr algn="ctr"/>
            <a:r>
              <a:rPr lang="ru-RU" b="1" dirty="0">
                <a:solidFill>
                  <a:srgbClr val="0070C0"/>
                </a:solidFill>
                <a:latin typeface="Calibri" panose="020F0502020204030204" pitchFamily="34" charset="0"/>
              </a:rPr>
              <a:t>6. Проверяй корректность отображения документа перед его демонстрацией</a:t>
            </a:r>
          </a:p>
        </p:txBody>
      </p:sp>
      <p:sp>
        <p:nvSpPr>
          <p:cNvPr id="14" name="Прямоугольник 13"/>
          <p:cNvSpPr/>
          <p:nvPr/>
        </p:nvSpPr>
        <p:spPr>
          <a:xfrm>
            <a:off x="5047863" y="1437170"/>
            <a:ext cx="3600000" cy="900000"/>
          </a:xfrm>
          <a:prstGeom prst="rect">
            <a:avLst/>
          </a:prstGeom>
          <a:ln w="15875">
            <a:solidFill>
              <a:srgbClr val="0070C0"/>
            </a:solidFill>
          </a:ln>
        </p:spPr>
        <p:txBody>
          <a:bodyPr anchor="ctr">
            <a:spAutoFit/>
          </a:bodyPr>
          <a:lstStyle/>
          <a:p>
            <a:pPr algn="ctr"/>
            <a:r>
              <a:rPr lang="ru-RU" b="1" dirty="0">
                <a:solidFill>
                  <a:srgbClr val="0070C0"/>
                </a:solidFill>
                <a:latin typeface="Calibri" panose="020F0502020204030204" pitchFamily="34" charset="0"/>
              </a:rPr>
              <a:t>2. Конкретизируй, включает ли срок дату окончания или нет </a:t>
            </a:r>
          </a:p>
        </p:txBody>
      </p:sp>
      <p:sp>
        <p:nvSpPr>
          <p:cNvPr id="15" name="Прямоугольник 14"/>
          <p:cNvSpPr/>
          <p:nvPr/>
        </p:nvSpPr>
        <p:spPr>
          <a:xfrm>
            <a:off x="411409" y="4293096"/>
            <a:ext cx="3600000" cy="900000"/>
          </a:xfrm>
          <a:prstGeom prst="rect">
            <a:avLst/>
          </a:prstGeom>
          <a:ln w="15875">
            <a:solidFill>
              <a:srgbClr val="0070C0"/>
            </a:solidFill>
          </a:ln>
        </p:spPr>
        <p:txBody>
          <a:bodyPr anchor="ctr">
            <a:spAutoFit/>
          </a:bodyPr>
          <a:lstStyle/>
          <a:p>
            <a:pPr algn="ctr"/>
            <a:r>
              <a:rPr lang="ru-RU" b="1" dirty="0">
                <a:solidFill>
                  <a:srgbClr val="0070C0"/>
                </a:solidFill>
                <a:latin typeface="Calibri" panose="020F0502020204030204" pitchFamily="34" charset="0"/>
              </a:rPr>
              <a:t>5. Увеличивай межстрочный </a:t>
            </a:r>
            <a:r>
              <a:rPr lang="ru-RU" b="1" dirty="0" smtClean="0">
                <a:solidFill>
                  <a:srgbClr val="0070C0"/>
                </a:solidFill>
                <a:latin typeface="Calibri" panose="020F0502020204030204" pitchFamily="34" charset="0"/>
              </a:rPr>
              <a:t>интервал для </a:t>
            </a:r>
            <a:r>
              <a:rPr lang="ru-RU" b="1" dirty="0">
                <a:solidFill>
                  <a:srgbClr val="0070C0"/>
                </a:solidFill>
                <a:latin typeface="Calibri" panose="020F0502020204030204" pitchFamily="34" charset="0"/>
              </a:rPr>
              <a:t>внесения рукописных правок</a:t>
            </a:r>
          </a:p>
        </p:txBody>
      </p:sp>
      <p:sp>
        <p:nvSpPr>
          <p:cNvPr id="16" name="Номер слайда 1"/>
          <p:cNvSpPr>
            <a:spLocks noGrp="1"/>
          </p:cNvSpPr>
          <p:nvPr>
            <p:ph type="sldNum" sz="quarter" idx="12"/>
          </p:nvPr>
        </p:nvSpPr>
        <p:spPr>
          <a:xfrm>
            <a:off x="7000056" y="6525344"/>
            <a:ext cx="2133600" cy="476250"/>
          </a:xfrm>
        </p:spPr>
        <p:txBody>
          <a:bodyPr/>
          <a:lstStyle/>
          <a:p>
            <a:pPr>
              <a:defRPr/>
            </a:pPr>
            <a:fld id="{DF9C18E8-D67C-493D-97D2-B4CA21C16307}" type="slidenum">
              <a:rPr lang="ru-RU" smtClean="0">
                <a:latin typeface="Calibri" panose="020F0502020204030204" pitchFamily="34" charset="0"/>
              </a:rPr>
              <a:pPr>
                <a:defRPr/>
              </a:pPr>
              <a:t>52</a:t>
            </a:fld>
            <a:endParaRPr lang="ru-RU" dirty="0">
              <a:latin typeface="Calibri" panose="020F0502020204030204" pitchFamily="34" charset="0"/>
            </a:endParaRPr>
          </a:p>
        </p:txBody>
      </p:sp>
      <p:sp>
        <p:nvSpPr>
          <p:cNvPr id="17" name="Заголовок 1"/>
          <p:cNvSpPr txBox="1">
            <a:spLocks/>
          </p:cNvSpPr>
          <p:nvPr/>
        </p:nvSpPr>
        <p:spPr bwMode="auto">
          <a:xfrm>
            <a:off x="67545" y="453739"/>
            <a:ext cx="1512168" cy="288032"/>
          </a:xfrm>
          <a:prstGeom prst="rect">
            <a:avLst/>
          </a:prstGeom>
          <a:noFill/>
          <a:ln w="9525">
            <a:noFill/>
            <a:miter lim="800000"/>
            <a:headEnd/>
            <a:tailEnd/>
          </a:ln>
        </p:spPr>
        <p:txBody>
          <a:bodyPr anchor="ctr">
            <a:normAutofit/>
          </a:bodyPr>
          <a:ls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fontAlgn="auto">
              <a:spcAft>
                <a:spcPts val="0"/>
              </a:spcAft>
              <a:defRPr/>
            </a:pPr>
            <a:r>
              <a:rPr lang="en-US" sz="1000" b="1" i="1" dirty="0">
                <a:solidFill>
                  <a:srgbClr val="FF0000"/>
                </a:solidFill>
                <a:latin typeface="Calibri" panose="020F0502020204030204" pitchFamily="34" charset="0"/>
                <a:ea typeface="+mj-ea"/>
                <a:cs typeface="+mj-cs"/>
              </a:rPr>
              <a:t>srosovet.ru</a:t>
            </a:r>
            <a:endParaRPr lang="ru-RU" sz="1000" i="1" dirty="0">
              <a:solidFill>
                <a:srgbClr val="FF0000"/>
              </a:solidFill>
              <a:latin typeface="Calibri" panose="020F0502020204030204" pitchFamily="34" charset="0"/>
              <a:ea typeface="+mj-ea"/>
              <a:cs typeface="+mj-cs"/>
            </a:endParaRPr>
          </a:p>
        </p:txBody>
      </p:sp>
      <p:pic>
        <p:nvPicPr>
          <p:cNvPr id="18" name="Picture 2" descr="C:\Users\Ильин МО\Desktop\Картинки\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0" y="18489"/>
            <a:ext cx="1980790" cy="579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21202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Заголовок 1">
            <a:extLst>
              <a:ext uri="{FF2B5EF4-FFF2-40B4-BE49-F238E27FC236}">
                <a16:creationId xmlns="" xmlns:a16="http://schemas.microsoft.com/office/drawing/2014/main" id="{C5AF5005-DDD4-4707-9A70-F5213CAE1703}"/>
              </a:ext>
            </a:extLst>
          </p:cNvPr>
          <p:cNvSpPr txBox="1">
            <a:spLocks/>
          </p:cNvSpPr>
          <p:nvPr/>
        </p:nvSpPr>
        <p:spPr>
          <a:xfrm>
            <a:off x="1985120" y="12762"/>
            <a:ext cx="7158880" cy="10387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4000" b="1" dirty="0">
                <a:solidFill>
                  <a:srgbClr val="0070C0"/>
                </a:solidFill>
                <a:latin typeface="Calibri" panose="020F0502020204030204" pitchFamily="34" charset="0"/>
              </a:rPr>
              <a:t>Распространенные ошибки</a:t>
            </a:r>
            <a:br>
              <a:rPr lang="ru-RU" sz="4000" b="1" dirty="0">
                <a:solidFill>
                  <a:srgbClr val="0070C0"/>
                </a:solidFill>
                <a:latin typeface="Calibri" panose="020F0502020204030204" pitchFamily="34" charset="0"/>
              </a:rPr>
            </a:br>
            <a:r>
              <a:rPr lang="ru-RU" sz="4000" b="1" dirty="0">
                <a:solidFill>
                  <a:srgbClr val="0070C0"/>
                </a:solidFill>
                <a:latin typeface="Calibri" panose="020F0502020204030204" pitchFamily="34" charset="0"/>
              </a:rPr>
              <a:t>письменной коммуникации</a:t>
            </a:r>
            <a:endParaRPr lang="ru-RU" sz="4000" dirty="0">
              <a:solidFill>
                <a:srgbClr val="0070C0"/>
              </a:solidFill>
            </a:endParaRPr>
          </a:p>
        </p:txBody>
      </p:sp>
      <p:sp>
        <p:nvSpPr>
          <p:cNvPr id="12" name="Прямоугольник 11">
            <a:extLst>
              <a:ext uri="{FF2B5EF4-FFF2-40B4-BE49-F238E27FC236}">
                <a16:creationId xmlns="" xmlns:a16="http://schemas.microsoft.com/office/drawing/2014/main" id="{00A9C699-D157-4C0E-9D34-2BF39C38099E}"/>
              </a:ext>
            </a:extLst>
          </p:cNvPr>
          <p:cNvSpPr/>
          <p:nvPr/>
        </p:nvSpPr>
        <p:spPr>
          <a:xfrm>
            <a:off x="405041" y="2293741"/>
            <a:ext cx="3960000" cy="1080000"/>
          </a:xfrm>
          <a:prstGeom prst="rect">
            <a:avLst/>
          </a:prstGeom>
          <a:ln w="19050">
            <a:solidFill>
              <a:srgbClr val="0070C0"/>
            </a:solidFill>
          </a:ln>
        </p:spPr>
        <p:txBody>
          <a:bodyPr wrap="none" anchor="ctr">
            <a:spAutoFit/>
          </a:bodyPr>
          <a:lstStyle/>
          <a:p>
            <a:pPr algn="ctr"/>
            <a:r>
              <a:rPr lang="ru-RU" sz="2400" b="1" dirty="0">
                <a:solidFill>
                  <a:srgbClr val="0070C0"/>
                </a:solidFill>
                <a:latin typeface="Calibri" panose="020F0502020204030204" pitchFamily="34" charset="0"/>
              </a:rPr>
              <a:t>1.</a:t>
            </a:r>
            <a:br>
              <a:rPr lang="ru-RU" sz="2400" b="1" dirty="0">
                <a:solidFill>
                  <a:srgbClr val="0070C0"/>
                </a:solidFill>
                <a:latin typeface="Calibri" panose="020F0502020204030204" pitchFamily="34" charset="0"/>
              </a:rPr>
            </a:br>
            <a:r>
              <a:rPr lang="ru-RU" sz="2400" b="1" dirty="0">
                <a:solidFill>
                  <a:srgbClr val="0070C0"/>
                </a:solidFill>
                <a:latin typeface="Calibri" panose="020F0502020204030204" pitchFamily="34" charset="0"/>
              </a:rPr>
              <a:t>Некорректный </a:t>
            </a:r>
            <a:r>
              <a:rPr lang="ru-RU" sz="2400" b="1" dirty="0" smtClean="0">
                <a:solidFill>
                  <a:srgbClr val="0070C0"/>
                </a:solidFill>
                <a:latin typeface="Calibri" panose="020F0502020204030204" pitchFamily="34" charset="0"/>
              </a:rPr>
              <a:t>выбор</a:t>
            </a:r>
          </a:p>
          <a:p>
            <a:pPr algn="ctr"/>
            <a:r>
              <a:rPr lang="ru-RU" sz="2400" b="1" dirty="0" smtClean="0">
                <a:solidFill>
                  <a:srgbClr val="0070C0"/>
                </a:solidFill>
                <a:latin typeface="Calibri" panose="020F0502020204030204" pitchFamily="34" charset="0"/>
              </a:rPr>
              <a:t>адресата</a:t>
            </a:r>
            <a:endParaRPr lang="ru-RU" sz="2400" b="1" dirty="0">
              <a:solidFill>
                <a:srgbClr val="0070C0"/>
              </a:solidFill>
              <a:latin typeface="Calibri" panose="020F0502020204030204" pitchFamily="34" charset="0"/>
            </a:endParaRPr>
          </a:p>
        </p:txBody>
      </p:sp>
      <p:sp>
        <p:nvSpPr>
          <p:cNvPr id="13" name="Прямоугольник 12">
            <a:extLst>
              <a:ext uri="{FF2B5EF4-FFF2-40B4-BE49-F238E27FC236}">
                <a16:creationId xmlns="" xmlns:a16="http://schemas.microsoft.com/office/drawing/2014/main" id="{D93C2A43-48EB-4C74-B1E9-FEC6BC661817}"/>
              </a:ext>
            </a:extLst>
          </p:cNvPr>
          <p:cNvSpPr/>
          <p:nvPr/>
        </p:nvSpPr>
        <p:spPr>
          <a:xfrm>
            <a:off x="4788024" y="2293741"/>
            <a:ext cx="3960000" cy="1080000"/>
          </a:xfrm>
          <a:prstGeom prst="rect">
            <a:avLst/>
          </a:prstGeom>
          <a:ln w="19050">
            <a:solidFill>
              <a:srgbClr val="0070C0"/>
            </a:solidFill>
          </a:ln>
        </p:spPr>
        <p:txBody>
          <a:bodyPr wrap="none" anchor="ctr">
            <a:spAutoFit/>
          </a:bodyPr>
          <a:lstStyle/>
          <a:p>
            <a:pPr algn="ctr"/>
            <a:r>
              <a:rPr lang="ru-RU" sz="2400" b="1" dirty="0">
                <a:solidFill>
                  <a:srgbClr val="0070C0"/>
                </a:solidFill>
                <a:latin typeface="Calibri" panose="020F0502020204030204" pitchFamily="34" charset="0"/>
              </a:rPr>
              <a:t>2.</a:t>
            </a:r>
            <a:br>
              <a:rPr lang="ru-RU" sz="2400" b="1" dirty="0">
                <a:solidFill>
                  <a:srgbClr val="0070C0"/>
                </a:solidFill>
                <a:latin typeface="Calibri" panose="020F0502020204030204" pitchFamily="34" charset="0"/>
              </a:rPr>
            </a:br>
            <a:r>
              <a:rPr lang="ru-RU" sz="2400" b="1" dirty="0" smtClean="0">
                <a:solidFill>
                  <a:srgbClr val="0070C0"/>
                </a:solidFill>
                <a:latin typeface="Calibri" panose="020F0502020204030204" pitchFamily="34" charset="0"/>
              </a:rPr>
              <a:t>Некорректная</a:t>
            </a:r>
          </a:p>
          <a:p>
            <a:pPr algn="ctr"/>
            <a:r>
              <a:rPr lang="ru-RU" sz="2400" b="1" dirty="0" smtClean="0">
                <a:solidFill>
                  <a:srgbClr val="0070C0"/>
                </a:solidFill>
                <a:latin typeface="Calibri" panose="020F0502020204030204" pitchFamily="34" charset="0"/>
              </a:rPr>
              <a:t>просьба </a:t>
            </a:r>
            <a:r>
              <a:rPr lang="ru-RU" sz="2400" b="1" dirty="0">
                <a:solidFill>
                  <a:srgbClr val="0070C0"/>
                </a:solidFill>
                <a:latin typeface="Calibri" panose="020F0502020204030204" pitchFamily="34" charset="0"/>
              </a:rPr>
              <a:t>/ требование</a:t>
            </a:r>
          </a:p>
        </p:txBody>
      </p:sp>
      <p:sp>
        <p:nvSpPr>
          <p:cNvPr id="14" name="Прямоугольник 13">
            <a:extLst>
              <a:ext uri="{FF2B5EF4-FFF2-40B4-BE49-F238E27FC236}">
                <a16:creationId xmlns="" xmlns:a16="http://schemas.microsoft.com/office/drawing/2014/main" id="{405975F8-41E2-4DB4-B14F-9E4E5330B1B2}"/>
              </a:ext>
            </a:extLst>
          </p:cNvPr>
          <p:cNvSpPr/>
          <p:nvPr/>
        </p:nvSpPr>
        <p:spPr>
          <a:xfrm>
            <a:off x="450200" y="4293216"/>
            <a:ext cx="3960000" cy="1080000"/>
          </a:xfrm>
          <a:prstGeom prst="rect">
            <a:avLst/>
          </a:prstGeom>
          <a:ln w="19050">
            <a:solidFill>
              <a:srgbClr val="0070C0"/>
            </a:solidFill>
          </a:ln>
        </p:spPr>
        <p:txBody>
          <a:bodyPr wrap="square" anchor="ctr">
            <a:spAutoFit/>
          </a:bodyPr>
          <a:lstStyle/>
          <a:p>
            <a:pPr algn="ctr"/>
            <a:r>
              <a:rPr lang="ru-RU" sz="2400" b="1" dirty="0">
                <a:solidFill>
                  <a:srgbClr val="0070C0"/>
                </a:solidFill>
                <a:latin typeface="Calibri" panose="020F0502020204030204" pitchFamily="34" charset="0"/>
              </a:rPr>
              <a:t>3.</a:t>
            </a:r>
            <a:br>
              <a:rPr lang="ru-RU" sz="2400" b="1" dirty="0">
                <a:solidFill>
                  <a:srgbClr val="0070C0"/>
                </a:solidFill>
                <a:latin typeface="Calibri" panose="020F0502020204030204" pitchFamily="34" charset="0"/>
              </a:rPr>
            </a:br>
            <a:r>
              <a:rPr lang="ru-RU" sz="2400" b="1" dirty="0">
                <a:solidFill>
                  <a:srgbClr val="0070C0"/>
                </a:solidFill>
                <a:latin typeface="Calibri" panose="020F0502020204030204" pitchFamily="34" charset="0"/>
              </a:rPr>
              <a:t>Использование избыточных</a:t>
            </a:r>
            <a:br>
              <a:rPr lang="ru-RU" sz="2400" b="1" dirty="0">
                <a:solidFill>
                  <a:srgbClr val="0070C0"/>
                </a:solidFill>
                <a:latin typeface="Calibri" panose="020F0502020204030204" pitchFamily="34" charset="0"/>
              </a:rPr>
            </a:br>
            <a:r>
              <a:rPr lang="ru-RU" sz="2400" b="1" dirty="0">
                <a:solidFill>
                  <a:srgbClr val="0070C0"/>
                </a:solidFill>
                <a:latin typeface="Calibri" panose="020F0502020204030204" pitchFamily="34" charset="0"/>
              </a:rPr>
              <a:t>по длине предложений</a:t>
            </a:r>
          </a:p>
        </p:txBody>
      </p:sp>
      <p:sp>
        <p:nvSpPr>
          <p:cNvPr id="15" name="Прямоугольник 14">
            <a:extLst>
              <a:ext uri="{FF2B5EF4-FFF2-40B4-BE49-F238E27FC236}">
                <a16:creationId xmlns="" xmlns:a16="http://schemas.microsoft.com/office/drawing/2014/main" id="{6374BA38-7887-4CFC-A748-EADCD836A5B2}"/>
              </a:ext>
            </a:extLst>
          </p:cNvPr>
          <p:cNvSpPr/>
          <p:nvPr/>
        </p:nvSpPr>
        <p:spPr>
          <a:xfrm>
            <a:off x="4805921" y="4293216"/>
            <a:ext cx="3960000" cy="1080000"/>
          </a:xfrm>
          <a:prstGeom prst="rect">
            <a:avLst/>
          </a:prstGeom>
          <a:ln w="19050">
            <a:solidFill>
              <a:srgbClr val="0070C0"/>
            </a:solidFill>
          </a:ln>
        </p:spPr>
        <p:txBody>
          <a:bodyPr wrap="square" anchor="ctr">
            <a:spAutoFit/>
          </a:bodyPr>
          <a:lstStyle/>
          <a:p>
            <a:pPr algn="ctr"/>
            <a:r>
              <a:rPr lang="ru-RU" sz="2400" b="1" dirty="0">
                <a:solidFill>
                  <a:srgbClr val="0070C0"/>
                </a:solidFill>
                <a:latin typeface="Calibri" panose="020F0502020204030204" pitchFamily="34" charset="0"/>
              </a:rPr>
              <a:t>4.</a:t>
            </a:r>
            <a:br>
              <a:rPr lang="ru-RU" sz="2400" b="1" dirty="0">
                <a:solidFill>
                  <a:srgbClr val="0070C0"/>
                </a:solidFill>
                <a:latin typeface="Calibri" panose="020F0502020204030204" pitchFamily="34" charset="0"/>
              </a:rPr>
            </a:br>
            <a:r>
              <a:rPr lang="ru-RU" sz="2400" b="1" dirty="0">
                <a:solidFill>
                  <a:srgbClr val="0070C0"/>
                </a:solidFill>
                <a:latin typeface="Calibri" panose="020F0502020204030204" pitchFamily="34" charset="0"/>
              </a:rPr>
              <a:t>Переизбыток оформления</a:t>
            </a:r>
          </a:p>
        </p:txBody>
      </p:sp>
      <p:sp>
        <p:nvSpPr>
          <p:cNvPr id="11" name="Номер слайда 1"/>
          <p:cNvSpPr>
            <a:spLocks noGrp="1"/>
          </p:cNvSpPr>
          <p:nvPr>
            <p:ph type="sldNum" sz="quarter" idx="12"/>
          </p:nvPr>
        </p:nvSpPr>
        <p:spPr>
          <a:xfrm>
            <a:off x="7000056" y="6525344"/>
            <a:ext cx="2133600" cy="476250"/>
          </a:xfrm>
        </p:spPr>
        <p:txBody>
          <a:bodyPr/>
          <a:lstStyle/>
          <a:p>
            <a:pPr>
              <a:defRPr/>
            </a:pPr>
            <a:fld id="{DF9C18E8-D67C-493D-97D2-B4CA21C16307}" type="slidenum">
              <a:rPr lang="ru-RU" smtClean="0">
                <a:latin typeface="Calibri" panose="020F0502020204030204" pitchFamily="34" charset="0"/>
              </a:rPr>
              <a:pPr>
                <a:defRPr/>
              </a:pPr>
              <a:t>53</a:t>
            </a:fld>
            <a:endParaRPr lang="ru-RU" dirty="0">
              <a:latin typeface="Calibri" panose="020F0502020204030204" pitchFamily="34" charset="0"/>
            </a:endParaRPr>
          </a:p>
        </p:txBody>
      </p:sp>
      <p:sp>
        <p:nvSpPr>
          <p:cNvPr id="16" name="Заголовок 1"/>
          <p:cNvSpPr txBox="1">
            <a:spLocks/>
          </p:cNvSpPr>
          <p:nvPr/>
        </p:nvSpPr>
        <p:spPr bwMode="auto">
          <a:xfrm>
            <a:off x="67545" y="453739"/>
            <a:ext cx="1512168" cy="288032"/>
          </a:xfrm>
          <a:prstGeom prst="rect">
            <a:avLst/>
          </a:prstGeom>
          <a:noFill/>
          <a:ln w="9525">
            <a:noFill/>
            <a:miter lim="800000"/>
            <a:headEnd/>
            <a:tailEnd/>
          </a:ln>
        </p:spPr>
        <p:txBody>
          <a:bodyPr anchor="ctr">
            <a:normAutofit/>
          </a:bodyPr>
          <a:ls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fontAlgn="auto">
              <a:spcAft>
                <a:spcPts val="0"/>
              </a:spcAft>
              <a:defRPr/>
            </a:pPr>
            <a:r>
              <a:rPr lang="en-US" sz="1000" b="1" i="1" dirty="0">
                <a:solidFill>
                  <a:srgbClr val="FF0000"/>
                </a:solidFill>
                <a:latin typeface="Calibri" panose="020F0502020204030204" pitchFamily="34" charset="0"/>
                <a:ea typeface="+mj-ea"/>
                <a:cs typeface="+mj-cs"/>
              </a:rPr>
              <a:t>srosovet.ru</a:t>
            </a:r>
            <a:endParaRPr lang="ru-RU" sz="1000" i="1" dirty="0">
              <a:solidFill>
                <a:srgbClr val="FF0000"/>
              </a:solidFill>
              <a:latin typeface="Calibri" panose="020F0502020204030204" pitchFamily="34" charset="0"/>
              <a:ea typeface="+mj-ea"/>
              <a:cs typeface="+mj-cs"/>
            </a:endParaRPr>
          </a:p>
        </p:txBody>
      </p:sp>
      <p:pic>
        <p:nvPicPr>
          <p:cNvPr id="17" name="Picture 2" descr="C:\Users\Ильин МО\Desktop\Картинки\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0" y="18489"/>
            <a:ext cx="1980790" cy="579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34374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Заголовок 1">
            <a:extLst>
              <a:ext uri="{FF2B5EF4-FFF2-40B4-BE49-F238E27FC236}">
                <a16:creationId xmlns="" xmlns:a16="http://schemas.microsoft.com/office/drawing/2014/main" id="{C5AF5005-DDD4-4707-9A70-F5213CAE1703}"/>
              </a:ext>
            </a:extLst>
          </p:cNvPr>
          <p:cNvSpPr txBox="1">
            <a:spLocks/>
          </p:cNvSpPr>
          <p:nvPr/>
        </p:nvSpPr>
        <p:spPr>
          <a:xfrm>
            <a:off x="1985120" y="12762"/>
            <a:ext cx="7158880" cy="10387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4000" b="1" dirty="0">
                <a:solidFill>
                  <a:srgbClr val="0070C0"/>
                </a:solidFill>
                <a:latin typeface="Calibri" panose="020F0502020204030204" pitchFamily="34" charset="0"/>
              </a:rPr>
              <a:t>Пример избыточного по длине предложения</a:t>
            </a:r>
            <a:endParaRPr lang="ru-RU" sz="4000" dirty="0">
              <a:solidFill>
                <a:srgbClr val="0070C0"/>
              </a:solidFill>
            </a:endParaRPr>
          </a:p>
        </p:txBody>
      </p:sp>
      <p:sp>
        <p:nvSpPr>
          <p:cNvPr id="2" name="Прямоугольник 1">
            <a:extLst>
              <a:ext uri="{FF2B5EF4-FFF2-40B4-BE49-F238E27FC236}">
                <a16:creationId xmlns="" xmlns:a16="http://schemas.microsoft.com/office/drawing/2014/main" id="{5A9C5159-BFE4-4F62-95FE-CC2B9C3007FE}"/>
              </a:ext>
            </a:extLst>
          </p:cNvPr>
          <p:cNvSpPr/>
          <p:nvPr/>
        </p:nvSpPr>
        <p:spPr>
          <a:xfrm>
            <a:off x="138504" y="1307655"/>
            <a:ext cx="8866992" cy="5266057"/>
          </a:xfrm>
          <a:prstGeom prst="rect">
            <a:avLst/>
          </a:prstGeom>
        </p:spPr>
        <p:txBody>
          <a:bodyPr wrap="square">
            <a:spAutoFit/>
          </a:bodyPr>
          <a:lstStyle/>
          <a:p>
            <a:pPr algn="just">
              <a:lnSpc>
                <a:spcPct val="115000"/>
              </a:lnSpc>
              <a:spcBef>
                <a:spcPts val="600"/>
              </a:spcBef>
              <a:spcAft>
                <a:spcPts val="0"/>
              </a:spcAft>
            </a:pPr>
            <a:r>
              <a:rPr lang="ru-RU" dirty="0">
                <a:latin typeface="Calibri" panose="020F0502020204030204" pitchFamily="34" charset="0"/>
                <a:ea typeface="Calibri" panose="020F0502020204030204" pitchFamily="34" charset="0"/>
                <a:cs typeface="Times New Roman" panose="02020603050405020304" pitchFamily="18" charset="0"/>
              </a:rPr>
              <a:t>В соответствии с требованиями статьи 24.4 Федерального закона от 29 июля 1998 г. </a:t>
            </a:r>
            <a:r>
              <a:rPr lang="ru-RU" dirty="0" smtClean="0">
                <a:latin typeface="Calibri" panose="020F0502020204030204" pitchFamily="34" charset="0"/>
                <a:ea typeface="Calibri" panose="020F0502020204030204" pitchFamily="34" charset="0"/>
                <a:cs typeface="Times New Roman" panose="02020603050405020304" pitchFamily="18" charset="0"/>
              </a:rPr>
              <a:t/>
            </a:r>
            <a:br>
              <a:rPr lang="ru-RU" dirty="0" smtClean="0">
                <a:latin typeface="Calibri" panose="020F0502020204030204" pitchFamily="34" charset="0"/>
                <a:ea typeface="Calibri" panose="020F0502020204030204" pitchFamily="34" charset="0"/>
                <a:cs typeface="Times New Roman" panose="02020603050405020304" pitchFamily="18" charset="0"/>
              </a:rPr>
            </a:br>
            <a:r>
              <a:rPr lang="ru-RU" dirty="0" smtClean="0">
                <a:latin typeface="Calibri" panose="020F0502020204030204" pitchFamily="34" charset="0"/>
                <a:ea typeface="Calibri" panose="020F0502020204030204" pitchFamily="34" charset="0"/>
                <a:cs typeface="Times New Roman" panose="02020603050405020304" pitchFamily="18" charset="0"/>
              </a:rPr>
              <a:t>№ </a:t>
            </a:r>
            <a:r>
              <a:rPr lang="ru-RU" dirty="0">
                <a:latin typeface="Calibri" panose="020F0502020204030204" pitchFamily="34" charset="0"/>
                <a:ea typeface="Calibri" panose="020F0502020204030204" pitchFamily="34" charset="0"/>
                <a:cs typeface="Times New Roman" panose="02020603050405020304" pitchFamily="18" charset="0"/>
              </a:rPr>
              <a:t>135-ФЗ «Об оценочной деятельности в Российской Федерации» [наименование организации] (далее – ХХХ) направляет Решение Дисциплинарного комитета СРОО ХХХ № ХХ/Х от ХХ.ХХ.2017 г. об итогах рассмотрения дела о нарушении Ивановой Инны Ивановны (реестровый № ХХХХ от ХХ.ХХ.2014 г.) требований Федерального закона от 29 июля 1998 г. № 135-ФЗ «Об оценочной деятельности в Российской Федерации», федеральных стандартов оценки, иных нормативных правовых актов Российской Федерации в области оценочной деятельности, стандартов и правил оценочной деятельности, правил деловой и профессиональной этики, требований о внесении обязательных членских взносов в саморегулируемую организацию оценщиков и дополнительных требований к порядку обеспечения имущественной ответственности и о применении в отношении Ивановой Инны Ивановны (реестровый  № ХХХХ от ХХ.ХХ.2014 г.) меры дисциплинарного воздействия в виде предписания, обязав в срок до ХХ.ХХ.2017 г. устранить выявленные при проведении плановой проверки нарушения, а именно: Предоставить отчет об оценке за проверяемый период на проверку.</a:t>
            </a:r>
          </a:p>
          <a:p>
            <a:pPr marL="450215" algn="r">
              <a:lnSpc>
                <a:spcPct val="115000"/>
              </a:lnSpc>
              <a:spcBef>
                <a:spcPts val="600"/>
              </a:spcBef>
              <a:spcAft>
                <a:spcPts val="0"/>
              </a:spcAft>
            </a:pPr>
            <a:r>
              <a:rPr lang="ru-RU" i="1" dirty="0">
                <a:latin typeface="Calibri" panose="020F0502020204030204" pitchFamily="34" charset="0"/>
                <a:ea typeface="Calibri" panose="020F0502020204030204" pitchFamily="34" charset="0"/>
                <a:cs typeface="Times New Roman" panose="02020603050405020304" pitchFamily="18" charset="0"/>
              </a:rPr>
              <a:t>Переписка одной из СРОО со своим членом</a:t>
            </a:r>
            <a:endParaRPr lang="ru-RU" dirty="0">
              <a:latin typeface="Calibri" panose="020F0502020204030204" pitchFamily="34" charset="0"/>
              <a:ea typeface="Calibri" panose="020F0502020204030204" pitchFamily="34" charset="0"/>
              <a:cs typeface="Times New Roman" panose="02020603050405020304" pitchFamily="18" charset="0"/>
            </a:endParaRPr>
          </a:p>
        </p:txBody>
      </p:sp>
      <p:sp>
        <p:nvSpPr>
          <p:cNvPr id="6" name="Номер слайда 1"/>
          <p:cNvSpPr>
            <a:spLocks noGrp="1"/>
          </p:cNvSpPr>
          <p:nvPr>
            <p:ph type="sldNum" sz="quarter" idx="12"/>
          </p:nvPr>
        </p:nvSpPr>
        <p:spPr>
          <a:xfrm>
            <a:off x="7000056" y="6525344"/>
            <a:ext cx="2133600" cy="476250"/>
          </a:xfrm>
        </p:spPr>
        <p:txBody>
          <a:bodyPr/>
          <a:lstStyle/>
          <a:p>
            <a:pPr>
              <a:defRPr/>
            </a:pPr>
            <a:fld id="{DF9C18E8-D67C-493D-97D2-B4CA21C16307}" type="slidenum">
              <a:rPr lang="ru-RU" smtClean="0">
                <a:latin typeface="Calibri" panose="020F0502020204030204" pitchFamily="34" charset="0"/>
              </a:rPr>
              <a:pPr>
                <a:defRPr/>
              </a:pPr>
              <a:t>54</a:t>
            </a:fld>
            <a:endParaRPr lang="ru-RU" dirty="0">
              <a:latin typeface="Calibri" panose="020F0502020204030204" pitchFamily="34" charset="0"/>
            </a:endParaRPr>
          </a:p>
        </p:txBody>
      </p:sp>
      <p:sp>
        <p:nvSpPr>
          <p:cNvPr id="7" name="Заголовок 1"/>
          <p:cNvSpPr txBox="1">
            <a:spLocks/>
          </p:cNvSpPr>
          <p:nvPr/>
        </p:nvSpPr>
        <p:spPr bwMode="auto">
          <a:xfrm>
            <a:off x="67545" y="453739"/>
            <a:ext cx="1512168" cy="288032"/>
          </a:xfrm>
          <a:prstGeom prst="rect">
            <a:avLst/>
          </a:prstGeom>
          <a:noFill/>
          <a:ln w="9525">
            <a:noFill/>
            <a:miter lim="800000"/>
            <a:headEnd/>
            <a:tailEnd/>
          </a:ln>
        </p:spPr>
        <p:txBody>
          <a:bodyPr anchor="ctr">
            <a:normAutofit/>
          </a:bodyPr>
          <a:ls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fontAlgn="auto">
              <a:spcAft>
                <a:spcPts val="0"/>
              </a:spcAft>
              <a:defRPr/>
            </a:pPr>
            <a:r>
              <a:rPr lang="en-US" sz="1000" b="1" i="1" dirty="0">
                <a:solidFill>
                  <a:srgbClr val="FF0000"/>
                </a:solidFill>
                <a:latin typeface="Calibri" panose="020F0502020204030204" pitchFamily="34" charset="0"/>
                <a:ea typeface="+mj-ea"/>
                <a:cs typeface="+mj-cs"/>
              </a:rPr>
              <a:t>srosovet.ru</a:t>
            </a:r>
            <a:endParaRPr lang="ru-RU" sz="1000" i="1" dirty="0">
              <a:solidFill>
                <a:srgbClr val="FF0000"/>
              </a:solidFill>
              <a:latin typeface="Calibri" panose="020F0502020204030204" pitchFamily="34" charset="0"/>
              <a:ea typeface="+mj-ea"/>
              <a:cs typeface="+mj-cs"/>
            </a:endParaRPr>
          </a:p>
        </p:txBody>
      </p:sp>
      <p:pic>
        <p:nvPicPr>
          <p:cNvPr id="11" name="Picture 2" descr="C:\Users\Ильин МО\Desktop\Картинки\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0" y="18489"/>
            <a:ext cx="1980790" cy="579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82927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Объект 2">
            <a:extLst>
              <a:ext uri="{FF2B5EF4-FFF2-40B4-BE49-F238E27FC236}">
                <a16:creationId xmlns="" xmlns:a16="http://schemas.microsoft.com/office/drawing/2014/main" id="{BFBA713B-88B2-48F9-B311-0CA223A70A61}"/>
              </a:ext>
            </a:extLst>
          </p:cNvPr>
          <p:cNvSpPr txBox="1">
            <a:spLocks/>
          </p:cNvSpPr>
          <p:nvPr/>
        </p:nvSpPr>
        <p:spPr>
          <a:xfrm>
            <a:off x="251520" y="1628800"/>
            <a:ext cx="8711387" cy="504056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ru-RU" sz="5400" i="1" dirty="0">
                <a:latin typeface="Calibri" panose="020F0502020204030204" pitchFamily="34" charset="0"/>
              </a:rPr>
              <a:t>ВАЖНО! </a:t>
            </a:r>
          </a:p>
          <a:p>
            <a:pPr marL="0" indent="0" algn="just">
              <a:buFont typeface="Arial" panose="020B0604020202020204" pitchFamily="34" charset="0"/>
              <a:buNone/>
            </a:pPr>
            <a:r>
              <a:rPr lang="ru-RU" sz="3600" b="1" dirty="0">
                <a:latin typeface="Calibri" panose="020F0502020204030204" pitchFamily="34" charset="0"/>
              </a:rPr>
              <a:t>В связи с наступлением </a:t>
            </a:r>
            <a:r>
              <a:rPr lang="ru-RU" sz="3600" b="1" dirty="0">
                <a:solidFill>
                  <a:srgbClr val="FF0000"/>
                </a:solidFill>
                <a:latin typeface="Calibri" panose="020F0502020204030204" pitchFamily="34" charset="0"/>
              </a:rPr>
              <a:t>очередного квартала </a:t>
            </a:r>
            <a:r>
              <a:rPr lang="ru-RU" sz="3600" b="1" dirty="0">
                <a:latin typeface="Calibri" panose="020F0502020204030204" pitchFamily="34" charset="0"/>
              </a:rPr>
              <a:t>просим Вас </a:t>
            </a:r>
            <a:r>
              <a:rPr lang="ru-RU" sz="3600" b="1" u="sng" dirty="0">
                <a:latin typeface="Calibri" panose="020F0502020204030204" pitchFamily="34" charset="0"/>
              </a:rPr>
              <a:t>незамедлительно</a:t>
            </a:r>
            <a:r>
              <a:rPr lang="ru-RU" sz="3600" b="1" dirty="0">
                <a:latin typeface="Calibri" panose="020F0502020204030204" pitchFamily="34" charset="0"/>
              </a:rPr>
              <a:t> предоставить </a:t>
            </a:r>
            <a:r>
              <a:rPr lang="ru-RU" sz="3600" b="1" dirty="0" smtClean="0">
                <a:latin typeface="Calibri" panose="020F0502020204030204" pitchFamily="34" charset="0"/>
              </a:rPr>
              <a:t>ОТЧЕТНОСТЬ </a:t>
            </a:r>
            <a:r>
              <a:rPr lang="ru-RU" sz="3600" b="1" i="1" dirty="0" smtClean="0">
                <a:latin typeface="Calibri" panose="020F0502020204030204" pitchFamily="34" charset="0"/>
              </a:rPr>
              <a:t>о подписанных </a:t>
            </a:r>
            <a:r>
              <a:rPr lang="ru-RU" sz="3600" b="1" i="1" dirty="0">
                <a:latin typeface="Calibri" panose="020F0502020204030204" pitchFamily="34" charset="0"/>
              </a:rPr>
              <a:t>отчетах</a:t>
            </a:r>
            <a:r>
              <a:rPr lang="ru-RU" sz="3600" b="1" dirty="0">
                <a:latin typeface="Calibri" panose="020F0502020204030204" pitchFamily="34" charset="0"/>
              </a:rPr>
              <a:t> за предыдущий квартал!!</a:t>
            </a:r>
          </a:p>
          <a:p>
            <a:pPr marL="0" indent="0" algn="just">
              <a:buFont typeface="Arial" panose="020B0604020202020204" pitchFamily="34" charset="0"/>
              <a:buNone/>
            </a:pPr>
            <a:endParaRPr lang="ru-RU" sz="3600" b="1" dirty="0">
              <a:latin typeface="Calibri" panose="020F0502020204030204" pitchFamily="34" charset="0"/>
            </a:endParaRPr>
          </a:p>
          <a:p>
            <a:pPr marL="0" indent="0" algn="r">
              <a:buFont typeface="Arial" panose="020B0604020202020204" pitchFamily="34" charset="0"/>
              <a:buNone/>
            </a:pPr>
            <a:endParaRPr lang="ru-RU" sz="1800" b="1" dirty="0">
              <a:latin typeface="Calibri" panose="020F0502020204030204" pitchFamily="34" charset="0"/>
            </a:endParaRPr>
          </a:p>
          <a:p>
            <a:pPr marL="0" indent="0" algn="r">
              <a:buNone/>
            </a:pPr>
            <a:r>
              <a:rPr lang="ru-RU" sz="1800" i="1" dirty="0">
                <a:latin typeface="Calibri" panose="020F0502020204030204" pitchFamily="34" charset="0"/>
                <a:ea typeface="Calibri" panose="020F0502020204030204" pitchFamily="34" charset="0"/>
                <a:cs typeface="Times New Roman" panose="02020603050405020304" pitchFamily="18" charset="0"/>
              </a:rPr>
              <a:t>Переписка одной из СРОО со своим членом</a:t>
            </a:r>
            <a:endParaRPr lang="ru-RU" sz="1800" dirty="0">
              <a:latin typeface="Calibri" panose="020F0502020204030204" pitchFamily="34" charset="0"/>
            </a:endParaRPr>
          </a:p>
        </p:txBody>
      </p:sp>
      <p:sp>
        <p:nvSpPr>
          <p:cNvPr id="10" name="Заголовок 1">
            <a:extLst>
              <a:ext uri="{FF2B5EF4-FFF2-40B4-BE49-F238E27FC236}">
                <a16:creationId xmlns="" xmlns:a16="http://schemas.microsoft.com/office/drawing/2014/main" id="{C5AF5005-DDD4-4707-9A70-F5213CAE1703}"/>
              </a:ext>
            </a:extLst>
          </p:cNvPr>
          <p:cNvSpPr txBox="1">
            <a:spLocks/>
          </p:cNvSpPr>
          <p:nvPr/>
        </p:nvSpPr>
        <p:spPr>
          <a:xfrm>
            <a:off x="1985120" y="12762"/>
            <a:ext cx="7158880" cy="10387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4000" b="1" dirty="0">
                <a:solidFill>
                  <a:srgbClr val="0070C0"/>
                </a:solidFill>
                <a:latin typeface="Calibri" panose="020F0502020204030204" pitchFamily="34" charset="0"/>
              </a:rPr>
              <a:t>Пример избыточного выделения текста</a:t>
            </a:r>
            <a:endParaRPr lang="ru-RU" sz="4000" dirty="0">
              <a:solidFill>
                <a:srgbClr val="0070C0"/>
              </a:solidFill>
            </a:endParaRPr>
          </a:p>
        </p:txBody>
      </p:sp>
      <p:sp>
        <p:nvSpPr>
          <p:cNvPr id="6" name="Номер слайда 1"/>
          <p:cNvSpPr>
            <a:spLocks noGrp="1"/>
          </p:cNvSpPr>
          <p:nvPr>
            <p:ph type="sldNum" sz="quarter" idx="12"/>
          </p:nvPr>
        </p:nvSpPr>
        <p:spPr>
          <a:xfrm>
            <a:off x="7000056" y="6525344"/>
            <a:ext cx="2133600" cy="476250"/>
          </a:xfrm>
        </p:spPr>
        <p:txBody>
          <a:bodyPr/>
          <a:lstStyle/>
          <a:p>
            <a:pPr>
              <a:defRPr/>
            </a:pPr>
            <a:fld id="{DF9C18E8-D67C-493D-97D2-B4CA21C16307}" type="slidenum">
              <a:rPr lang="ru-RU" smtClean="0">
                <a:latin typeface="Calibri" panose="020F0502020204030204" pitchFamily="34" charset="0"/>
              </a:rPr>
              <a:pPr>
                <a:defRPr/>
              </a:pPr>
              <a:t>55</a:t>
            </a:fld>
            <a:endParaRPr lang="ru-RU" dirty="0">
              <a:latin typeface="Calibri" panose="020F0502020204030204" pitchFamily="34" charset="0"/>
            </a:endParaRPr>
          </a:p>
        </p:txBody>
      </p:sp>
      <p:sp>
        <p:nvSpPr>
          <p:cNvPr id="11" name="Заголовок 1"/>
          <p:cNvSpPr txBox="1">
            <a:spLocks/>
          </p:cNvSpPr>
          <p:nvPr/>
        </p:nvSpPr>
        <p:spPr bwMode="auto">
          <a:xfrm>
            <a:off x="67545" y="453739"/>
            <a:ext cx="1512168" cy="288032"/>
          </a:xfrm>
          <a:prstGeom prst="rect">
            <a:avLst/>
          </a:prstGeom>
          <a:noFill/>
          <a:ln w="9525">
            <a:noFill/>
            <a:miter lim="800000"/>
            <a:headEnd/>
            <a:tailEnd/>
          </a:ln>
        </p:spPr>
        <p:txBody>
          <a:bodyPr anchor="ctr">
            <a:normAutofit/>
          </a:bodyPr>
          <a:ls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fontAlgn="auto">
              <a:spcAft>
                <a:spcPts val="0"/>
              </a:spcAft>
              <a:defRPr/>
            </a:pPr>
            <a:r>
              <a:rPr lang="en-US" sz="1000" b="1" i="1" dirty="0">
                <a:solidFill>
                  <a:srgbClr val="FF0000"/>
                </a:solidFill>
                <a:latin typeface="Calibri" panose="020F0502020204030204" pitchFamily="34" charset="0"/>
                <a:ea typeface="+mj-ea"/>
                <a:cs typeface="+mj-cs"/>
              </a:rPr>
              <a:t>srosovet.ru</a:t>
            </a:r>
            <a:endParaRPr lang="ru-RU" sz="1000" i="1" dirty="0">
              <a:solidFill>
                <a:srgbClr val="FF0000"/>
              </a:solidFill>
              <a:latin typeface="Calibri" panose="020F0502020204030204" pitchFamily="34" charset="0"/>
              <a:ea typeface="+mj-ea"/>
              <a:cs typeface="+mj-cs"/>
            </a:endParaRPr>
          </a:p>
        </p:txBody>
      </p:sp>
      <p:pic>
        <p:nvPicPr>
          <p:cNvPr id="12" name="Picture 2" descr="C:\Users\Ильин МО\Desktop\Картинки\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0" y="18489"/>
            <a:ext cx="1980790" cy="579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99241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Номер слайда 1"/>
          <p:cNvSpPr>
            <a:spLocks noGrp="1"/>
          </p:cNvSpPr>
          <p:nvPr>
            <p:ph type="sldNum" sz="quarter" idx="12"/>
          </p:nvPr>
        </p:nvSpPr>
        <p:spPr>
          <a:xfrm>
            <a:off x="7000056" y="6525344"/>
            <a:ext cx="2133600" cy="476250"/>
          </a:xfrm>
        </p:spPr>
        <p:txBody>
          <a:bodyPr/>
          <a:lstStyle/>
          <a:p>
            <a:pPr>
              <a:defRPr/>
            </a:pPr>
            <a:fld id="{DF9C18E8-D67C-493D-97D2-B4CA21C16307}" type="slidenum">
              <a:rPr lang="ru-RU" smtClean="0">
                <a:latin typeface="Calibri" panose="020F0502020204030204" pitchFamily="34" charset="0"/>
              </a:rPr>
              <a:pPr>
                <a:defRPr/>
              </a:pPr>
              <a:t>56</a:t>
            </a:fld>
            <a:endParaRPr lang="ru-RU" dirty="0">
              <a:latin typeface="Calibri" panose="020F0502020204030204" pitchFamily="34" charset="0"/>
            </a:endParaRPr>
          </a:p>
        </p:txBody>
      </p:sp>
      <p:sp>
        <p:nvSpPr>
          <p:cNvPr id="11" name="Заголовок 1"/>
          <p:cNvSpPr txBox="1">
            <a:spLocks/>
          </p:cNvSpPr>
          <p:nvPr/>
        </p:nvSpPr>
        <p:spPr bwMode="auto">
          <a:xfrm>
            <a:off x="67545" y="453739"/>
            <a:ext cx="1512168" cy="288032"/>
          </a:xfrm>
          <a:prstGeom prst="rect">
            <a:avLst/>
          </a:prstGeom>
          <a:noFill/>
          <a:ln w="9525">
            <a:noFill/>
            <a:miter lim="800000"/>
            <a:headEnd/>
            <a:tailEnd/>
          </a:ln>
        </p:spPr>
        <p:txBody>
          <a:bodyPr anchor="ctr">
            <a:normAutofit/>
          </a:bodyPr>
          <a:ls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fontAlgn="auto">
              <a:spcAft>
                <a:spcPts val="0"/>
              </a:spcAft>
              <a:defRPr/>
            </a:pPr>
            <a:r>
              <a:rPr lang="en-US" sz="1000" b="1" i="1" dirty="0">
                <a:solidFill>
                  <a:srgbClr val="FF0000"/>
                </a:solidFill>
                <a:latin typeface="Calibri" panose="020F0502020204030204" pitchFamily="34" charset="0"/>
                <a:ea typeface="+mj-ea"/>
                <a:cs typeface="+mj-cs"/>
              </a:rPr>
              <a:t>srosovet.ru</a:t>
            </a:r>
            <a:endParaRPr lang="ru-RU" sz="1000" i="1" dirty="0">
              <a:solidFill>
                <a:srgbClr val="FF0000"/>
              </a:solidFill>
              <a:latin typeface="Calibri" panose="020F0502020204030204" pitchFamily="34" charset="0"/>
              <a:ea typeface="+mj-ea"/>
              <a:cs typeface="+mj-cs"/>
            </a:endParaRPr>
          </a:p>
        </p:txBody>
      </p:sp>
      <p:pic>
        <p:nvPicPr>
          <p:cNvPr id="12" name="Picture 2" descr="C:\Users\Ильин МО\Desktop\Картинки\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0" y="18489"/>
            <a:ext cx="1980790" cy="579288"/>
          </a:xfrm>
          <a:prstGeom prst="rect">
            <a:avLst/>
          </a:prstGeom>
          <a:noFill/>
          <a:extLst>
            <a:ext uri="{909E8E84-426E-40DD-AFC4-6F175D3DCCD1}">
              <a14:hiddenFill xmlns:a14="http://schemas.microsoft.com/office/drawing/2010/main">
                <a:solidFill>
                  <a:srgbClr val="FFFFFF"/>
                </a:solidFill>
              </a14:hiddenFill>
            </a:ext>
          </a:extLst>
        </p:spPr>
      </p:pic>
      <p:sp>
        <p:nvSpPr>
          <p:cNvPr id="13" name="Заголовок 1">
            <a:extLst>
              <a:ext uri="{FF2B5EF4-FFF2-40B4-BE49-F238E27FC236}">
                <a16:creationId xmlns="" xmlns:a16="http://schemas.microsoft.com/office/drawing/2014/main" id="{C5AF5005-DDD4-4707-9A70-F5213CAE1703}"/>
              </a:ext>
            </a:extLst>
          </p:cNvPr>
          <p:cNvSpPr txBox="1">
            <a:spLocks/>
          </p:cNvSpPr>
          <p:nvPr/>
        </p:nvSpPr>
        <p:spPr>
          <a:xfrm>
            <a:off x="1985120" y="85983"/>
            <a:ext cx="7158880" cy="10387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4000" b="1" dirty="0" smtClean="0">
                <a:solidFill>
                  <a:srgbClr val="0070C0"/>
                </a:solidFill>
                <a:latin typeface="Calibri" panose="020F0502020204030204" pitchFamily="34" charset="0"/>
              </a:rPr>
              <a:t>Этика</a:t>
            </a:r>
          </a:p>
          <a:p>
            <a:pPr algn="ctr"/>
            <a:r>
              <a:rPr lang="ru-RU" sz="4000" b="1" dirty="0" smtClean="0">
                <a:solidFill>
                  <a:srgbClr val="0070C0"/>
                </a:solidFill>
                <a:latin typeface="Calibri" panose="020F0502020204030204" pitchFamily="34" charset="0"/>
              </a:rPr>
              <a:t>письменной коммуникации</a:t>
            </a:r>
            <a:endParaRPr lang="ru-RU" sz="4000" dirty="0">
              <a:solidFill>
                <a:srgbClr val="0070C0"/>
              </a:solidFill>
            </a:endParaRPr>
          </a:p>
        </p:txBody>
      </p:sp>
      <p:pic>
        <p:nvPicPr>
          <p:cNvPr id="14" name="Рисунок 13" descr="C:\YandexDisk\Труды Макса\ИПК\Рисунки\005.jpg">
            <a:extLst>
              <a:ext uri="{FF2B5EF4-FFF2-40B4-BE49-F238E27FC236}">
                <a16:creationId xmlns="" xmlns:a16="http://schemas.microsoft.com/office/drawing/2014/main" id="{A406CA7C-07FE-4FE4-8E02-AD8CA1A54DC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622" b="1401"/>
          <a:stretch/>
        </p:blipFill>
        <p:spPr bwMode="auto">
          <a:xfrm>
            <a:off x="13273" y="1826492"/>
            <a:ext cx="6075977" cy="5018745"/>
          </a:xfrm>
          <a:prstGeom prst="rect">
            <a:avLst/>
          </a:prstGeom>
          <a:noFill/>
          <a:ln>
            <a:noFill/>
          </a:ln>
          <a:extLst>
            <a:ext uri="{53640926-AAD7-44D8-BBD7-CCE9431645EC}">
              <a14:shadowObscured xmlns:a14="http://schemas.microsoft.com/office/drawing/2010/main"/>
            </a:ext>
          </a:extLst>
        </p:spPr>
      </p:pic>
      <p:sp>
        <p:nvSpPr>
          <p:cNvPr id="6" name="Объект 2">
            <a:extLst>
              <a:ext uri="{FF2B5EF4-FFF2-40B4-BE49-F238E27FC236}">
                <a16:creationId xmlns="" xmlns:a16="http://schemas.microsoft.com/office/drawing/2014/main" id="{A481FD8F-C8C8-4229-BA49-903E9BDA9367}"/>
              </a:ext>
            </a:extLst>
          </p:cNvPr>
          <p:cNvSpPr txBox="1">
            <a:spLocks/>
          </p:cNvSpPr>
          <p:nvPr/>
        </p:nvSpPr>
        <p:spPr>
          <a:xfrm>
            <a:off x="6156176" y="3464346"/>
            <a:ext cx="2808312" cy="8715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ru-RU" sz="2400" b="1" dirty="0">
                <a:latin typeface="Calibri" panose="020F0502020204030204" pitchFamily="34" charset="0"/>
              </a:rPr>
              <a:t>От росчерка пера может </a:t>
            </a:r>
            <a:r>
              <a:rPr lang="ru-RU" sz="2400" b="1" dirty="0" smtClean="0">
                <a:latin typeface="Calibri" panose="020F0502020204030204" pitchFamily="34" charset="0"/>
              </a:rPr>
              <a:t>зависеть</a:t>
            </a:r>
            <a:br>
              <a:rPr lang="ru-RU" sz="2400" b="1" dirty="0" smtClean="0">
                <a:latin typeface="Calibri" panose="020F0502020204030204" pitchFamily="34" charset="0"/>
              </a:rPr>
            </a:br>
            <a:r>
              <a:rPr lang="ru-RU" sz="2400" b="1" dirty="0" smtClean="0">
                <a:latin typeface="Calibri" panose="020F0502020204030204" pitchFamily="34" charset="0"/>
              </a:rPr>
              <a:t>чья-то </a:t>
            </a:r>
            <a:r>
              <a:rPr lang="ru-RU" sz="2400" b="1" dirty="0" smtClean="0">
                <a:solidFill>
                  <a:srgbClr val="FF0000"/>
                </a:solidFill>
                <a:latin typeface="Calibri" panose="020F0502020204030204" pitchFamily="34" charset="0"/>
              </a:rPr>
              <a:t>судьба</a:t>
            </a:r>
            <a:endParaRPr lang="ru-RU" sz="2400" b="1" dirty="0">
              <a:latin typeface="Calibri" panose="020F0502020204030204" pitchFamily="34" charset="0"/>
            </a:endParaRPr>
          </a:p>
        </p:txBody>
      </p:sp>
    </p:spTree>
    <p:extLst>
      <p:ext uri="{BB962C8B-B14F-4D97-AF65-F5344CB8AC3E}">
        <p14:creationId xmlns:p14="http://schemas.microsoft.com/office/powerpoint/2010/main" val="5458797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Номер слайда 1"/>
          <p:cNvSpPr>
            <a:spLocks noGrp="1"/>
          </p:cNvSpPr>
          <p:nvPr>
            <p:ph type="sldNum" sz="quarter" idx="12"/>
          </p:nvPr>
        </p:nvSpPr>
        <p:spPr>
          <a:xfrm>
            <a:off x="7000056" y="6525344"/>
            <a:ext cx="2133600" cy="476250"/>
          </a:xfrm>
        </p:spPr>
        <p:txBody>
          <a:bodyPr/>
          <a:lstStyle/>
          <a:p>
            <a:pPr>
              <a:defRPr/>
            </a:pPr>
            <a:fld id="{DF9C18E8-D67C-493D-97D2-B4CA21C16307}" type="slidenum">
              <a:rPr lang="ru-RU" smtClean="0">
                <a:latin typeface="Calibri" panose="020F0502020204030204" pitchFamily="34" charset="0"/>
              </a:rPr>
              <a:pPr>
                <a:defRPr/>
              </a:pPr>
              <a:t>6</a:t>
            </a:fld>
            <a:endParaRPr lang="ru-RU" dirty="0">
              <a:latin typeface="Calibri" panose="020F0502020204030204" pitchFamily="34" charset="0"/>
            </a:endParaRPr>
          </a:p>
        </p:txBody>
      </p:sp>
      <p:sp>
        <p:nvSpPr>
          <p:cNvPr id="8" name="Rectangle 2"/>
          <p:cNvSpPr txBox="1">
            <a:spLocks noChangeArrowheads="1"/>
          </p:cNvSpPr>
          <p:nvPr/>
        </p:nvSpPr>
        <p:spPr bwMode="auto">
          <a:xfrm>
            <a:off x="1985120" y="166925"/>
            <a:ext cx="7158880" cy="74179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ru-RU" sz="4000" b="1" dirty="0">
                <a:solidFill>
                  <a:srgbClr val="0070C0"/>
                </a:solidFill>
                <a:latin typeface="Calibri" panose="020F0502020204030204" pitchFamily="34" charset="0"/>
                <a:cs typeface="Calibri" pitchFamily="34" charset="0"/>
              </a:rPr>
              <a:t>Методическая основа </a:t>
            </a:r>
            <a:r>
              <a:rPr lang="ru-RU" sz="4000" b="1" dirty="0" err="1">
                <a:solidFill>
                  <a:srgbClr val="0070C0"/>
                </a:solidFill>
                <a:latin typeface="Calibri" panose="020F0502020204030204" pitchFamily="34" charset="0"/>
                <a:cs typeface="Calibri" pitchFamily="34" charset="0"/>
              </a:rPr>
              <a:t>вебинара</a:t>
            </a:r>
            <a:endParaRPr lang="ru-RU" sz="2000" b="1" dirty="0">
              <a:solidFill>
                <a:srgbClr val="0070C0"/>
              </a:solidFill>
              <a:latin typeface="Calibri" pitchFamily="34" charset="0"/>
              <a:cs typeface="Calibri" pitchFamily="34" charset="0"/>
            </a:endParaRPr>
          </a:p>
        </p:txBody>
      </p:sp>
      <p:sp>
        <p:nvSpPr>
          <p:cNvPr id="7" name="Заголовок 1"/>
          <p:cNvSpPr txBox="1">
            <a:spLocks/>
          </p:cNvSpPr>
          <p:nvPr/>
        </p:nvSpPr>
        <p:spPr bwMode="auto">
          <a:xfrm>
            <a:off x="67545" y="453739"/>
            <a:ext cx="1512168" cy="288032"/>
          </a:xfrm>
          <a:prstGeom prst="rect">
            <a:avLst/>
          </a:prstGeom>
          <a:noFill/>
          <a:ln w="9525">
            <a:noFill/>
            <a:miter lim="800000"/>
            <a:headEnd/>
            <a:tailEnd/>
          </a:ln>
        </p:spPr>
        <p:txBody>
          <a:bodyPr anchor="ctr">
            <a:normAutofit/>
          </a:bodyPr>
          <a:ls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fontAlgn="auto">
              <a:spcAft>
                <a:spcPts val="0"/>
              </a:spcAft>
              <a:defRPr/>
            </a:pPr>
            <a:r>
              <a:rPr lang="en-US" sz="1000" b="1" i="1" dirty="0">
                <a:solidFill>
                  <a:srgbClr val="FF0000"/>
                </a:solidFill>
                <a:latin typeface="Calibri" panose="020F0502020204030204" pitchFamily="34" charset="0"/>
                <a:ea typeface="+mj-ea"/>
                <a:cs typeface="+mj-cs"/>
              </a:rPr>
              <a:t>srosovet.ru</a:t>
            </a:r>
            <a:endParaRPr lang="ru-RU" sz="1000" i="1" dirty="0">
              <a:solidFill>
                <a:srgbClr val="FF0000"/>
              </a:solidFill>
              <a:latin typeface="Calibri" panose="020F0502020204030204" pitchFamily="34" charset="0"/>
              <a:ea typeface="+mj-ea"/>
              <a:cs typeface="+mj-cs"/>
            </a:endParaRPr>
          </a:p>
        </p:txBody>
      </p:sp>
      <p:pic>
        <p:nvPicPr>
          <p:cNvPr id="9" name="Picture 2" descr="C:\Users\Ильин МО\Desktop\Картинки\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0" y="18489"/>
            <a:ext cx="1980790" cy="57928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qrcoder.ru/code/?https%3A%2F%2Fsrosovet.ru%2Fcontent%2Feditor%2FOBO.pdf&amp;4&amp;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936" y="5448300"/>
            <a:ext cx="1409700" cy="14097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9074" t="17157" r="30430" b="36782"/>
          <a:stretch/>
        </p:blipFill>
        <p:spPr bwMode="auto">
          <a:xfrm>
            <a:off x="1403648" y="1355364"/>
            <a:ext cx="6384052" cy="40844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9107568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Номер слайда 1"/>
          <p:cNvSpPr>
            <a:spLocks noGrp="1"/>
          </p:cNvSpPr>
          <p:nvPr>
            <p:ph type="sldNum" sz="quarter" idx="12"/>
          </p:nvPr>
        </p:nvSpPr>
        <p:spPr>
          <a:xfrm>
            <a:off x="7000056" y="6525344"/>
            <a:ext cx="2133600" cy="476250"/>
          </a:xfrm>
        </p:spPr>
        <p:txBody>
          <a:bodyPr/>
          <a:lstStyle/>
          <a:p>
            <a:pPr>
              <a:defRPr/>
            </a:pPr>
            <a:fld id="{DF9C18E8-D67C-493D-97D2-B4CA21C16307}" type="slidenum">
              <a:rPr lang="ru-RU" smtClean="0">
                <a:latin typeface="Calibri" panose="020F0502020204030204" pitchFamily="34" charset="0"/>
              </a:rPr>
              <a:pPr>
                <a:defRPr/>
              </a:pPr>
              <a:t>7</a:t>
            </a:fld>
            <a:endParaRPr lang="ru-RU" dirty="0">
              <a:latin typeface="Calibri" panose="020F0502020204030204" pitchFamily="34" charset="0"/>
            </a:endParaRPr>
          </a:p>
        </p:txBody>
      </p:sp>
      <p:sp>
        <p:nvSpPr>
          <p:cNvPr id="8" name="Rectangle 2"/>
          <p:cNvSpPr txBox="1">
            <a:spLocks noChangeArrowheads="1"/>
          </p:cNvSpPr>
          <p:nvPr/>
        </p:nvSpPr>
        <p:spPr bwMode="auto">
          <a:xfrm>
            <a:off x="1985120" y="18489"/>
            <a:ext cx="7158880" cy="74179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ru-RU" sz="4000" b="1" dirty="0">
                <a:solidFill>
                  <a:srgbClr val="0070C0"/>
                </a:solidFill>
                <a:latin typeface="Calibri" panose="020F0502020204030204" pitchFamily="34" charset="0"/>
                <a:cs typeface="Calibri" pitchFamily="34" charset="0"/>
              </a:rPr>
              <a:t>Схема «защиты Васильевой»</a:t>
            </a:r>
            <a:endParaRPr lang="ru-RU" sz="2000" b="1" dirty="0">
              <a:solidFill>
                <a:srgbClr val="0070C0"/>
              </a:solidFill>
              <a:latin typeface="Calibri" pitchFamily="34" charset="0"/>
              <a:cs typeface="Calibri" pitchFamily="34" charset="0"/>
            </a:endParaRPr>
          </a:p>
        </p:txBody>
      </p:sp>
      <p:sp>
        <p:nvSpPr>
          <p:cNvPr id="7" name="Заголовок 1"/>
          <p:cNvSpPr txBox="1">
            <a:spLocks/>
          </p:cNvSpPr>
          <p:nvPr/>
        </p:nvSpPr>
        <p:spPr bwMode="auto">
          <a:xfrm>
            <a:off x="67545" y="453739"/>
            <a:ext cx="1512168" cy="288032"/>
          </a:xfrm>
          <a:prstGeom prst="rect">
            <a:avLst/>
          </a:prstGeom>
          <a:noFill/>
          <a:ln w="9525">
            <a:noFill/>
            <a:miter lim="800000"/>
            <a:headEnd/>
            <a:tailEnd/>
          </a:ln>
        </p:spPr>
        <p:txBody>
          <a:bodyPr anchor="ctr">
            <a:normAutofit/>
          </a:bodyPr>
          <a:ls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fontAlgn="auto">
              <a:spcAft>
                <a:spcPts val="0"/>
              </a:spcAft>
              <a:defRPr/>
            </a:pPr>
            <a:r>
              <a:rPr lang="en-US" sz="1000" b="1" i="1" dirty="0">
                <a:solidFill>
                  <a:srgbClr val="FF0000"/>
                </a:solidFill>
                <a:latin typeface="Calibri" panose="020F0502020204030204" pitchFamily="34" charset="0"/>
                <a:ea typeface="+mj-ea"/>
                <a:cs typeface="+mj-cs"/>
              </a:rPr>
              <a:t>srosovet.ru</a:t>
            </a:r>
            <a:endParaRPr lang="ru-RU" sz="1000" i="1" dirty="0">
              <a:solidFill>
                <a:srgbClr val="FF0000"/>
              </a:solidFill>
              <a:latin typeface="Calibri" panose="020F0502020204030204" pitchFamily="34" charset="0"/>
              <a:ea typeface="+mj-ea"/>
              <a:cs typeface="+mj-cs"/>
            </a:endParaRPr>
          </a:p>
        </p:txBody>
      </p:sp>
      <p:pic>
        <p:nvPicPr>
          <p:cNvPr id="9" name="Picture 2" descr="C:\Users\Ильин МО\Desktop\Картинки\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0" y="18489"/>
            <a:ext cx="1980790" cy="579288"/>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179512" y="980728"/>
            <a:ext cx="8856984" cy="5770811"/>
          </a:xfrm>
          <a:prstGeom prst="rect">
            <a:avLst/>
          </a:prstGeom>
        </p:spPr>
        <p:txBody>
          <a:bodyPr wrap="square">
            <a:spAutoFit/>
          </a:bodyPr>
          <a:lstStyle/>
          <a:p>
            <a:pPr algn="ctr"/>
            <a:r>
              <a:rPr lang="ru-RU" sz="2800" dirty="0">
                <a:solidFill>
                  <a:srgbClr val="0070C0"/>
                </a:solidFill>
                <a:latin typeface="Calibri" panose="020F0502020204030204" pitchFamily="34" charset="0"/>
              </a:rPr>
              <a:t>Под основной удар обвинителей выставляется Оценщик, формируется </a:t>
            </a:r>
            <a:r>
              <a:rPr lang="ru-RU" sz="2800" u="sng" dirty="0">
                <a:solidFill>
                  <a:srgbClr val="0070C0"/>
                </a:solidFill>
                <a:latin typeface="Calibri" panose="020F0502020204030204" pitchFamily="34" charset="0"/>
              </a:rPr>
              <a:t>два рубежа защиты</a:t>
            </a:r>
            <a:r>
              <a:rPr lang="ru-RU" sz="2800" dirty="0">
                <a:solidFill>
                  <a:srgbClr val="0070C0"/>
                </a:solidFill>
                <a:latin typeface="Calibri" panose="020F0502020204030204" pitchFamily="34" charset="0"/>
              </a:rPr>
              <a:t>:</a:t>
            </a:r>
          </a:p>
          <a:p>
            <a:pPr lvl="0"/>
            <a:endParaRPr lang="ru-RU" sz="2800" dirty="0">
              <a:solidFill>
                <a:srgbClr val="0070C0"/>
              </a:solidFill>
              <a:latin typeface="Calibri" panose="020F0502020204030204" pitchFamily="34" charset="0"/>
            </a:endParaRPr>
          </a:p>
          <a:p>
            <a:pPr lvl="0" algn="just"/>
            <a:r>
              <a:rPr lang="ru-RU" sz="2800" b="1" dirty="0">
                <a:solidFill>
                  <a:srgbClr val="0070C0"/>
                </a:solidFill>
                <a:latin typeface="Calibri" panose="020F0502020204030204" pitchFamily="34" charset="0"/>
              </a:rPr>
              <a:t>1. </a:t>
            </a:r>
            <a:r>
              <a:rPr lang="ru-RU" sz="2800" dirty="0">
                <a:solidFill>
                  <a:srgbClr val="0070C0"/>
                </a:solidFill>
                <a:latin typeface="Calibri" panose="020F0502020204030204" pitchFamily="34" charset="0"/>
              </a:rPr>
              <a:t>К основным выгодоприобретателям не могут предъявляться обвинения пока не доказано, что отчеты об оценке, на основании которых совершались сделки, искажают стоимость. Если таких доказательств нет, значит – нет и ущерба.</a:t>
            </a:r>
          </a:p>
          <a:p>
            <a:pPr lvl="0" algn="just">
              <a:spcBef>
                <a:spcPts val="600"/>
              </a:spcBef>
            </a:pPr>
            <a:r>
              <a:rPr lang="ru-RU" sz="2800" b="1" dirty="0">
                <a:solidFill>
                  <a:srgbClr val="0070C0"/>
                </a:solidFill>
                <a:latin typeface="Calibri" panose="020F0502020204030204" pitchFamily="34" charset="0"/>
              </a:rPr>
              <a:t>2. </a:t>
            </a:r>
            <a:r>
              <a:rPr lang="ru-RU" sz="2800" dirty="0">
                <a:solidFill>
                  <a:srgbClr val="0070C0"/>
                </a:solidFill>
                <a:latin typeface="Calibri" panose="020F0502020204030204" pitchFamily="34" charset="0"/>
              </a:rPr>
              <a:t>Если доказан факт искажения стоимости в отчетах об оценке, то нужно судить Оценщика, так как заказчик не виноват, что Оценщик ввел его в заблуждение, ведь заказчик не обладает специальными познаниями в области оценочной деятельности.</a:t>
            </a:r>
            <a:endParaRPr lang="ru-RU" sz="2800" dirty="0"/>
          </a:p>
        </p:txBody>
      </p:sp>
    </p:spTree>
    <p:extLst>
      <p:ext uri="{BB962C8B-B14F-4D97-AF65-F5344CB8AC3E}">
        <p14:creationId xmlns:p14="http://schemas.microsoft.com/office/powerpoint/2010/main" val="387526163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Номер слайда 1"/>
          <p:cNvSpPr>
            <a:spLocks noGrp="1"/>
          </p:cNvSpPr>
          <p:nvPr>
            <p:ph type="sldNum" sz="quarter" idx="12"/>
          </p:nvPr>
        </p:nvSpPr>
        <p:spPr>
          <a:xfrm>
            <a:off x="7000056" y="6525344"/>
            <a:ext cx="2133600" cy="476250"/>
          </a:xfrm>
        </p:spPr>
        <p:txBody>
          <a:bodyPr/>
          <a:lstStyle/>
          <a:p>
            <a:pPr>
              <a:defRPr/>
            </a:pPr>
            <a:fld id="{DF9C18E8-D67C-493D-97D2-B4CA21C16307}" type="slidenum">
              <a:rPr lang="ru-RU" smtClean="0">
                <a:latin typeface="Calibri" panose="020F0502020204030204" pitchFamily="34" charset="0"/>
              </a:rPr>
              <a:pPr>
                <a:defRPr/>
              </a:pPr>
              <a:t>8</a:t>
            </a:fld>
            <a:endParaRPr lang="ru-RU" dirty="0">
              <a:latin typeface="Calibri" panose="020F0502020204030204" pitchFamily="34" charset="0"/>
            </a:endParaRPr>
          </a:p>
        </p:txBody>
      </p:sp>
      <p:sp>
        <p:nvSpPr>
          <p:cNvPr id="8" name="Rectangle 2"/>
          <p:cNvSpPr txBox="1">
            <a:spLocks noChangeArrowheads="1"/>
          </p:cNvSpPr>
          <p:nvPr/>
        </p:nvSpPr>
        <p:spPr bwMode="auto">
          <a:xfrm>
            <a:off x="1985120" y="-24"/>
            <a:ext cx="7158880" cy="74179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ru-RU" sz="4000" b="1" dirty="0">
                <a:solidFill>
                  <a:srgbClr val="0070C0"/>
                </a:solidFill>
                <a:latin typeface="Calibri" panose="020F0502020204030204" pitchFamily="34" charset="0"/>
                <a:cs typeface="Calibri" pitchFamily="34" charset="0"/>
              </a:rPr>
              <a:t>Источники угроз</a:t>
            </a:r>
            <a:endParaRPr lang="ru-RU" sz="2000" b="1" dirty="0">
              <a:solidFill>
                <a:srgbClr val="0070C0"/>
              </a:solidFill>
              <a:latin typeface="Calibri" pitchFamily="34" charset="0"/>
              <a:cs typeface="Calibri" pitchFamily="34" charset="0"/>
            </a:endParaRPr>
          </a:p>
        </p:txBody>
      </p:sp>
      <p:sp>
        <p:nvSpPr>
          <p:cNvPr id="7" name="Заголовок 1"/>
          <p:cNvSpPr txBox="1">
            <a:spLocks/>
          </p:cNvSpPr>
          <p:nvPr/>
        </p:nvSpPr>
        <p:spPr bwMode="auto">
          <a:xfrm>
            <a:off x="67545" y="453739"/>
            <a:ext cx="1512168" cy="288032"/>
          </a:xfrm>
          <a:prstGeom prst="rect">
            <a:avLst/>
          </a:prstGeom>
          <a:noFill/>
          <a:ln w="9525">
            <a:noFill/>
            <a:miter lim="800000"/>
            <a:headEnd/>
            <a:tailEnd/>
          </a:ln>
        </p:spPr>
        <p:txBody>
          <a:bodyPr anchor="ctr">
            <a:normAutofit/>
          </a:bodyPr>
          <a:ls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fontAlgn="auto">
              <a:spcAft>
                <a:spcPts val="0"/>
              </a:spcAft>
              <a:defRPr/>
            </a:pPr>
            <a:r>
              <a:rPr lang="en-US" sz="1000" b="1" i="1" dirty="0">
                <a:solidFill>
                  <a:srgbClr val="FF0000"/>
                </a:solidFill>
                <a:latin typeface="Calibri" panose="020F0502020204030204" pitchFamily="34" charset="0"/>
                <a:ea typeface="+mj-ea"/>
                <a:cs typeface="+mj-cs"/>
              </a:rPr>
              <a:t>srosovet.ru</a:t>
            </a:r>
            <a:endParaRPr lang="ru-RU" sz="1000" i="1" dirty="0">
              <a:solidFill>
                <a:srgbClr val="FF0000"/>
              </a:solidFill>
              <a:latin typeface="Calibri" panose="020F0502020204030204" pitchFamily="34" charset="0"/>
              <a:ea typeface="+mj-ea"/>
              <a:cs typeface="+mj-cs"/>
            </a:endParaRPr>
          </a:p>
        </p:txBody>
      </p:sp>
      <p:pic>
        <p:nvPicPr>
          <p:cNvPr id="9" name="Picture 2" descr="C:\Users\Ильин МО\Desktop\Картинки\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0" y="18489"/>
            <a:ext cx="1980790" cy="579288"/>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90124" y="1022240"/>
            <a:ext cx="8784976" cy="5863144"/>
          </a:xfrm>
          <a:prstGeom prst="rect">
            <a:avLst/>
          </a:prstGeom>
        </p:spPr>
        <p:txBody>
          <a:bodyPr wrap="square">
            <a:spAutoFit/>
          </a:bodyPr>
          <a:lstStyle/>
          <a:p>
            <a:pPr marL="342900" lvl="0" indent="-342900" algn="just">
              <a:buFont typeface="+mj-lt"/>
              <a:buAutoNum type="arabicPeriod"/>
            </a:pPr>
            <a:r>
              <a:rPr lang="ru-RU" sz="2200" b="1" dirty="0">
                <a:solidFill>
                  <a:srgbClr val="0070C0"/>
                </a:solidFill>
                <a:latin typeface="Calibri" panose="020F0502020204030204" pitchFamily="34" charset="0"/>
              </a:rPr>
              <a:t>Представители следственных, правоохранительных, судебных структур и различных контролирующих органов</a:t>
            </a:r>
            <a:endParaRPr lang="ru-RU" sz="2200" dirty="0">
              <a:solidFill>
                <a:srgbClr val="0070C0"/>
              </a:solidFill>
              <a:latin typeface="Calibri" panose="020F0502020204030204" pitchFamily="34" charset="0"/>
            </a:endParaRPr>
          </a:p>
          <a:p>
            <a:pPr marL="342900" lvl="0" indent="-342900" algn="just">
              <a:spcBef>
                <a:spcPts val="1800"/>
              </a:spcBef>
              <a:buFont typeface="+mj-lt"/>
              <a:buAutoNum type="arabicPeriod"/>
            </a:pPr>
            <a:r>
              <a:rPr lang="ru-RU" sz="2200" b="1" dirty="0">
                <a:solidFill>
                  <a:srgbClr val="0070C0"/>
                </a:solidFill>
                <a:latin typeface="Calibri" panose="020F0502020204030204" pitchFamily="34" charset="0"/>
              </a:rPr>
              <a:t>Конкуренты и «коллеги»</a:t>
            </a:r>
          </a:p>
          <a:p>
            <a:pPr marL="361950" lvl="0" algn="just"/>
            <a:r>
              <a:rPr lang="ru-RU" sz="2000" dirty="0">
                <a:solidFill>
                  <a:srgbClr val="0070C0"/>
                </a:solidFill>
                <a:latin typeface="Calibri" panose="020F0502020204030204" pitchFamily="34" charset="0"/>
              </a:rPr>
              <a:t>(в </a:t>
            </a:r>
            <a:r>
              <a:rPr lang="ru-RU" sz="2000" dirty="0" err="1">
                <a:solidFill>
                  <a:srgbClr val="0070C0"/>
                </a:solidFill>
                <a:latin typeface="Calibri" panose="020F0502020204030204" pitchFamily="34" charset="0"/>
              </a:rPr>
              <a:t>т.ч</a:t>
            </a:r>
            <a:r>
              <a:rPr lang="ru-RU" sz="2000" dirty="0">
                <a:solidFill>
                  <a:srgbClr val="0070C0"/>
                </a:solidFill>
                <a:latin typeface="Calibri" panose="020F0502020204030204" pitchFamily="34" charset="0"/>
              </a:rPr>
              <a:t>. эксперты СРОО и судебные эксперты) – желание увести клиента, черный пиар и пр.</a:t>
            </a:r>
          </a:p>
          <a:p>
            <a:pPr marL="371475" lvl="0" indent="-371475" algn="just">
              <a:spcBef>
                <a:spcPts val="1800"/>
              </a:spcBef>
              <a:buFont typeface="+mj-lt"/>
              <a:buAutoNum type="arabicPeriod" startAt="3"/>
            </a:pPr>
            <a:r>
              <a:rPr lang="ru-RU" sz="2200" b="1" dirty="0">
                <a:solidFill>
                  <a:srgbClr val="0070C0"/>
                </a:solidFill>
                <a:latin typeface="Calibri" panose="020F0502020204030204" pitchFamily="34" charset="0"/>
              </a:rPr>
              <a:t>Заказчик оценки</a:t>
            </a:r>
          </a:p>
          <a:p>
            <a:pPr marL="361950" lvl="0" algn="just"/>
            <a:r>
              <a:rPr lang="ru-RU" sz="2000" dirty="0">
                <a:solidFill>
                  <a:srgbClr val="0070C0"/>
                </a:solidFill>
                <a:latin typeface="Calibri" panose="020F0502020204030204" pitchFamily="34" charset="0"/>
              </a:rPr>
              <a:t>(искажение информации о составе объекта оценки, фальсификация исходных данных или преднамеренное скрытие (непредставление) информации, оказывающей существенное влияние на итоговую стоимость объекта оценки, лжесвидетельство в рамках следственных мероприятий, оказание давления через неоплату оказанных услуг или внесение в список недобросовестных поставщиков пр.)</a:t>
            </a:r>
          </a:p>
          <a:p>
            <a:pPr marL="342900" lvl="0" indent="-342900" algn="just">
              <a:spcBef>
                <a:spcPts val="1800"/>
              </a:spcBef>
              <a:buFont typeface="+mj-lt"/>
              <a:buAutoNum type="arabicPeriod" startAt="3"/>
            </a:pPr>
            <a:r>
              <a:rPr lang="ru-RU" sz="2200" b="1" dirty="0">
                <a:solidFill>
                  <a:srgbClr val="0070C0"/>
                </a:solidFill>
                <a:latin typeface="Calibri" panose="020F0502020204030204" pitchFamily="34" charset="0"/>
              </a:rPr>
              <a:t>Третьи лица, недовольные результатами оценки</a:t>
            </a:r>
          </a:p>
          <a:p>
            <a:pPr marL="361950" lvl="0" algn="just"/>
            <a:r>
              <a:rPr lang="ru-RU" sz="2000" dirty="0">
                <a:solidFill>
                  <a:srgbClr val="0070C0"/>
                </a:solidFill>
                <a:latin typeface="Calibri" panose="020F0502020204030204" pitchFamily="34" charset="0"/>
              </a:rPr>
              <a:t>(например, вторая сторона сделки, в которую вовлечен объект оценки) – направление жалоб в СРОО, прокуратуру и другие контролирующие органы.</a:t>
            </a:r>
          </a:p>
        </p:txBody>
      </p:sp>
    </p:spTree>
    <p:extLst>
      <p:ext uri="{BB962C8B-B14F-4D97-AF65-F5344CB8AC3E}">
        <p14:creationId xmlns:p14="http://schemas.microsoft.com/office/powerpoint/2010/main" val="61057991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Номер слайда 1"/>
          <p:cNvSpPr>
            <a:spLocks noGrp="1"/>
          </p:cNvSpPr>
          <p:nvPr>
            <p:ph type="sldNum" sz="quarter" idx="12"/>
          </p:nvPr>
        </p:nvSpPr>
        <p:spPr>
          <a:xfrm>
            <a:off x="7000056" y="6525344"/>
            <a:ext cx="2133600" cy="476250"/>
          </a:xfrm>
        </p:spPr>
        <p:txBody>
          <a:bodyPr/>
          <a:lstStyle/>
          <a:p>
            <a:pPr>
              <a:defRPr/>
            </a:pPr>
            <a:fld id="{DF9C18E8-D67C-493D-97D2-B4CA21C16307}" type="slidenum">
              <a:rPr lang="ru-RU" smtClean="0">
                <a:latin typeface="Calibri" panose="020F0502020204030204" pitchFamily="34" charset="0"/>
              </a:rPr>
              <a:pPr>
                <a:defRPr/>
              </a:pPr>
              <a:t>9</a:t>
            </a:fld>
            <a:endParaRPr lang="ru-RU" dirty="0">
              <a:latin typeface="Calibri" panose="020F0502020204030204" pitchFamily="34" charset="0"/>
            </a:endParaRPr>
          </a:p>
        </p:txBody>
      </p:sp>
      <p:sp>
        <p:nvSpPr>
          <p:cNvPr id="8" name="Rectangle 2"/>
          <p:cNvSpPr txBox="1">
            <a:spLocks noChangeArrowheads="1"/>
          </p:cNvSpPr>
          <p:nvPr/>
        </p:nvSpPr>
        <p:spPr bwMode="auto">
          <a:xfrm>
            <a:off x="1985120" y="-24"/>
            <a:ext cx="7158880" cy="74179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ru-RU" sz="4000" b="1" dirty="0">
                <a:solidFill>
                  <a:srgbClr val="0070C0"/>
                </a:solidFill>
                <a:latin typeface="Calibri" panose="020F0502020204030204" pitchFamily="34" charset="0"/>
                <a:cs typeface="Calibri" pitchFamily="34" charset="0"/>
              </a:rPr>
              <a:t>Причины угроз</a:t>
            </a:r>
            <a:endParaRPr lang="ru-RU" sz="2000" b="1" dirty="0">
              <a:solidFill>
                <a:srgbClr val="0070C0"/>
              </a:solidFill>
              <a:latin typeface="Calibri" pitchFamily="34" charset="0"/>
              <a:cs typeface="Calibri" pitchFamily="34" charset="0"/>
            </a:endParaRPr>
          </a:p>
        </p:txBody>
      </p:sp>
      <p:sp>
        <p:nvSpPr>
          <p:cNvPr id="7" name="Заголовок 1"/>
          <p:cNvSpPr txBox="1">
            <a:spLocks/>
          </p:cNvSpPr>
          <p:nvPr/>
        </p:nvSpPr>
        <p:spPr bwMode="auto">
          <a:xfrm>
            <a:off x="67545" y="453739"/>
            <a:ext cx="1512168" cy="288032"/>
          </a:xfrm>
          <a:prstGeom prst="rect">
            <a:avLst/>
          </a:prstGeom>
          <a:noFill/>
          <a:ln w="9525">
            <a:noFill/>
            <a:miter lim="800000"/>
            <a:headEnd/>
            <a:tailEnd/>
          </a:ln>
        </p:spPr>
        <p:txBody>
          <a:bodyPr anchor="ctr">
            <a:normAutofit/>
          </a:bodyPr>
          <a:ls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fontAlgn="auto">
              <a:spcAft>
                <a:spcPts val="0"/>
              </a:spcAft>
              <a:defRPr/>
            </a:pPr>
            <a:r>
              <a:rPr lang="en-US" sz="1000" b="1" i="1" dirty="0">
                <a:solidFill>
                  <a:srgbClr val="FF0000"/>
                </a:solidFill>
                <a:latin typeface="Calibri" panose="020F0502020204030204" pitchFamily="34" charset="0"/>
                <a:ea typeface="+mj-ea"/>
                <a:cs typeface="+mj-cs"/>
              </a:rPr>
              <a:t>srosovet.ru</a:t>
            </a:r>
            <a:endParaRPr lang="ru-RU" sz="1000" i="1" dirty="0">
              <a:solidFill>
                <a:srgbClr val="FF0000"/>
              </a:solidFill>
              <a:latin typeface="Calibri" panose="020F0502020204030204" pitchFamily="34" charset="0"/>
              <a:ea typeface="+mj-ea"/>
              <a:cs typeface="+mj-cs"/>
            </a:endParaRPr>
          </a:p>
        </p:txBody>
      </p:sp>
      <p:pic>
        <p:nvPicPr>
          <p:cNvPr id="9" name="Picture 2" descr="C:\Users\Ильин МО\Desktop\Картинки\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0" y="18489"/>
            <a:ext cx="1980790" cy="57928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11265" name="Рисунок 4"/>
          <p:cNvPicPr>
            <a:picLocks noChangeAspect="1" noChangeArrowheads="1"/>
          </p:cNvPicPr>
          <p:nvPr/>
        </p:nvPicPr>
        <p:blipFill>
          <a:blip r:embed="rId3">
            <a:extLst>
              <a:ext uri="{28A0092B-C50C-407E-A947-70E740481C1C}">
                <a14:useLocalDpi xmlns:a14="http://schemas.microsoft.com/office/drawing/2010/main" val="0"/>
              </a:ext>
            </a:extLst>
          </a:blip>
          <a:srcRect l="32414" t="33308" r="12299" b="40739"/>
          <a:stretch>
            <a:fillRect/>
          </a:stretch>
        </p:blipFill>
        <p:spPr bwMode="auto">
          <a:xfrm>
            <a:off x="729976" y="3933056"/>
            <a:ext cx="7684048" cy="203033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2353091" y="5966362"/>
            <a:ext cx="443781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1" i="0" u="none" strike="noStrike" cap="none" normalizeH="0" baseline="0" dirty="0">
                <a:ln>
                  <a:noFill/>
                </a:ln>
                <a:solidFill>
                  <a:schemeClr val="tx1"/>
                </a:solidFill>
                <a:effectLst/>
                <a:latin typeface="Calibri" pitchFamily="34" charset="0"/>
                <a:ea typeface="Calibri" pitchFamily="34" charset="0"/>
                <a:cs typeface="Times New Roman" pitchFamily="18" charset="0"/>
              </a:rPr>
              <a:t>Три или четыре? Попробуй доказать следствию</a:t>
            </a:r>
            <a:endParaRPr kumimoji="0" lang="ru-RU" altLang="ru-RU" sz="2800" b="0" i="0" u="none" strike="noStrike" cap="none" normalizeH="0" baseline="0" dirty="0">
              <a:ln>
                <a:noFill/>
              </a:ln>
              <a:solidFill>
                <a:schemeClr val="tx1"/>
              </a:solidFill>
              <a:effectLst/>
              <a:latin typeface="Arial" pitchFamily="34" charset="0"/>
              <a:cs typeface="Arial" pitchFamily="34" charset="0"/>
            </a:endParaRPr>
          </a:p>
        </p:txBody>
      </p:sp>
      <p:sp>
        <p:nvSpPr>
          <p:cNvPr id="11" name="Прямоугольник 10"/>
          <p:cNvSpPr/>
          <p:nvPr/>
        </p:nvSpPr>
        <p:spPr>
          <a:xfrm>
            <a:off x="677297" y="1772816"/>
            <a:ext cx="3060000" cy="1008112"/>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a:solidFill>
                  <a:srgbClr val="0070C0"/>
                </a:solidFill>
                <a:latin typeface="Calibri" panose="020F0502020204030204" pitchFamily="34" charset="0"/>
              </a:rPr>
              <a:t>злой умысел</a:t>
            </a:r>
            <a:endParaRPr lang="ru-RU" sz="2400" b="1" dirty="0">
              <a:latin typeface="Calibri" panose="020F0502020204030204" pitchFamily="34" charset="0"/>
            </a:endParaRPr>
          </a:p>
        </p:txBody>
      </p:sp>
      <p:sp>
        <p:nvSpPr>
          <p:cNvPr id="12" name="Прямоугольник 11"/>
          <p:cNvSpPr/>
          <p:nvPr/>
        </p:nvSpPr>
        <p:spPr>
          <a:xfrm>
            <a:off x="5455148" y="1772816"/>
            <a:ext cx="3060000" cy="1008112"/>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a:solidFill>
                  <a:srgbClr val="0070C0"/>
                </a:solidFill>
                <a:latin typeface="Calibri" panose="020F0502020204030204" pitchFamily="34" charset="0"/>
              </a:rPr>
              <a:t>некомпетентность</a:t>
            </a:r>
          </a:p>
        </p:txBody>
      </p:sp>
    </p:spTree>
    <p:extLst>
      <p:ext uri="{BB962C8B-B14F-4D97-AF65-F5344CB8AC3E}">
        <p14:creationId xmlns:p14="http://schemas.microsoft.com/office/powerpoint/2010/main" val="238570686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theme/theme1.xml><?xml version="1.0" encoding="utf-8"?>
<a:theme xmlns:a="http://schemas.openxmlformats.org/drawingml/2006/main" name="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19975</TotalTime>
  <Words>2376</Words>
  <Application>Microsoft Office PowerPoint</Application>
  <PresentationFormat>Экран (4:3)</PresentationFormat>
  <Paragraphs>460</Paragraphs>
  <Slides>56</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56</vt:i4>
      </vt:variant>
    </vt:vector>
  </HeadingPairs>
  <TitlesOfParts>
    <vt:vector size="57" baseType="lpstr">
      <vt:lpstr>Оформление по умолчанию</vt:lpstr>
      <vt:lpstr>Безопасность Эксперта и лучшая практика письменной коммуникации</vt:lpstr>
      <vt:lpstr>Безопасность Эксперта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Искусство письменной коммуникации в деятельности Эксперта</vt:lpstr>
      <vt:lpstr>Презентация PowerPoint</vt:lpstr>
      <vt:lpstr>Актуальность: не давай оппонентам шанса</vt:lpstr>
      <vt:lpstr>Презентация PowerPoint</vt:lpstr>
      <vt:lpstr>Презентация PowerPoint</vt:lpstr>
      <vt:lpstr>Презентация PowerPoint</vt:lpstr>
      <vt:lpstr>Особенности письменной коммуникации</vt:lpstr>
      <vt:lpstr>Презентация PowerPoint</vt:lpstr>
      <vt:lpstr>Правила письменной коммуникации: логические</vt:lpstr>
      <vt:lpstr>Логическое правило 1:  определение цели</vt:lpstr>
      <vt:lpstr>Логическое правило 2: учет целевой аудитории</vt:lpstr>
      <vt:lpstr>Специфические требования: экспертное заключение</vt:lpstr>
      <vt:lpstr>Логическое правило 3: формирование структуры</vt:lpstr>
      <vt:lpstr>Логическое правило 4: расстановка акцентов</vt:lpstr>
      <vt:lpstr>Нет акцентов ~ игра «Найди кота Пойми автора»</vt:lpstr>
      <vt:lpstr>Логическое правило 5: стремление к простоте</vt:lpstr>
      <vt:lpstr>Логическое правило 5: пример для обсуждения</vt:lpstr>
      <vt:lpstr>Правила письменной коммуникации: оформление</vt:lpstr>
      <vt:lpstr>Использование графики</vt:lpstr>
      <vt:lpstr>Пример доказательства графикой</vt:lpstr>
      <vt:lpstr>Доказательство графикой</vt:lpstr>
      <vt:lpstr>Доказательство графикой</vt:lpstr>
      <vt:lpstr>Использование сокращений</vt:lpstr>
      <vt:lpstr>Структурирование текста</vt:lpstr>
      <vt:lpstr>Структурирование текста: комментарии</vt:lpstr>
      <vt:lpstr>Вопросы оформления –  заключительные положения</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Оценка недвижимости</dc:title>
  <dc:creator>1</dc:creator>
  <cp:lastModifiedBy>r2d2</cp:lastModifiedBy>
  <cp:revision>816</cp:revision>
  <cp:lastPrinted>2015-06-05T12:19:07Z</cp:lastPrinted>
  <dcterms:created xsi:type="dcterms:W3CDTF">2008-06-01T08:07:10Z</dcterms:created>
  <dcterms:modified xsi:type="dcterms:W3CDTF">2018-11-07T18:08:21Z</dcterms:modified>
</cp:coreProperties>
</file>