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sldIdLst>
    <p:sldId id="695" r:id="rId2"/>
    <p:sldId id="770" r:id="rId3"/>
    <p:sldId id="773" r:id="rId4"/>
    <p:sldId id="771" r:id="rId5"/>
    <p:sldId id="772" r:id="rId6"/>
    <p:sldId id="774" r:id="rId7"/>
    <p:sldId id="775" r:id="rId8"/>
    <p:sldId id="776" r:id="rId9"/>
    <p:sldId id="777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a" initials="1" lastIdx="61" clrIdx="0"/>
  <p:cmAuthor id="1" name="Ильин МО" initials="ИМ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0000"/>
    <a:srgbClr val="0066FF"/>
    <a:srgbClr val="3399FF"/>
    <a:srgbClr val="FF5050"/>
    <a:srgbClr val="339966"/>
    <a:srgbClr val="006600"/>
    <a:srgbClr val="FF7C80"/>
    <a:srgbClr val="C4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94579" autoAdjust="0"/>
  </p:normalViewPr>
  <p:slideViewPr>
    <p:cSldViewPr>
      <p:cViewPr varScale="1">
        <p:scale>
          <a:sx n="119" d="100"/>
          <a:sy n="119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5C4C6794-D013-4EF5-AFAF-7CC8688113B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9" tIns="47785" rIns="95569" bIns="477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C037970B-F608-4EE3-A50F-EF6DC42D1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F3199-62D6-4BC8-A920-DE92AE772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DC11-F992-4A71-A5BE-34D36BC1F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1FFB-BE8F-470D-9B75-A02F91C7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18E8-D67C-493D-97D2-B4CA21C16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28344-5389-4CE3-A1E2-5EAC7F909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D81C-4057-497E-83B2-80BB147E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2B6A-9634-4B79-81FD-E741B0BA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08BA-5D30-493E-A491-9C46BBBB2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CA7D-3397-4467-9BDB-DDFA3449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5839-58B3-430F-8C28-3E1D084F0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B363-E902-4561-96C8-9D0053844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739DFD-F524-4B04-B3A9-0F122877C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33932"/>
            <a:ext cx="9144000" cy="21431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Состояние </a:t>
            </a:r>
            <a:r>
              <a:rPr lang="ru-RU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оценочной </a:t>
            </a:r>
            <a:r>
              <a:rPr lang="ru-RU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отрасли</a:t>
            </a:r>
            <a:br>
              <a:rPr lang="ru-RU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</a:t>
            </a:r>
            <a:r>
              <a:rPr lang="ru-RU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перспективы развития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6497960"/>
            <a:ext cx="6429420" cy="360040"/>
          </a:xfrm>
        </p:spPr>
        <p:txBody>
          <a:bodyPr/>
          <a:lstStyle/>
          <a:p>
            <a:pPr lvl="0" eaLnBrk="1" hangingPunct="1"/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Москва, 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2018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C:\Users\Ильин МО\Desktop\Документы СРОО\i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73" y="4690670"/>
            <a:ext cx="976945" cy="14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9392" y="5029495"/>
            <a:ext cx="482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ИЛЬИН Максим Олегович</a:t>
            </a:r>
          </a:p>
          <a:p>
            <a:pPr marL="4763" indent="-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Исполнительной директор</a:t>
            </a:r>
          </a:p>
          <a:p>
            <a:pPr marL="4763" indent="-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Ассоциация «СРОО «Экспертный совет», к.э.н.</a:t>
            </a:r>
          </a:p>
        </p:txBody>
      </p:sp>
      <p:pic>
        <p:nvPicPr>
          <p:cNvPr id="8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" y="44624"/>
            <a:ext cx="307741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8F5D0A6-A821-4FF2-89F4-3445E4073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71" t="12258" r="57028" b="76055"/>
          <a:stretch/>
        </p:blipFill>
        <p:spPr bwMode="auto">
          <a:xfrm>
            <a:off x="5176633" y="-1"/>
            <a:ext cx="3931871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0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62327" y="18489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Чем </a:t>
            </a:r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заниматься НЕ надо?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2d2\Desktop\1430091315_a5d7af50558e49963f4f03eac5e49a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4" y="836712"/>
            <a:ext cx="793237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54560" y="57062"/>
            <a:ext cx="729796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Чем </a:t>
            </a:r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заниматься перспективно</a:t>
            </a: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?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ÐÐ° Ð´Ð°Ð½Ð½Ð¾Ð¼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3" y="1052736"/>
            <a:ext cx="7487816" cy="56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54560" y="-27384"/>
            <a:ext cx="7225952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Чем </a:t>
            </a:r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заниматься перспективно</a:t>
            </a: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?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http://qrcoder.ru/code/?ftod.ru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0065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3494" y="5844659"/>
            <a:ext cx="88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ftod.ru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0863" r="2750" b="9401"/>
          <a:stretch/>
        </p:blipFill>
        <p:spPr>
          <a:xfrm>
            <a:off x="755576" y="1484784"/>
            <a:ext cx="7844409" cy="36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4776" y="15976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Некоторые итоги </a:t>
            </a:r>
            <a:r>
              <a:rPr lang="ru-RU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форсайта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https://static.tildacdn.com/tild6163-6161-4862-b132-633435373164/7ac77543552641efa3b93eb589bbe3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76" y="2101227"/>
            <a:ext cx="5410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092280" y="1628800"/>
            <a:ext cx="1980000" cy="1800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4776" y="15976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Новый рынок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436510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Статья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14 Федерального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закона «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О государственной кадастровой оценке» от 03.07.2016 №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237-ФЗ: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азмещается Проект отчета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~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десятки Гб, сотни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XML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файлов; </a:t>
            </a:r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50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дней на подачу замечаний;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аз в пять дней Проект отчета актуализируется. 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613284"/>
            <a:ext cx="1980000" cy="1800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Кадастровую оценку</a:t>
            </a:r>
            <a:b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делают ГБУ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1613284"/>
            <a:ext cx="1980000" cy="1800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ГБУ принимают замечания</a:t>
            </a:r>
            <a:b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 промежуточным отчетным документам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628800"/>
            <a:ext cx="1980000" cy="1800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Собственники</a:t>
            </a:r>
            <a:b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 могут сами разобраться</a:t>
            </a:r>
            <a:b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промежуточных отчетных документах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ÐÐ°ÑÑÐ¸Ð½ÐºÐ¸ Ð¿Ð¾ Ð·Ð°Ð¿ÑÐ¾ÑÑ Ð¿ÑÐ¸ÑÐµ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8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087504" y="23442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&gt;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15934" y="23488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&gt;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92198" y="233958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4776" y="15976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Как проверять Проект отчета?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6123" y="1497709"/>
            <a:ext cx="3780000" cy="234000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Соответствие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фактических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количественных</a:t>
            </a:r>
            <a:b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качественных характеристик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ОН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характеристикам, использованным в Проекте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отчета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1497709"/>
            <a:ext cx="3780000" cy="234000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Наличие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у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ОН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специфических </a:t>
            </a:r>
            <a:r>
              <a:rPr lang="ru-RU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ценообразующих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характеристик, не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учтенных</a:t>
            </a:r>
            <a:b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Проекте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отчета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000" y="4293096"/>
            <a:ext cx="3780000" cy="234000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Корректность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учета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количественных</a:t>
            </a:r>
            <a:b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качественных характеристик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ОН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в Проекте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отчета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4776" y="166925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Алгоритм проверки</a:t>
            </a:r>
          </a:p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Проекта отчета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99185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1.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Сопоставление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фактических количественных и качественных характеристик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ОН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с характеристиками, использованными в Проекте отчета: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проверка достоверности характеристик –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все ли значения верны?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проверка достаточности характеристик – проверка наличия специфических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существенных количественных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и качественных характеристик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ОН,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которые не были учтены в Проекте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отчета.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just">
              <a:spcBef>
                <a:spcPts val="12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Проверка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корректности реализации МУ по ГКО в Проекте отчета, в </a:t>
            </a:r>
            <a:r>
              <a:rPr lang="ru-RU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т.ч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.: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проверка корректности группировки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объектов;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проверка обоснованности выбора подхода к оценке и метода расчета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стоимости;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проверка корректности применения выбранного метода расчета (учет всех составляющих согласно принятой методологии);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проверка отсутствия ошибок в расчетах по указанным формулам.</a:t>
            </a:r>
          </a:p>
          <a:p>
            <a:pPr lvl="0" algn="just">
              <a:spcBef>
                <a:spcPts val="12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Анализ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результата, полученного в Проекте отчета, – сопоставление с рыночными данными, данными из анализа рынка (при наличии), результатами расчета после устранения выявленных нарушений.</a:t>
            </a:r>
          </a:p>
          <a:p>
            <a:pPr lvl="0" algn="just">
              <a:spcBef>
                <a:spcPts val="12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4.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Формирование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замечаний на ошибки (при их наличии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6525344"/>
            <a:ext cx="2133600" cy="476250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mtClean="0"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4776" y="166925"/>
            <a:ext cx="715888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Основные ошибки</a:t>
            </a:r>
          </a:p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в Проектах отчета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545" y="453739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srosovet.ru</a:t>
            </a:r>
            <a:endParaRPr lang="ru-RU" sz="10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18489"/>
            <a:ext cx="1980790" cy="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3429" y="1412776"/>
            <a:ext cx="3780000" cy="151200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Некорректный учет функционального назначения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412776"/>
            <a:ext cx="3780000" cy="151200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Отсутствие информации</a:t>
            </a:r>
            <a:b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 значения количественных</a:t>
            </a:r>
            <a:b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качественных показателей</a:t>
            </a:r>
          </a:p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(например, нулевой квартал)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960" y="3284984"/>
            <a:ext cx="3780000" cy="172800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Искажение значений количественных и качественных показателей</a:t>
            </a:r>
          </a:p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(например, КС, износ)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8217" y="3284984"/>
            <a:ext cx="3780000" cy="172800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Наличие существенных специфических факторов стоимости</a:t>
            </a:r>
          </a:p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(например, нестандартная доля полезной площади)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4208" y="5417929"/>
            <a:ext cx="3780000" cy="1323439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5.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Несоответствие кадастровой стоимости</a:t>
            </a:r>
            <a:b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рыночному уровню цен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19934</TotalTime>
  <Words>329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Состояние оценочной отрасли и перспективы развития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недвижимости</dc:title>
  <dc:creator>1</dc:creator>
  <cp:lastModifiedBy>r2d2</cp:lastModifiedBy>
  <cp:revision>812</cp:revision>
  <cp:lastPrinted>2015-06-05T12:19:07Z</cp:lastPrinted>
  <dcterms:created xsi:type="dcterms:W3CDTF">2008-06-01T08:07:10Z</dcterms:created>
  <dcterms:modified xsi:type="dcterms:W3CDTF">2018-11-07T18:09:35Z</dcterms:modified>
</cp:coreProperties>
</file>