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310" r:id="rId15"/>
    <p:sldId id="270" r:id="rId16"/>
    <p:sldId id="311" r:id="rId17"/>
    <p:sldId id="271" r:id="rId18"/>
    <p:sldId id="312" r:id="rId19"/>
    <p:sldId id="272" r:id="rId20"/>
    <p:sldId id="313" r:id="rId21"/>
    <p:sldId id="274" r:id="rId22"/>
    <p:sldId id="314" r:id="rId23"/>
    <p:sldId id="275" r:id="rId24"/>
    <p:sldId id="315" r:id="rId25"/>
    <p:sldId id="276" r:id="rId26"/>
    <p:sldId id="318" r:id="rId27"/>
    <p:sldId id="277" r:id="rId28"/>
    <p:sldId id="316" r:id="rId29"/>
    <p:sldId id="278" r:id="rId30"/>
    <p:sldId id="317" r:id="rId31"/>
    <p:sldId id="279" r:id="rId32"/>
    <p:sldId id="319" r:id="rId33"/>
    <p:sldId id="280" r:id="rId34"/>
    <p:sldId id="320" r:id="rId35"/>
    <p:sldId id="352" r:id="rId36"/>
    <p:sldId id="281" r:id="rId37"/>
    <p:sldId id="321" r:id="rId38"/>
    <p:sldId id="353" r:id="rId39"/>
    <p:sldId id="282" r:id="rId40"/>
    <p:sldId id="322" r:id="rId41"/>
    <p:sldId id="283" r:id="rId42"/>
    <p:sldId id="323" r:id="rId43"/>
    <p:sldId id="284" r:id="rId44"/>
    <p:sldId id="324" r:id="rId45"/>
    <p:sldId id="285" r:id="rId46"/>
    <p:sldId id="325" r:id="rId47"/>
    <p:sldId id="286" r:id="rId48"/>
    <p:sldId id="326" r:id="rId49"/>
    <p:sldId id="287" r:id="rId50"/>
    <p:sldId id="327" r:id="rId51"/>
    <p:sldId id="288" r:id="rId52"/>
    <p:sldId id="328" r:id="rId53"/>
    <p:sldId id="289" r:id="rId54"/>
    <p:sldId id="329" r:id="rId55"/>
    <p:sldId id="290" r:id="rId56"/>
    <p:sldId id="330" r:id="rId57"/>
    <p:sldId id="291" r:id="rId58"/>
    <p:sldId id="331" r:id="rId59"/>
    <p:sldId id="292" r:id="rId60"/>
    <p:sldId id="332" r:id="rId61"/>
    <p:sldId id="293" r:id="rId62"/>
    <p:sldId id="333" r:id="rId63"/>
    <p:sldId id="294" r:id="rId64"/>
    <p:sldId id="334" r:id="rId65"/>
    <p:sldId id="295" r:id="rId66"/>
    <p:sldId id="335" r:id="rId67"/>
    <p:sldId id="296" r:id="rId68"/>
    <p:sldId id="336" r:id="rId69"/>
    <p:sldId id="349" r:id="rId70"/>
    <p:sldId id="350" r:id="rId71"/>
    <p:sldId id="297" r:id="rId72"/>
    <p:sldId id="337" r:id="rId73"/>
    <p:sldId id="298" r:id="rId74"/>
    <p:sldId id="338" r:id="rId75"/>
    <p:sldId id="299" r:id="rId76"/>
    <p:sldId id="339" r:id="rId77"/>
    <p:sldId id="300" r:id="rId78"/>
    <p:sldId id="340" r:id="rId79"/>
    <p:sldId id="301" r:id="rId80"/>
    <p:sldId id="341" r:id="rId81"/>
    <p:sldId id="302" r:id="rId82"/>
    <p:sldId id="342" r:id="rId83"/>
    <p:sldId id="303" r:id="rId84"/>
    <p:sldId id="343" r:id="rId85"/>
    <p:sldId id="304" r:id="rId86"/>
    <p:sldId id="344" r:id="rId87"/>
    <p:sldId id="305" r:id="rId88"/>
    <p:sldId id="345" r:id="rId89"/>
    <p:sldId id="307" r:id="rId90"/>
    <p:sldId id="346" r:id="rId91"/>
    <p:sldId id="306" r:id="rId92"/>
    <p:sldId id="347" r:id="rId93"/>
    <p:sldId id="308" r:id="rId94"/>
    <p:sldId id="309" r:id="rId95"/>
    <p:sldId id="348" r:id="rId96"/>
    <p:sldId id="354" r:id="rId9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5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2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microsoft.com/office/2015/10/relationships/revisionInfo" Target="revisionInfo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0EA0D4-DF0D-4681-95C7-0753B9C3B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70F5920-BD9A-43ED-A706-164658A7C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9208BC-DA8C-4CB2-A377-FFBC592F2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569-13CF-4F07-8D8C-B6803480DF09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D7FB9C-58AF-4A7D-A9CF-4A4477F4E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6F5B6C-A84D-4465-8AD2-AAE3D2859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BE73-CDB5-4C56-A5AE-9E962D41E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15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E98280-3F59-4B7C-A2A2-87DD2B888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F7F859A-6B3A-4B28-A25D-0EA3FBE7B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95F12F-19B8-4D0F-8FD6-F10CBF546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569-13CF-4F07-8D8C-B6803480DF09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94520C-74D3-4651-8C06-BA397B434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4A014D-2F5C-4BE5-A9B5-FE11E591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BE73-CDB5-4C56-A5AE-9E962D41E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03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A854B5E-1B16-42F3-86D7-6B93B6E910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31378A7-4DA6-43B0-B48A-887E98CB8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EBE043-CAE4-4CDC-B83A-E12B73D78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569-13CF-4F07-8D8C-B6803480DF09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4AE04C-D64A-43DA-A812-8DD62F947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99E468-9E90-4053-9BBD-C481BB639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BE73-CDB5-4C56-A5AE-9E962D41E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9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B58EFE-C7C5-44B7-B516-B381C57A6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B68A75-0E3D-4ED5-A84E-55CA8C632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60D148-67EA-44C6-BB18-FBF2039D0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569-13CF-4F07-8D8C-B6803480DF09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7B3076-5D0A-4E48-BE62-A623886E9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01761F-45AD-4087-AE5F-778540E1B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BE73-CDB5-4C56-A5AE-9E962D41E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77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651144-351C-4C1A-863E-C632B1957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49DB87-A6AE-497C-A870-14307A95D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FD6FD0-E012-4F28-B980-6DE5B5D7D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569-13CF-4F07-8D8C-B6803480DF09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4EE294-1419-4BA0-B673-DB31BEBED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C6C3A4-692C-4B29-961D-B04B28FAC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BE73-CDB5-4C56-A5AE-9E962D41E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8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3F191D-84BE-4239-9635-0209067BC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4FA904-A637-41FC-8A21-2BD6D47F63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E835B0-694F-41B0-A468-2E49CC359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3D3CD8-8D3A-4938-9FDD-BFB649A3E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569-13CF-4F07-8D8C-B6803480DF09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7D1A3C-82A3-4FCC-9335-166CF6577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06638E-AD5F-4356-8DE9-09CAA18DB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BE73-CDB5-4C56-A5AE-9E962D41E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870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1472E7-B427-4974-9343-23BDD6A9D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22D53C-E4EC-413A-86AE-E263E745C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4B304D-4386-4F4F-BAB2-7F3B48091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D65EC35-D887-4DCD-AC26-E43FB648DB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6DDBCD6-A875-4F6B-AEBD-3DD9F55751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8BCC66-5FEB-46C1-B8AF-07E9804A9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569-13CF-4F07-8D8C-B6803480DF09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328BA20-0C25-4FFA-A815-9F596B8B5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1BE5D38-FC83-449F-9441-E51C979B8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BE73-CDB5-4C56-A5AE-9E962D41E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29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66694A-3CAD-465E-89C2-56C07316E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D94B45F-E5F9-458E-8D45-8A63AF962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569-13CF-4F07-8D8C-B6803480DF09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9784037-A752-47EE-84D5-8357EDE3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F22977-1F11-4C86-9451-131B4185A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BE73-CDB5-4C56-A5AE-9E962D41E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76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E1F7ED8-F4BF-4FB1-AC78-C1214653A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569-13CF-4F07-8D8C-B6803480DF09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391CCF2-E958-49B5-931A-F993532D2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DF8BBDB-13ED-424E-B05C-1B14EF52C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BE73-CDB5-4C56-A5AE-9E962D41E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18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1656DB-B6E3-491D-B5A2-0E026AA68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51B1D4-C364-4EA1-A0F8-34CF96118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F6759FB-DA94-4A16-A45E-B0A324809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AE914D-6142-4252-8DB9-ACF74778A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569-13CF-4F07-8D8C-B6803480DF09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FE21BB-5FD3-4696-B389-3C8F1F35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7C1389-9191-4CCF-9FFB-6645C9F5D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BE73-CDB5-4C56-A5AE-9E962D41E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86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F1C0C3-39C7-4D77-9167-1C2F1D7B5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C68B08A-B820-4289-AE01-1BAEEF4F22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3148C67-BB35-4BB1-8678-E3441C527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9519D99-B617-4A5B-956B-CFBD652A6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2D569-13CF-4F07-8D8C-B6803480DF09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6A507D-0B8C-4573-92BE-EE8161FC9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DBA0E5-2C05-4F70-B101-6DB7D5ED8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BE73-CDB5-4C56-A5AE-9E962D41E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86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581343-7598-437A-B288-7E86B3534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ADABC0-7E74-4213-81C7-B0C06CFE5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CA4AAA-2E31-4B18-B12F-4DB43933F7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2D569-13CF-4F07-8D8C-B6803480DF09}" type="datetimeFigureOut">
              <a:rPr lang="ru-RU" smtClean="0"/>
              <a:t>16.10.2017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F5AE54-A9BC-47FB-AA96-6DB88F7793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95E0CE-CB16-4641-A9E4-0B32791F4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EBE73-CDB5-4C56-A5AE-9E962D41E6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5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09DD10-C532-499E-A672-A7A947C88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457584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rgbClr val="0070C0"/>
                </a:solidFill>
                <a:latin typeface="+mn-lt"/>
              </a:rPr>
              <a:t>ЗАДАЧНИК</a:t>
            </a:r>
            <a:br>
              <a:rPr lang="en-US" b="1" dirty="0">
                <a:solidFill>
                  <a:srgbClr val="0070C0"/>
                </a:solidFill>
                <a:latin typeface="+mn-lt"/>
              </a:rPr>
            </a:br>
            <a:r>
              <a:rPr lang="ru-RU" sz="3600" b="1" dirty="0">
                <a:solidFill>
                  <a:srgbClr val="0070C0"/>
                </a:solidFill>
                <a:latin typeface="+mn-lt"/>
              </a:rPr>
              <a:t>для подготовки к квалификационному экзамену в области оценочной деятельности по направлению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3600" b="1" dirty="0">
                <a:solidFill>
                  <a:srgbClr val="0070C0"/>
                </a:solidFill>
                <a:latin typeface="+mn-lt"/>
              </a:rPr>
              <a:t>«ОЦЕНКА НЕДВИЖИМОСТИ»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400" b="1" dirty="0">
                <a:solidFill>
                  <a:srgbClr val="0070C0"/>
                </a:solidFill>
                <a:latin typeface="+mn-lt"/>
              </a:rPr>
              <a:t>(с применением калькулятора </a:t>
            </a:r>
            <a:r>
              <a:rPr lang="en-US" sz="2400" b="1" dirty="0">
                <a:solidFill>
                  <a:srgbClr val="0070C0"/>
                </a:solidFill>
                <a:latin typeface="+mn-lt"/>
              </a:rPr>
              <a:t>TI BA II Plus</a:t>
            </a:r>
            <a:r>
              <a:rPr lang="ru-RU" sz="2400" b="1" dirty="0">
                <a:solidFill>
                  <a:srgbClr val="0070C0"/>
                </a:solidFill>
                <a:latin typeface="+mn-lt"/>
              </a:rPr>
              <a:t>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2B1F0B-F3F7-4D7A-931A-D429B69A9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51621"/>
            <a:ext cx="10515600" cy="49730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0070C0"/>
                </a:solidFill>
              </a:rPr>
              <a:t>г. Москва, 2017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F4534123-5683-4F99-BE9E-68267B525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711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Финансовый калькулятор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Базовые задачи и примеры: </a:t>
            </a:r>
            <a:r>
              <a:rPr lang="ru-RU" sz="2000" b="1" i="1" u="sng" dirty="0">
                <a:solidFill>
                  <a:srgbClr val="0070C0"/>
                </a:solidFill>
                <a:latin typeface="+mn-lt"/>
              </a:rPr>
              <a:t>взнос на амортизацию единицы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Вводятся (известны, либо необходимо рассчитать по условиям задачи): 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PV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 – текущая стоимость;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– количество периодов;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– процентная ставка.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Искомая величина: 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PMT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Пример: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PV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=1, N=3, I/Y=10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Решение: 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[PV]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 3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 10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[CPT] [PMT]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Примечание: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Величина аннуитетного платежа в погашение кредита рассчитывается по этой же функции.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 PV – 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величина кредита.</a:t>
            </a:r>
            <a:endParaRPr lang="en-US" sz="2400" i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364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Финансовый калькулятор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Практические советы для экзамена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  1. В случае, если известная денежная величина (платеж, будущая или текущая стоимость) равна единице, то искомые величины являются факторами (коэффициентами) стоимости, которые обычно приводятся в виде таблиц в приложениях к различным книгам и учебникам.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   2. В сложных задачах имеет смысл определять именно факторы стоимости, и выписывать их отдельно. В случае пересчёта денежных потоков (при проверке ошибок), а также в задачах с плавающей ставкой не надо будет заново использовать блок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TVM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, а достаточно использовать  готовые факторы.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   3. Если нет уже сформировавшейся привычки, то менять значения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P/Y 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и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C/Y 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в процессе экзамена весьма рискованно. Есть риск забыть восстановить  значения по умолчанию, и тогда все последующие задачи с применением блока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TVM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 дадут неверный результат. Это первое. Второе – ручной пересчет периодов и ставок поможет отследить условие задачи и логику расчётов.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15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Финансовый калькулятор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Практические советы для экзамена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 4. Для расчётов на начало периода необходимо ввести комбинацию: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] [BGN] [ENTER]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(на экране отобразится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BGN)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Повторный ввод этой комбинации восстановит расчеты на конец периода. 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   5. В калькуляторе не предусмотрены расчёты на середину периода, только на начало и конец (по умолчанию – на конец). Для расчётов на середину периода (такие задачи редки на экзамене, но всё-таки встречаются) значение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</a:rPr>
              <a:t>N </a:t>
            </a: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должно соответствовать величинам: 0,5 для первого года; 1,5 для второго года; 2,5 для третьего и т.д.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    6. Если считается сразу текущая стоимость, то в настройках достаточно двух знаков после запятой. Если считаются факторы стоимости, то желательно хотя бы три знака после запятой, а в некоторых случаях уже условиями задачи прописано, что расчеты надо проводить с четырьмя знаками после запятой (калькулятор считает в долях, а по условиям задачи результат требуется округлить до сотых долей процента).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777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Размещен вклад в размере 1 000 000 руб. сроком на 3 года под 15% годовых. Начисление процентов происходит ежегодно. Определить сумму на вкладе на конец второго года.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232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Размещен вклад в размере 1 000 000 руб. сроком на 3 года под 15% годовых. Начисление процентов происходит ежегодно. Определить сумму на вкладе на конец второго года.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 на калькуляторе в </a:t>
            </a:r>
            <a:r>
              <a:rPr lang="ru-RU" sz="2400" i="1" u="sng" dirty="0">
                <a:solidFill>
                  <a:srgbClr val="0070C0"/>
                </a:solidFill>
                <a:latin typeface="Calibri" panose="020F0502020204030204" pitchFamily="34" charset="0"/>
              </a:rPr>
              <a:t>финансовом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 режиме (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TVM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)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1000000 [PV] 2 [N] 15 [I/Y] [CPT] [FV]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Результат: 1,322,500.00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 на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калькуляторе в </a:t>
            </a:r>
            <a:r>
              <a:rPr lang="ru-RU" sz="2400" i="1" u="sng" dirty="0">
                <a:solidFill>
                  <a:srgbClr val="0070C0"/>
                </a:solidFill>
                <a:latin typeface="Calibri" panose="020F0502020204030204" pitchFamily="34" charset="0"/>
              </a:rPr>
              <a:t>инженерном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 режиме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1.15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[Y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X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2 [=] [x] 1000000 [=] 1,322,500.00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Примечание: при расчётах в инженерном режиме на калькуляторе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TI BA II Plus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указанный результат будет получен лишь в случае установки четырёх знаков после запятой.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830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>
                <a:solidFill>
                  <a:srgbClr val="0070C0"/>
                </a:solidFill>
                <a:latin typeface="Calibri" panose="020F0502020204030204" pitchFamily="34" charset="0"/>
              </a:rPr>
              <a:t>   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Какова текущая стоимость 1 000 000 руб., которые будут получены через 5 лет при средней величине годовой инфляции 10%?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84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Какова текущая стоимость 1 000 000 руб., которые будут получены через 5 лет при средней величине годовой инфляции 10%?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i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 на калькуляторе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в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режиме 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TVM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1000000 [FV]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[N] 1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0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[I/Y] [CPT] [PV]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Результат: 620,921.32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 на калькуляторе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в инженерном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режиме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1.1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[Y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X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5 [=] [1/x] [x] 1000000 [=] 620,900.00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00</a:t>
            </a:r>
            <a:endParaRPr lang="ru-RU" sz="36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0860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Определить будущую накопленную стоимость аннуитетных ежемесячных платежей величиной по 10 000 руб., вносимых в течение 4 лет при ежемесячном накоплении по ставке 1%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в месяц.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117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Определить будущую накопленную стоимость аннуитетных ежемесячных платежей величиной по 10 000 руб., вносимых в течение 4 лет при ежемесячном накоплении по ставке 1%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 месяц.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 данном случае количество периодов для начисления – 12 в год. При этом ставку менять не надо. Общее количество периодов 4 х 12 = 48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 на калькуляторе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10000 [PMT]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48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[N] 1 [I/Y] [CPT] [FV]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Результат: 6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12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226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08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694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№4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600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Определить, какую сумму нужно ежемесячно вносить на счет под 1% ежемесячных, чтобы к концу 3 года на счете было 3 000 000 руб.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27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Финансовый калькулятор 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сброс, базовые настройки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Важно! 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После отключения питания (и даже после замены батарейки) некоторые настройки на разных версиях калькулятора могут сохраняться.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Перед началом расчетов необходимо выполнить полный сброс настроек калькулятора, для этого необходимо ввести: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] [Reset] [Enter]</a:t>
            </a:r>
            <a:endParaRPr lang="ru-RU" sz="32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После этого </a:t>
            </a:r>
            <a:r>
              <a:rPr lang="ru-RU" sz="2400" b="1" u="sng" dirty="0">
                <a:solidFill>
                  <a:srgbClr val="0070C0"/>
                </a:solidFill>
                <a:latin typeface="Calibri" panose="020F0502020204030204" pitchFamily="34" charset="0"/>
              </a:rPr>
              <a:t>обязательно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необходимо проверить  значения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P/Y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и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C/Y (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количество периодов в году и количество начислений процентов):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[2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] [I/Y] 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Отображаемое на экране значение соответствует количеству периодов в год -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P/Y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 По умолчанию должна быть единица (один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период в год). При необходимости можно установить иное значение, набрав на цифровой клавиатуре нужное количество периодов, и нажав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[Enter]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, после чего необходимо нажать стрелку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↑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и проверить значение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C/Y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, которое также по умолчанию должно быть равно единице. При необходимости можно изменить значение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C/Y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, и нажать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[Enter]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369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№4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Определить, какую сумму нужно ежемесячно вносить на счет под 1% ежемесячных, чтобы к концу 3 года на счете было 3 000 000 руб.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 данном случае количество периодов – 12 в год. При этом ставку менять не надо. Общее количество периодов 3 х 12 = 36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 на калькуляторе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3000000 [FV] 36 [N] 1 [I/Y] [CPT] [PMT]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Результат: 6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9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642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93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89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№5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Определить величину кредита, если известно, что в его погашение ежегодно выплачивается по 300 000 руб. в течение 5 лет при ставке 15% годовых.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417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№5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Определить величину кредита, если известно, что в его погашение ежегодно выплачивается по 300 000 руб. в течение 5 лет при ставке 15% годовых.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 на калькуляторе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300000 [PMT] 5 [N] 15 [I/Y] [CPT] [PV]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Результат: 1,005,646.53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659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№6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Какими должны быть годовые выплаты по кредиту в 3 млн. руб., предоставленному на 10 лет при ставке 12% годовых? Чему равна ипотечная постоянная?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021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№6</a:t>
            </a:r>
            <a:endParaRPr lang="ru-RU" sz="2000" b="1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Какими должны быть годовые выплаты по кредиту в 3 млн. руб., предоставленному на 10 лет при ставке 12% годовых? Чему равна ипотечная постоянная?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Решение на калькуляторе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Известны: величина кредита (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PV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), срок кредита, и процентная ставка. Требуется определить платеж (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PMT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).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3000000 [PV] 10 [N] 12 [I/Y] [CPT] [PMT]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Результат: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530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952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49</a:t>
            </a: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Ипотечная постоянная – это отношение ежегодных платежей по обслуживанию долга к основной сумме кредита. В нашем случае это 530,952.49 / 3,000,000.00 = 0.177 или 17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,7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%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Ипотечную постоянную также можно определить по формуле: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R</a:t>
            </a:r>
            <a:r>
              <a:rPr lang="en-US" sz="2400" b="1" baseline="-25000" dirty="0">
                <a:solidFill>
                  <a:srgbClr val="0070C0"/>
                </a:solidFill>
                <a:latin typeface="Calibri" panose="020F0502020204030204" pitchFamily="34" charset="0"/>
              </a:rPr>
              <a:t>m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= </a:t>
            </a:r>
            <a:r>
              <a:rPr lang="en-US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i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+ SFF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SFF =</a:t>
            </a:r>
            <a:r>
              <a:rPr lang="en-US" sz="36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1 [FV] 10 [N] 12 [I/Y] [CPT] [PMT]</a:t>
            </a:r>
            <a:endParaRPr lang="en-US" sz="36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Результат: -0,057. Помним, что результат в долях.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Меняем знак, и добавляем нашу процентную ставку по кредиту: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R</a:t>
            </a:r>
            <a:r>
              <a:rPr lang="en-US" sz="3600" b="1" baseline="-25000" dirty="0">
                <a:solidFill>
                  <a:srgbClr val="0070C0"/>
                </a:solidFill>
                <a:latin typeface="Calibri" panose="020F0502020204030204" pitchFamily="34" charset="0"/>
              </a:rPr>
              <a:t>m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= </a:t>
            </a:r>
            <a:r>
              <a:rPr lang="en-US" sz="3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i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+ SFF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= 0.12 + 0.057 = 0.177 или 17,7%</a:t>
            </a:r>
            <a:endParaRPr lang="en-US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740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7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№30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Какая  максимальная  сумма  может  быть  уплачена  за  здание  на  текущий  момент,  если предполагается, что через 4 года оно может быть продано не дороже чем за 2,8 млн. руб.  В  течение  этих  4  лет  доходы  от  здания  позволят  только  покрывать  расходы  по  его обслуживанию,  а  требуемая  норма  доходности  для  подобных  проектов  составляет  26% годовых (дисконтирование на конец периода). Среднерыночная ставка кредитования для аналогичных инвестиций составляет 18%. Результат округлить до тысяч рублей.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1) 1 628 000.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2) 1 373 000.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3) 1 444 000.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4) 1 400 000.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5) 1 111 000.  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Примечание: отсюда и далее группировка задач по подходам относительна, поскольку некоторые задачи содержат в себе элементы различных подходов. 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4080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7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№30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u="sng" dirty="0">
                <a:solidFill>
                  <a:srgbClr val="0070C0"/>
                </a:solidFill>
                <a:latin typeface="Calibri" panose="020F0502020204030204" pitchFamily="34" charset="0"/>
              </a:rPr>
              <a:t>Специфика задачи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 лишние данные в виде среднерыночной ставки по кредитам.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Решение: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Из условий задачи известны будущая стоимость здания (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FV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), период (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) и норма доходности (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). Требуется определить, какова стоимость здания на текущий момент (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PV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2 800 000 [FV] 4 [N] 26 [I/Y] [CPT] [PV]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Результат: - 1,110,902.26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С округлением до тысяч: 1 111 000р.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443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№8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№35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Рассчитать рыночную стоимость земельного участка методом деления на участки, если участок предполагается разделить на 2 лота, которые, как прогнозируется, будут проданы через 1 и 2 года по ценам  1 и 2 млн руб. соответственно. Затраты на продажу составят соответственно 200 тыс. руб. на дату оценки и 1 млн руб. на конец первого года. Требуемая  норма доходности аналогичных инвестиций 10%. Результат округлить до тысяч рублей. </a:t>
            </a:r>
          </a:p>
          <a:p>
            <a:pPr indent="0" algn="just"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 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0,500 млн. руб.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1,453 млн. руб.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1,618 млн. руб.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3,271 млн. руб.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5046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№8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№35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Имеем три точки расчета: текущий момент (затраты 200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т.р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.), конец первого года и конец второго года. По итогам первого года поток равен нулю (продажа участка за 1 млн. минус затраты на продажу 1 млн.), поэтому дисконтирование не требуется. По итогам второго года денежный поток составит 2 млн, который надо привести на текущую дату по ставке 10%.</a:t>
            </a:r>
          </a:p>
          <a:p>
            <a:pPr indent="0"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 </a:t>
            </a:r>
          </a:p>
          <a:p>
            <a:pPr indent="0" algn="ctr"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2 000 000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[FV]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[I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/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Y]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2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[N] [CPT] [PV]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>
              <a:buNone/>
            </a:pP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Получаем: – 1,652,892.56</a:t>
            </a:r>
          </a:p>
          <a:p>
            <a:pPr indent="0"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Меняем знак, нажимая клавишу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+|-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 и вычитаем первоначальные затраты в 200т.р.</a:t>
            </a:r>
          </a:p>
          <a:p>
            <a:pPr indent="0"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Итог: 1,453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млн.р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 (с округлением до тысяч).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46343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№9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№38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Рассчитать коэффициент капитализации для объекта недвижимости. Срок жизни здания - 80 лет. Дата ввода объекта – октябрь 1957г., дата оценки - октябрь 2017 г.  Возврат инвестиций осуществляется по методу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Хоскольда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 Требуемая норма доходности инвестиций – 12%, в том числе безрисковая ставка  – 6%. Эффективный возраст соответствует хронологическому возрасту. Результат округлить до сотых долей процента.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13,39%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13,87%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14,72%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17,00%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703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Финансовый калькулятор 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сброс, базовые настройки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 cmpd="sng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Установка количества знаков после запятой:   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] [Format]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Данная комбинация осуществляет вход в режим настроек. Настройка количества знаков после запятой является первой в перечне настроек, и на экране сразу высвечивается текущее количество знаков после запятой. Вводим нужную цифру, и нажимаем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[Enter]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 Например, для установки 4-х знаков сразу вводим комбинацию: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] [Format] 4 [Enter]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Важно!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Перед любыми вычислениями с применением блока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TVM (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функции сложного процента) необходимо очищать память калькулятора от предыдущих расчётов.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] [Quit] [2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Комбинация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2400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] [Quit] –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возврат в режим стандартных вычислений - нужна не всегда, но если нет уже сформированной привычки работы с калькулятором, то запомнить данную комбинацию предпочтительней.  В дальнейшем для упрощения будем указывать лишь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2400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] [CLR TVM]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3052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№9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№38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Определяем оставшийся срок экономической жизни: 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80 – (2017-1957) = 20 лет.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Определяем норму возврата, которая по методу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Хоскольда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рассчитывается на основе безрисковой ставки. 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Увеличиваем количество знаков после запятой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 (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по условию задачи результат необходимо округлить до сотых, а калькулятор считает в долях):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[Format]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[Enter]</a:t>
            </a: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Далее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: </a:t>
            </a: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1 [FV] 20 [N] 6 [I/Y] [CPT] [PMT]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На экране должно быть значение -0.0272. Это норма возврата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 долях. Меняем знак и прибавляем норму доходности на инвестиции, не нарушая размерности: 0.0272 + 0.12 = 0.1472.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Умножаем на 100% и получаем 14.72%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Убираем четыре знака после запятой (при необходимости):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Можно как указано выше, а можно: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2400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[Reset] [Enter] </a:t>
            </a: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(Данная последовательность включает в себя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2400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] [CLR TVM]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703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№10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№39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Определить рыночную стоимость складского здания методом дисконтированных денежных потоков. Прогнозная величина чистого денежного потока, возникающего в конце года: 1 год – 12000 руб., 2-й год – 22000 руб., 3-й год – 28000 руб. Предполагается, что с четвертого года чистый операционный доход для здания стабилизируется на уровне 6000 рублей, а рыночная ставка капитализации для этого периода прогнозируется на уровне 10%. затраты на продажу объекта в конце периода прогноза не учитывать. Ставка дисконтирования 12%. Дисконтирование осуществляется на конец периода. Результат округлить до тыс.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1) 86 000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2) 88 000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3) 91 000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4) 102 000 руб.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5507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№10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№39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Текущая стоимость потока первого года: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12000 [FV] 1 [N] 12 [I/Y] [CPT] [PV] 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 -10,714.29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Текущая стоимость потока второго года: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22000 [FV] 2 [N] 12 [I/Y] [CPT] [PV]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 -17,538.27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Текущая стоимость потока третьего года: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[CLR TVM] 28000 [FV] 3 [N] 12 [I/Y] [CPT] [PV]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 -19,929.85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Будущая стоимость реверсии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 (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терминальная стоимость)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: 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6000 / 0,10 = 60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000.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00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Текущая стоимость реверсии (на конец третьего года)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:</a:t>
            </a: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</a:t>
            </a:r>
            <a:r>
              <a:rPr lang="en-US" sz="32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60000 [FV] 3 [N] 12 [I/Y] [CPT] [PV]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 -42,706.81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Определяем рыночную стоимость здания, суммируя полученные величины, и получаем 90,889.22р. По условию задачи округляем до тысяч. Итого: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91 000р.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3774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№11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№39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Calibri" panose="020F0502020204030204" pitchFamily="34" charset="0"/>
              </a:rPr>
              <a:t>   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Определить  рыночную  стоимость  офисного  здания  (единого  объекта  недвижимости), если известно, что его общая площадь составляет 5000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арендопригодная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площадь - 4000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, здание полностью сдано в аренду без возможности расторжения договора по фиксированной  ставке  15000 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за 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арендопригодной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площади  в  год,  текущая рыночная  ставка  аренды,  25  000  руб.  за 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арендопригодной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площади  в  год, дополнительно к арендной плате арендатор оплачивает операционные расходы в размере 5000  руб.  за 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арендопригодной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площади  в  год,  что  соответствует  рыночным условиям.  Оставшийся  срок  аренды  -  2  года,  после  завершения  которого,  начиная  с третьего  года,  здание  будет  сдаваться  в  аренду  на  рыночных  условиях,  в  первый  год после  завершения  договора  аренды  ожидается  недозагрузка  30%,  со  второго  года показатель  стабилизируется  на  10%.  Фактические  операционные  расходы  по  зданию составляют  7000  руб.  за 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общей  площади  в  год,  других  расходов  по  зданию  нет, ставка терминальной капитализации - 10%, затраты на продажу и брокерскую комиссию за  сдачу  площадей  в  аренду  не  учитывать,  требуемая  рыночная  норма  доходности  для подобных  инвестиций  -  16%,  предполагается,  что  все  расходы  и  доходы  остаются постоянными. Дисконтирование выполнять на конец периодов модели, период прогноза - 3 года, результат округлить до миллионов рублей. 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1) 636 000 000;   2) 632 000 000;   3) 588 000 000;   4) 571 000 000;   5) 463 000 000.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955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№11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№39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5870EA3F-2EB9-413D-BE88-646961E2F7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493594"/>
              </p:ext>
            </p:extLst>
          </p:nvPr>
        </p:nvGraphicFramePr>
        <p:xfrm>
          <a:off x="340978" y="1760681"/>
          <a:ext cx="11479109" cy="4400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0917">
                  <a:extLst>
                    <a:ext uri="{9D8B030D-6E8A-4147-A177-3AD203B41FA5}">
                      <a16:colId xmlns:a16="http://schemas.microsoft.com/office/drawing/2014/main" val="1014189131"/>
                    </a:ext>
                  </a:extLst>
                </a:gridCol>
                <a:gridCol w="1889548">
                  <a:extLst>
                    <a:ext uri="{9D8B030D-6E8A-4147-A177-3AD203B41FA5}">
                      <a16:colId xmlns:a16="http://schemas.microsoft.com/office/drawing/2014/main" val="3146981206"/>
                    </a:ext>
                  </a:extLst>
                </a:gridCol>
                <a:gridCol w="1889548">
                  <a:extLst>
                    <a:ext uri="{9D8B030D-6E8A-4147-A177-3AD203B41FA5}">
                      <a16:colId xmlns:a16="http://schemas.microsoft.com/office/drawing/2014/main" val="1738743603"/>
                    </a:ext>
                  </a:extLst>
                </a:gridCol>
                <a:gridCol w="1889548">
                  <a:extLst>
                    <a:ext uri="{9D8B030D-6E8A-4147-A177-3AD203B41FA5}">
                      <a16:colId xmlns:a16="http://schemas.microsoft.com/office/drawing/2014/main" val="1751877373"/>
                    </a:ext>
                  </a:extLst>
                </a:gridCol>
                <a:gridCol w="1889548">
                  <a:extLst>
                    <a:ext uri="{9D8B030D-6E8A-4147-A177-3AD203B41FA5}">
                      <a16:colId xmlns:a16="http://schemas.microsoft.com/office/drawing/2014/main" val="822586757"/>
                    </a:ext>
                  </a:extLst>
                </a:gridCol>
              </a:tblGrid>
              <a:tr h="289492"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Период 1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Период 2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Период 3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Постпрогноз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6778268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ПВД (без компенсации ОР)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60 000 000,00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60 000 000,00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4249816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Недозагрузка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30%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10%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120503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ДВД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60 000 000,00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60 000 000,00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70 000 000,00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90 000 000,00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556877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ОР (без компенсации)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35 000 000,00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35 000 000,00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35 000 000,00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35 000 000,00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3768007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ОР (размер компенсации)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14 000 000,00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18 000 000,00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1879830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ОР с учетом компенсации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15 000 000,00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15 000 000,00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21 000 000,00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17 000 000,00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3252760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ЧОД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45 000 000,00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45 000 000,00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49 000 000,00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73 000 000,00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066699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Терминальная стоимость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730 000 000,00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8897552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Ставка дисконтирования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16%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16%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16%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16%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5385531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Период дисконтирования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844684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Фактор дисконтирования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0,862068966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0,743162901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0,640657674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0,640657674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8275540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Текущая стоимость потока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38 793 103,45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33 442 330,56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31 392 226,00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467 680 101,69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133840"/>
                  </a:ext>
                </a:extLst>
              </a:tr>
              <a:tr h="28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Рыночная стоимость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571 307 761,70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4528721"/>
                  </a:ext>
                </a:extLst>
              </a:tr>
            </a:tbl>
          </a:graphicData>
        </a:graphic>
      </p:graphicFrame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8907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№11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№39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latin typeface="Calibri" panose="020F0502020204030204" pitchFamily="34" charset="0"/>
              </a:rPr>
              <a:t>   </a:t>
            </a:r>
            <a:r>
              <a:rPr lang="ru-RU" sz="2400" u="sng" dirty="0">
                <a:solidFill>
                  <a:srgbClr val="0070C0"/>
                </a:solidFill>
                <a:latin typeface="Calibri" panose="020F0502020204030204" pitchFamily="34" charset="0"/>
              </a:rPr>
              <a:t>Специфика задачи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 умение определять денежные потоки в методе ДДП.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1. Определяем денежный поток первого года.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ПВД = 15 000 х 4 000 = 60млн.р.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Недозагрузка = 0%, ДВД = ПВД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ОР = 7 000 х 5 000 минус компенсация 5 000 х 4 000 = 15млн.р.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ЧОД = ДВД – ОР = 60 – 15 = 45млн.р.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2. Денежный поток второго года идентичен первому году.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3. Определяем денежный поток третьего года.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ПВД = 25 000 х 4 000 = 100млн.р.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Недозагрузка = 30%, 	ДВД = 100 х (1 – 30%) = 70млн.р.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ОР = 7 000 х 5 000 минус компенсация 5 000 х 4 000 х (1-30%) = 21млн.р.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ЧОД = ДВД – ОР = 70 – 21 = 49млн.р.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4. Денежный поток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постпрогнозного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года определяется аналогично, с той лишь разницей, что недозагрузка составит 10%.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5. Определяем терминальную стоимость, разделив поток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постпрогноза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на ставку 10%.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6. Дисконтируем и суммируем все потоки и терминальную стоимость.</a:t>
            </a:r>
          </a:p>
          <a:p>
            <a:pPr marL="0" indent="0" algn="just"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0990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№12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№40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Рассчитать  рыночную  стоимость  земельного  участка,  НЭИ  которого  заключается  в строительстве офисного здания общей площадью 5000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арендопригодная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площадь 4000 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  Известно,  что  затраты  на  строительство  составят  400  млн  руб.  и  будут понесены  в  течение  двух  лет  равными  долями,  после  чего  объект  будет  введен  в эксплуатацию. Потенциальный арендный доход для собственника составляет 25000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за 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арендопригодной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площади  в  год  (все  расходы  по  эксплуатации  и  содержанию здания оплачивают имеющиеся арендаторы независимо от общей загрузки), в первый год эксплуатации загрузка составит 70%, а, начиная со следующего, стабилизируется на 90%. Все ценовые показатели сохраняются неизменными. Ставка терминальной капитализации составляет 10%, затраты на продажу и брокерскую комиссию за сдачу площадей в аренду не  учитывать,  ставка  дисконтирования  операционного  периода  16%,  инвестиционного периода  -  20%.  Дисконтирование  выполнять  на  конец  периодов  модели,  период прогнозирования - 3 года, результат округлить до миллионов рублей.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1) 300  млн. 2) 247  млн. 3) 275  млн. 4) 329  млн. 5) 256  млн.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9751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№12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№40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F4737DDD-1793-4CD8-B8DE-CF36E74D4E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582830"/>
              </p:ext>
            </p:extLst>
          </p:nvPr>
        </p:nvGraphicFramePr>
        <p:xfrm>
          <a:off x="176463" y="1259304"/>
          <a:ext cx="11839075" cy="4948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3155">
                  <a:extLst>
                    <a:ext uri="{9D8B030D-6E8A-4147-A177-3AD203B41FA5}">
                      <a16:colId xmlns:a16="http://schemas.microsoft.com/office/drawing/2014/main" val="4174462819"/>
                    </a:ext>
                  </a:extLst>
                </a:gridCol>
                <a:gridCol w="2156480">
                  <a:extLst>
                    <a:ext uri="{9D8B030D-6E8A-4147-A177-3AD203B41FA5}">
                      <a16:colId xmlns:a16="http://schemas.microsoft.com/office/drawing/2014/main" val="3605685231"/>
                    </a:ext>
                  </a:extLst>
                </a:gridCol>
                <a:gridCol w="2156480">
                  <a:extLst>
                    <a:ext uri="{9D8B030D-6E8A-4147-A177-3AD203B41FA5}">
                      <a16:colId xmlns:a16="http://schemas.microsoft.com/office/drawing/2014/main" val="2514284455"/>
                    </a:ext>
                  </a:extLst>
                </a:gridCol>
                <a:gridCol w="2156480">
                  <a:extLst>
                    <a:ext uri="{9D8B030D-6E8A-4147-A177-3AD203B41FA5}">
                      <a16:colId xmlns:a16="http://schemas.microsoft.com/office/drawing/2014/main" val="2596149296"/>
                    </a:ext>
                  </a:extLst>
                </a:gridCol>
                <a:gridCol w="2156480">
                  <a:extLst>
                    <a:ext uri="{9D8B030D-6E8A-4147-A177-3AD203B41FA5}">
                      <a16:colId xmlns:a16="http://schemas.microsoft.com/office/drawing/2014/main" val="3095041083"/>
                    </a:ext>
                  </a:extLst>
                </a:gridCol>
              </a:tblGrid>
              <a:tr h="449868"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Период 1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Период 2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Период 3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Постпрогноз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5843481"/>
                  </a:ext>
                </a:extLst>
              </a:tr>
              <a:tr h="44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ПВД (без компенсации ОР)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  100 000 000,00 ₽ 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  100 000 000,00 ₽ 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3410961"/>
                  </a:ext>
                </a:extLst>
              </a:tr>
              <a:tr h="44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Недозагрузка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30%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10%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7857401"/>
                  </a:ext>
                </a:extLst>
              </a:tr>
              <a:tr h="44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ДВД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    70 000 000,00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    90 000 000,00 ₽ 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0453582"/>
                  </a:ext>
                </a:extLst>
              </a:tr>
              <a:tr h="44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ЧОД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- 200 000 000,00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- 200 000 000,00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    70 000 000,00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    90 000 000,00 ₽ 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4011959"/>
                  </a:ext>
                </a:extLst>
              </a:tr>
              <a:tr h="44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Терминальная стоимость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  900 000 000,00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1735634"/>
                  </a:ext>
                </a:extLst>
              </a:tr>
              <a:tr h="44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Ставка дисконтирования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20%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20%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16%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16%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9461680"/>
                  </a:ext>
                </a:extLst>
              </a:tr>
              <a:tr h="44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Период дисконтирования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223061"/>
                  </a:ext>
                </a:extLst>
              </a:tr>
              <a:tr h="44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Фактор дисконтирования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0,8333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0,6944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0,5986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0,5986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3304359"/>
                  </a:ext>
                </a:extLst>
              </a:tr>
              <a:tr h="44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Текущая стоимость потока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- 166 660 000,00 ₽ 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- 138 880 000,00 ₽ 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    41 902 000,00 ₽ 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  538 740 000,00 ₽ 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742523"/>
                  </a:ext>
                </a:extLst>
              </a:tr>
              <a:tr h="44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Рыночная стоимость</a:t>
                      </a:r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  275 102 000,00 ₽ </a:t>
                      </a:r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096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1905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№12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№40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18587C5-64BB-42A0-8D5E-622BD4A7B23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76463" y="1259304"/>
                <a:ext cx="11839074" cy="5446295"/>
              </a:xfrm>
              <a:ln w="12700" cap="rnd">
                <a:solidFill>
                  <a:schemeClr val="accent1"/>
                </a:solidFill>
                <a:prstDash val="sysDot"/>
              </a:ln>
            </p:spPr>
            <p:txBody>
              <a:bodyPr>
                <a:noAutofit/>
              </a:bodyPr>
              <a:lstStyle/>
              <a:p>
                <a:pPr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2400" u="sng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Специфика задачи</a:t>
                </a: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: дисконтирование по плавающей ставке.</a:t>
                </a:r>
                <a:endParaRPr lang="ru-RU" sz="2400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Стандартный фактор текущей стоиомсти: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(1+</m:t>
                            </m:r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lang="en-US" sz="2400" b="0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</m:sup>
                        </m:sSup>
                      </m:den>
                    </m:f>
                  </m:oMath>
                </a14:m>
                <a:endParaRPr lang="ru-RU" sz="2400" dirty="0">
                  <a:solidFill>
                    <a:srgbClr val="0070C0"/>
                  </a:solidFill>
                  <a:latin typeface="Calibri" panose="020F0502020204030204" pitchFamily="34" charset="0"/>
                </a:endParaRPr>
              </a:p>
              <a:p>
                <a:pPr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Для трёх периодов его можно записать как: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)(1+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)(1+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ru-RU" sz="2400" dirty="0">
                  <a:solidFill>
                    <a:srgbClr val="0070C0"/>
                  </a:solidFill>
                  <a:latin typeface="Calibri" panose="020F0502020204030204" pitchFamily="34" charset="0"/>
                </a:endParaRPr>
              </a:p>
              <a:p>
                <a:pPr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или как:</a:t>
                </a:r>
                <a:r>
                  <a:rPr lang="ru-RU" sz="24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 </m:t>
                        </m:r>
                      </m:den>
                    </m:f>
                    <m:r>
                      <a:rPr lang="ru-RU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х</m:t>
                    </m:r>
                    <m:f>
                      <m:fPr>
                        <m:ctrlPr>
                          <a:rPr lang="ru-RU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 </m:t>
                        </m:r>
                      </m:den>
                    </m:f>
                    <m:r>
                      <a:rPr lang="ru-RU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х</m:t>
                    </m:r>
                  </m:oMath>
                </a14:m>
                <a:r>
                  <a:rPr lang="ru-RU" sz="24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 </m:t>
                        </m:r>
                      </m:den>
                    </m:f>
                  </m:oMath>
                </a14:m>
                <a:endParaRPr lang="ru-RU" sz="2400" dirty="0">
                  <a:solidFill>
                    <a:srgbClr val="0070C0"/>
                  </a:solidFill>
                  <a:latin typeface="Calibri" panose="020F0502020204030204" pitchFamily="34" charset="0"/>
                </a:endParaRPr>
              </a:p>
              <a:p>
                <a:pPr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Применительно к условиям данной задачи дисконтирование затрат инвестиционного периода производится по классическим формулам, а дисконтирование операционного периода будет осуществляться по формуле: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(1+0,20</m:t>
                        </m:r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 </m:t>
                        </m:r>
                      </m:den>
                    </m:f>
                    <m:r>
                      <a:rPr lang="ru-RU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х</m:t>
                    </m:r>
                    <m:f>
                      <m:fPr>
                        <m:ctrlPr>
                          <a:rPr lang="ru-RU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(1+0,20</m:t>
                        </m:r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 </m:t>
                        </m:r>
                      </m:den>
                    </m:f>
                    <m:r>
                      <a:rPr lang="ru-RU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х</m:t>
                    </m:r>
                  </m:oMath>
                </a14:m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(1+0,16</m:t>
                        </m:r>
                        <m:r>
                          <a:rPr lang="en-US" sz="24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 </m:t>
                        </m:r>
                      </m:den>
                    </m:f>
                  </m:oMath>
                </a14:m>
                <a:endParaRPr lang="ru-RU" sz="2400" dirty="0">
                  <a:solidFill>
                    <a:srgbClr val="0070C0"/>
                  </a:solidFill>
                  <a:latin typeface="Calibri" panose="020F0502020204030204" pitchFamily="34" charset="0"/>
                </a:endParaRPr>
              </a:p>
              <a:p>
                <a:pPr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Данный фактор текущей стоимости применяется к потоку третьего года и реверсии. </a:t>
                </a:r>
              </a:p>
              <a:p>
                <a:pPr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При расчётах с применением калькулятора необходимо определить факторы текущей стоимости для:</a:t>
                </a:r>
              </a:p>
              <a:p>
                <a:pPr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FV = 1; N = 1; I/Y = 20</a:t>
                </a: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, который равен </a:t>
                </a:r>
                <a:r>
                  <a:rPr lang="en-US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0.83</a:t>
                </a: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33</a:t>
                </a:r>
                <a:endParaRPr lang="en-US" sz="2400" dirty="0">
                  <a:solidFill>
                    <a:srgbClr val="0070C0"/>
                  </a:solidFill>
                  <a:latin typeface="Calibri" panose="020F0502020204030204" pitchFamily="34" charset="0"/>
                </a:endParaRPr>
              </a:p>
              <a:p>
                <a:pPr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FV = 1; N = 1; I/Y = 16</a:t>
                </a: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, который равен</a:t>
                </a:r>
                <a:r>
                  <a:rPr lang="en-US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 0.86</a:t>
                </a: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21,</a:t>
                </a:r>
              </a:p>
              <a:p>
                <a:pPr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а затем их просто перемножать.</a:t>
                </a:r>
              </a:p>
              <a:p>
                <a:pPr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sz="2400" dirty="0">
                    <a:solidFill>
                      <a:srgbClr val="0070C0"/>
                    </a:solidFill>
                    <a:latin typeface="Calibri" panose="020F0502020204030204" pitchFamily="34" charset="0"/>
                  </a:rPr>
                  <a:t>Так, для третьего года фактор составит: 0.8333 х 0.8333 х 0.8621</a:t>
                </a:r>
                <a:endParaRPr lang="ru-RU" sz="2400" b="1" dirty="0">
                  <a:solidFill>
                    <a:srgbClr val="0070C0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18587C5-64BB-42A0-8D5E-622BD4A7B2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6463" y="1259304"/>
                <a:ext cx="11839074" cy="5446295"/>
              </a:xfrm>
              <a:blipFill>
                <a:blip r:embed="rId2"/>
                <a:stretch>
                  <a:fillRect t="-1453" r="-720" b="-2011"/>
                </a:stretch>
              </a:blipFill>
              <a:ln w="12700" cap="rnd">
                <a:solidFill>
                  <a:schemeClr val="accent1"/>
                </a:solidFill>
                <a:prstDash val="sysDot"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9914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№13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№32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Рассчитайте ставку капитализации, если объект недвижимости был продан за 1 млн руб., потенциальный валовый доход составляет 200 тыс. руб. в год, действительный валовый доход - 180 тыс. руб. в год, чистый операционный доход  - 150 тыс. руб. в год. Результат округлить до целых процентов.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15%.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недостаточно данных для решения.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18%.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20%.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5) 5%.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35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Финансовый калькулятор 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функции сложного процента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 cmpd="sng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2400" b="1" u="sng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2400" b="1" u="sng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10">
            <a:extLst>
              <a:ext uri="{FF2B5EF4-FFF2-40B4-BE49-F238E27FC236}">
                <a16:creationId xmlns:a16="http://schemas.microsoft.com/office/drawing/2014/main" id="{129F726A-5A37-4C39-B5C0-657BC1812C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619113"/>
              </p:ext>
            </p:extLst>
          </p:nvPr>
        </p:nvGraphicFramePr>
        <p:xfrm>
          <a:off x="4494212" y="2066924"/>
          <a:ext cx="3283171" cy="663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6" name="Уравнение" r:id="rId4" imgW="1130040" imgH="228600" progId="Equation.3">
                  <p:embed/>
                </p:oleObj>
              </mc:Choice>
              <mc:Fallback>
                <p:oleObj name="Уравнение" r:id="rId4" imgW="1130040" imgH="228600" progId="Equation.3">
                  <p:embed/>
                  <p:pic>
                    <p:nvPicPr>
                      <p:cNvPr id="13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4212" y="2066924"/>
                        <a:ext cx="3283171" cy="66326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ine 13">
            <a:extLst>
              <a:ext uri="{FF2B5EF4-FFF2-40B4-BE49-F238E27FC236}">
                <a16:creationId xmlns:a16="http://schemas.microsoft.com/office/drawing/2014/main" id="{6AE24D76-1A26-48B4-A899-29A758DA478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156" y="2708052"/>
            <a:ext cx="2563370" cy="2214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8AE041F4-10E7-451B-BC2B-34F35CB3F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931" y="2009866"/>
            <a:ext cx="288925" cy="6981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8" name="Rectangle 16" descr="Светлый диагональный 2">
            <a:extLst>
              <a:ext uri="{FF2B5EF4-FFF2-40B4-BE49-F238E27FC236}">
                <a16:creationId xmlns:a16="http://schemas.microsoft.com/office/drawing/2014/main" id="{7A7BEA03-B2CB-4622-BC17-8A8B3072A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0768" y="1467853"/>
            <a:ext cx="288925" cy="1240199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9" name="Line 17">
            <a:extLst>
              <a:ext uri="{FF2B5EF4-FFF2-40B4-BE49-F238E27FC236}">
                <a16:creationId xmlns:a16="http://schemas.microsoft.com/office/drawing/2014/main" id="{C6D1B1DE-C95F-499F-A5C6-30CC065A42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57847" y="1506629"/>
            <a:ext cx="863600" cy="5032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sm" len="lg"/>
            <a:tailEnd type="arrow" w="sm" len="lg"/>
          </a:ln>
        </p:spPr>
        <p:txBody>
          <a:bodyPr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9EAD181A-7FF2-4CC0-9909-24126E9FD51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94018212"/>
              </p:ext>
            </p:extLst>
          </p:nvPr>
        </p:nvGraphicFramePr>
        <p:xfrm>
          <a:off x="8631130" y="1878012"/>
          <a:ext cx="2452687" cy="1224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7" name="Уравнение" r:id="rId6" imgW="838080" imgH="419040" progId="Equation.3">
                  <p:embed/>
                </p:oleObj>
              </mc:Choice>
              <mc:Fallback>
                <p:oleObj name="Уравнение" r:id="rId6" imgW="838080" imgH="419040" progId="Equation.3">
                  <p:embed/>
                  <p:pic>
                    <p:nvPicPr>
                      <p:cNvPr id="24" name="Объект 2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1130" y="1878012"/>
                        <a:ext cx="2452687" cy="122450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E77C6E0C-43BC-4423-A516-30F6FB780F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072964"/>
              </p:ext>
            </p:extLst>
          </p:nvPr>
        </p:nvGraphicFramePr>
        <p:xfrm>
          <a:off x="4511675" y="3930649"/>
          <a:ext cx="3376985" cy="961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8" name="Уравнение" r:id="rId8" imgW="1473120" imgH="419040" progId="Equation.3">
                  <p:embed/>
                </p:oleObj>
              </mc:Choice>
              <mc:Fallback>
                <p:oleObj name="Уравнение" r:id="rId8" imgW="1473120" imgH="419040" progId="Equation.3">
                  <p:embed/>
                  <p:pic>
                    <p:nvPicPr>
                      <p:cNvPr id="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5" y="3930649"/>
                        <a:ext cx="3376985" cy="96103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Line 5">
            <a:extLst>
              <a:ext uri="{FF2B5EF4-FFF2-40B4-BE49-F238E27FC236}">
                <a16:creationId xmlns:a16="http://schemas.microsoft.com/office/drawing/2014/main" id="{F05ECA9E-7487-40DA-86B6-E7DC59DF5E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568" y="4724276"/>
            <a:ext cx="256495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3" name="Line 6">
            <a:extLst>
              <a:ext uri="{FF2B5EF4-FFF2-40B4-BE49-F238E27FC236}">
                <a16:creationId xmlns:a16="http://schemas.microsoft.com/office/drawing/2014/main" id="{6396B7CE-C80B-4D77-80A3-7248D9F886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3568" y="3212976"/>
            <a:ext cx="0" cy="151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9427EE2F-01DD-4ED7-A61F-C03A72FF6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493" y="4076577"/>
            <a:ext cx="28892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5" name="Rectangle 8" descr="Светлый диагональный 2">
            <a:extLst>
              <a:ext uri="{FF2B5EF4-FFF2-40B4-BE49-F238E27FC236}">
                <a16:creationId xmlns:a16="http://schemas.microsoft.com/office/drawing/2014/main" id="{66C5CDEB-6F37-43B2-B6B9-55736171E7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231" y="3357439"/>
            <a:ext cx="288925" cy="1366837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0A596743-F86E-4726-B6A4-F05A9527BB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6956" y="3357439"/>
            <a:ext cx="1295400" cy="7191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sm" len="lg"/>
            <a:tailEnd type="arrow" w="sm" len="lg"/>
          </a:ln>
        </p:spPr>
        <p:txBody>
          <a:bodyPr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EEE34310-8A4E-46D5-8C1E-52D91ED05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795" y="4076577"/>
            <a:ext cx="28892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8" name="Line 13">
            <a:extLst>
              <a:ext uri="{FF2B5EF4-FFF2-40B4-BE49-F238E27FC236}">
                <a16:creationId xmlns:a16="http://schemas.microsoft.com/office/drawing/2014/main" id="{25C75E6C-606B-43E7-B389-9B01039444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7531" y="3500314"/>
            <a:ext cx="576262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sm" len="lg"/>
            <a:tailEnd type="arrow" w="sm" len="lg"/>
          </a:ln>
        </p:spPr>
        <p:txBody>
          <a:bodyPr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4CE7F663-D4E0-4ADF-BCAB-64E24C344882}"/>
              </a:ext>
            </a:extLst>
          </p:cNvPr>
          <p:cNvSpPr/>
          <p:nvPr/>
        </p:nvSpPr>
        <p:spPr>
          <a:xfrm>
            <a:off x="4226441" y="3077779"/>
            <a:ext cx="74830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Накопление единицы за период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/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фактор фонда возмещения</a:t>
            </a:r>
          </a:p>
        </p:txBody>
      </p:sp>
      <p:graphicFrame>
        <p:nvGraphicFramePr>
          <p:cNvPr id="20" name="Объект 19">
            <a:extLst>
              <a:ext uri="{FF2B5EF4-FFF2-40B4-BE49-F238E27FC236}">
                <a16:creationId xmlns:a16="http://schemas.microsoft.com/office/drawing/2014/main" id="{3DB2C371-C70F-4FFD-8C7F-D100172B216F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78071294"/>
              </p:ext>
            </p:extLst>
          </p:nvPr>
        </p:nvGraphicFramePr>
        <p:xfrm>
          <a:off x="8631131" y="3919787"/>
          <a:ext cx="2722669" cy="1009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9" name="Уравнение" r:id="rId10" imgW="1130040" imgH="419040" progId="Equation.3">
                  <p:embed/>
                </p:oleObj>
              </mc:Choice>
              <mc:Fallback>
                <p:oleObj name="Уравнение" r:id="rId10" imgW="1130040" imgH="419040" progId="Equation.3">
                  <p:embed/>
                  <p:pic>
                    <p:nvPicPr>
                      <p:cNvPr id="2" name="Объект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1131" y="3919787"/>
                        <a:ext cx="2722669" cy="100976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">
            <a:extLst>
              <a:ext uri="{FF2B5EF4-FFF2-40B4-BE49-F238E27FC236}">
                <a16:creationId xmlns:a16="http://schemas.microsoft.com/office/drawing/2014/main" id="{478FFC02-EC1B-4C97-B398-202B8C60B2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509321"/>
              </p:ext>
            </p:extLst>
          </p:nvPr>
        </p:nvGraphicFramePr>
        <p:xfrm>
          <a:off x="4407738" y="5744826"/>
          <a:ext cx="3456075" cy="949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0" name="Уравнение" r:id="rId12" imgW="1523880" imgH="419040" progId="Equation.3">
                  <p:embed/>
                </p:oleObj>
              </mc:Choice>
              <mc:Fallback>
                <p:oleObj name="Уравнение" r:id="rId12" imgW="1523880" imgH="419040" progId="Equation.3">
                  <p:embed/>
                  <p:pic>
                    <p:nvPicPr>
                      <p:cNvPr id="4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7738" y="5744826"/>
                        <a:ext cx="3456075" cy="94976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Line 5">
            <a:extLst>
              <a:ext uri="{FF2B5EF4-FFF2-40B4-BE49-F238E27FC236}">
                <a16:creationId xmlns:a16="http://schemas.microsoft.com/office/drawing/2014/main" id="{ED436C66-368A-40A3-9D3E-35962304FC66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650" y="6466741"/>
            <a:ext cx="2563370" cy="1306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3" name="Line 6">
            <a:extLst>
              <a:ext uri="{FF2B5EF4-FFF2-40B4-BE49-F238E27FC236}">
                <a16:creationId xmlns:a16="http://schemas.microsoft.com/office/drawing/2014/main" id="{E829866F-781B-4D3C-88D4-32C9DED021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2062" y="4955442"/>
            <a:ext cx="0" cy="151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4" name="Rectangle 8" descr="Светлый диагональный 1">
            <a:extLst>
              <a:ext uri="{FF2B5EF4-FFF2-40B4-BE49-F238E27FC236}">
                <a16:creationId xmlns:a16="http://schemas.microsoft.com/office/drawing/2014/main" id="{892BFFEC-EB66-4F23-8934-081E15ECB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062" y="5387242"/>
            <a:ext cx="288925" cy="1079500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5" name="Line 9">
            <a:extLst>
              <a:ext uri="{FF2B5EF4-FFF2-40B4-BE49-F238E27FC236}">
                <a16:creationId xmlns:a16="http://schemas.microsoft.com/office/drawing/2014/main" id="{5634EDD5-B29D-45BC-814D-DFFDEB0CC6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76887" y="5417797"/>
            <a:ext cx="1223963" cy="32822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sm" len="lg"/>
            <a:tailEnd type="arrow" w="sm" len="lg"/>
          </a:ln>
        </p:spPr>
        <p:txBody>
          <a:bodyPr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22D170CB-F842-4C64-A4E9-146E75A63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687" y="5819040"/>
            <a:ext cx="288925" cy="6477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B1945B54-341A-488F-860A-38902E883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6387" y="5819040"/>
            <a:ext cx="288925" cy="6477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8" name="Line 13">
            <a:extLst>
              <a:ext uri="{FF2B5EF4-FFF2-40B4-BE49-F238E27FC236}">
                <a16:creationId xmlns:a16="http://schemas.microsoft.com/office/drawing/2014/main" id="{7E7A9AE4-F263-40B2-A49D-5FEC4A1C73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4012" y="5474838"/>
            <a:ext cx="719137" cy="32464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sm" len="lg"/>
            <a:tailEnd type="arrow" w="sm" len="lg"/>
          </a:ln>
        </p:spPr>
        <p:txBody>
          <a:bodyPr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AD1F644D-85DB-4BE7-87EB-82C2B8205856}"/>
              </a:ext>
            </a:extLst>
          </p:cNvPr>
          <p:cNvSpPr/>
          <p:nvPr/>
        </p:nvSpPr>
        <p:spPr>
          <a:xfrm>
            <a:off x="4298543" y="4891689"/>
            <a:ext cx="57146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Текущая стоимость обычного аннуитета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 /</a:t>
            </a:r>
          </a:p>
          <a:p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взнос на амортизацию единицы</a:t>
            </a:r>
          </a:p>
        </p:txBody>
      </p:sp>
      <p:graphicFrame>
        <p:nvGraphicFramePr>
          <p:cNvPr id="30" name="Объект 29">
            <a:extLst>
              <a:ext uri="{FF2B5EF4-FFF2-40B4-BE49-F238E27FC236}">
                <a16:creationId xmlns:a16="http://schemas.microsoft.com/office/drawing/2014/main" id="{8787BC97-8CB1-429C-83C7-5A67FE55183A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15746639"/>
              </p:ext>
            </p:extLst>
          </p:nvPr>
        </p:nvGraphicFramePr>
        <p:xfrm>
          <a:off x="8631130" y="5698331"/>
          <a:ext cx="2838355" cy="996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1" name="Уравнение" r:id="rId14" imgW="1193760" imgH="419040" progId="Equation.3">
                  <p:embed/>
                </p:oleObj>
              </mc:Choice>
              <mc:Fallback>
                <p:oleObj name="Уравнение" r:id="rId14" imgW="1193760" imgH="419040" progId="Equation.3">
                  <p:embed/>
                  <p:pic>
                    <p:nvPicPr>
                      <p:cNvPr id="49" name="Объект 4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1130" y="5698331"/>
                        <a:ext cx="2838355" cy="99625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Line 14">
            <a:extLst>
              <a:ext uri="{FF2B5EF4-FFF2-40B4-BE49-F238E27FC236}">
                <a16:creationId xmlns:a16="http://schemas.microsoft.com/office/drawing/2014/main" id="{A4E71771-1A54-4491-BBCE-A490FDD376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3568" y="1341214"/>
            <a:ext cx="0" cy="1366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519A47E2-D9E1-4017-B1EC-E9F1B7D25BF1}"/>
              </a:ext>
            </a:extLst>
          </p:cNvPr>
          <p:cNvSpPr/>
          <p:nvPr/>
        </p:nvSpPr>
        <p:spPr>
          <a:xfrm>
            <a:off x="4283968" y="1237163"/>
            <a:ext cx="7555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Накопленная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/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текущая стоимость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B3E23DD-ECE7-4102-B80E-725495715EBA}"/>
              </a:ext>
            </a:extLst>
          </p:cNvPr>
          <p:cNvSpPr txBox="1"/>
          <p:nvPr/>
        </p:nvSpPr>
        <p:spPr>
          <a:xfrm rot="16200000">
            <a:off x="847117" y="2138607"/>
            <a:ext cx="690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PV</a:t>
            </a:r>
            <a:endParaRPr lang="ru-RU" sz="24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1DB4DA-6EA4-4B3A-879A-4E305FF3D194}"/>
              </a:ext>
            </a:extLst>
          </p:cNvPr>
          <p:cNvSpPr txBox="1"/>
          <p:nvPr/>
        </p:nvSpPr>
        <p:spPr>
          <a:xfrm rot="16200000">
            <a:off x="2210085" y="1815603"/>
            <a:ext cx="690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FV</a:t>
            </a:r>
            <a:endParaRPr lang="ru-RU" sz="2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6BB9BF9-D749-4388-B987-321453E134C6}"/>
              </a:ext>
            </a:extLst>
          </p:cNvPr>
          <p:cNvSpPr txBox="1"/>
          <p:nvPr/>
        </p:nvSpPr>
        <p:spPr>
          <a:xfrm rot="16200000">
            <a:off x="2373675" y="3815546"/>
            <a:ext cx="690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FV</a:t>
            </a:r>
            <a:endParaRPr lang="ru-RU" sz="2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051359E-5337-4519-AEAF-7305B0DA87FC}"/>
              </a:ext>
            </a:extLst>
          </p:cNvPr>
          <p:cNvSpPr txBox="1"/>
          <p:nvPr/>
        </p:nvSpPr>
        <p:spPr>
          <a:xfrm rot="16200000">
            <a:off x="478028" y="5659646"/>
            <a:ext cx="690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PV</a:t>
            </a:r>
            <a:endParaRPr lang="ru-RU" sz="2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4380A7A-E4AF-4C75-AE0F-0D1F01B5E47E}"/>
              </a:ext>
            </a:extLst>
          </p:cNvPr>
          <p:cNvSpPr txBox="1"/>
          <p:nvPr/>
        </p:nvSpPr>
        <p:spPr>
          <a:xfrm rot="16200000">
            <a:off x="731984" y="4169594"/>
            <a:ext cx="753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PMT</a:t>
            </a:r>
            <a:endParaRPr lang="ru-RU" sz="24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DB50CF6-6499-47B4-84DF-AE0737987CFA}"/>
              </a:ext>
            </a:extLst>
          </p:cNvPr>
          <p:cNvSpPr txBox="1"/>
          <p:nvPr/>
        </p:nvSpPr>
        <p:spPr>
          <a:xfrm rot="16200000">
            <a:off x="2021813" y="5909706"/>
            <a:ext cx="753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PMT</a:t>
            </a:r>
            <a:endParaRPr lang="ru-RU" sz="24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EEA051E-521A-46D2-846B-DEA69CC4B058}"/>
              </a:ext>
            </a:extLst>
          </p:cNvPr>
          <p:cNvSpPr txBox="1"/>
          <p:nvPr/>
        </p:nvSpPr>
        <p:spPr>
          <a:xfrm rot="16200000">
            <a:off x="1376334" y="5902279"/>
            <a:ext cx="753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PMT</a:t>
            </a:r>
            <a:endParaRPr lang="ru-RU" sz="24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58A0391-EA82-47BB-B1CC-F941F82F629E}"/>
              </a:ext>
            </a:extLst>
          </p:cNvPr>
          <p:cNvSpPr txBox="1"/>
          <p:nvPr/>
        </p:nvSpPr>
        <p:spPr>
          <a:xfrm rot="16200000">
            <a:off x="1522997" y="4179373"/>
            <a:ext cx="753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PMT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501654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№13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№32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Специфика задачи: знание составляющих для расчета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коэфф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 капитализации.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Коэффициент капитализации равен отношению чистого операционного дохода к стоимости объекта.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150 000 / 1 000 000 = 0.15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Ставка капитализации равна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0.15 х 100% = 15%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Примечание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 в условии задачи лишние данные.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510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№14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№33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Определите рыночную ставку капитализации для офисного здания, если приносимый им чистый операционный доход составляет 5 млн рублей, цена продажи 50 млн рублей, а брокерская комиссия за продажу 5% от цены сделки. Результат округлить до сотых долей процента.</a:t>
            </a:r>
          </a:p>
          <a:p>
            <a:pPr marL="0" indent="0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5,00%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9,50%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10,00%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10,53%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007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№14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№33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R = 5 / 50 = 0,10 = 10.00%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432000" algn="just"/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Брокерские услуги – лишние данные.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8692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№15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№32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Определите рыночную стоимость здания, если потенциальный валовой доход составляет 100 000 руб. в месяц, коэффициент потерь от недозагрузки равен 10%, операционные расходы равны 500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руб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/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 в год, площадь здания – 100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., а рыночная ставка капитализации составляет 10%. </a:t>
            </a:r>
          </a:p>
          <a:p>
            <a:pPr marL="0" indent="0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700 000 руб.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862 500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10 300 000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10 350 000 руб.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2025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№15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№32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	1. ПВД = 100 000 х 12 = 1 200 000 руб.</a:t>
            </a:r>
          </a:p>
          <a:p>
            <a:pPr indent="0"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	2. ДВД = 1 200 000 х 0.9 = 1 080 000 руб.</a:t>
            </a:r>
          </a:p>
          <a:p>
            <a:pPr indent="0"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	3. ЧОД = 1 080 000 – 500 х 100 = 1 030 000 руб.</a:t>
            </a:r>
          </a:p>
          <a:p>
            <a:pPr indent="0"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	4. РС = 1 030 000 / 0.10 = 10 300 000 руб.</a:t>
            </a:r>
          </a:p>
          <a:p>
            <a:pPr indent="0" algn="ctr"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Примечание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 типичная ошибка данной задачи – месячный ПВД не переводится в годовой.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2677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№16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№29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Чистый операционный доход от единого объекта недвижимости составляет 100 000 руб. в год, Затраты на замещение для улучшений с учетом износа и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устареваний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в текущих ценах составляют 500 000 руб., коэффициенты капитализации для земли и улучшений составляют 10% и 12% соответственно. Рассчитать рыночную стоимость единого объекта недвижимости.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504 000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600 000 руб.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900 000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1 500 000 руб.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4840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№16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№29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1. Определяем ЧОД улучшений:</a:t>
            </a:r>
          </a:p>
          <a:p>
            <a:pPr indent="0" algn="ctr"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500 000 х 0,12 = 60 000 руб.</a:t>
            </a:r>
          </a:p>
          <a:p>
            <a:pPr indent="0" algn="just"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2. Определяем ЧОД земли:</a:t>
            </a:r>
          </a:p>
          <a:p>
            <a:pPr indent="0" algn="ctr"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100 000 – 60 000 = 40 000 руб.</a:t>
            </a:r>
          </a:p>
          <a:p>
            <a:pPr indent="0" algn="just"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3. Определяем стоимость земли:</a:t>
            </a:r>
          </a:p>
          <a:p>
            <a:pPr indent="0" algn="ctr"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40 000 / 0,10 = 400 000 руб.</a:t>
            </a:r>
          </a:p>
          <a:p>
            <a:pPr indent="0" algn="just"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4. Определяем рыночную стоимость ЕОН:</a:t>
            </a:r>
          </a:p>
          <a:p>
            <a:pPr indent="0" algn="ctr"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500 000 + 400 000 = 900 000 руб.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1645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7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№35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Потенциальный  валовой  доход  от  объекта  недвижимости  составляет  100 000  рублей  в месяц,  что  соответствует  рыночным  показателям,  стабилизированный  коэффициент недозагрузки равен 10%, операционные расходы равны 1000 руб./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общей площади здания в год, общая площадь здания – 100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  среднерыночная ставка капитализации для подобных объектов - 10%, среднерыночная ставка кредитования для таких объектов 12%.  Рассчитать  рыночную  стоимость  объекта  недвижимости.  Результат  округлить  до тысяч рублей. </a:t>
            </a:r>
          </a:p>
          <a:p>
            <a:pPr marL="0" indent="432000" algn="just">
              <a:spcBef>
                <a:spcPts val="0"/>
              </a:spcBef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1) 11 000 000.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2) 9 800 000.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3) 12 000 000.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4) 10 800 000.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5) 8 167 000.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5720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7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№35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Специфика задачи: ПВД приведён за месяц, лишние данные в виде ставки по кредиту.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  1. ПВД = 100 000 х 12 = 1 200 000р.</a:t>
            </a:r>
          </a:p>
          <a:p>
            <a:pPr marL="0" indent="0">
              <a:spcBef>
                <a:spcPts val="0"/>
              </a:spcBef>
              <a:buNone/>
            </a:pP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  2. ДВД = 1 200 000 х (1 – 10%) = 1 080 000р.</a:t>
            </a:r>
          </a:p>
          <a:p>
            <a:pPr marL="0" indent="0">
              <a:spcBef>
                <a:spcPts val="0"/>
              </a:spcBef>
              <a:buNone/>
            </a:pP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  3. ОР = 1 000 х 100 = 100 000р.</a:t>
            </a:r>
          </a:p>
          <a:p>
            <a:pPr marL="0" indent="0">
              <a:spcBef>
                <a:spcPts val="0"/>
              </a:spcBef>
              <a:buNone/>
            </a:pP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  4. ЧОД = ДВД – ОР = 1 080 000 - 100 000 = 980 000р.</a:t>
            </a:r>
          </a:p>
          <a:p>
            <a:pPr marL="0" indent="0">
              <a:spcBef>
                <a:spcPts val="0"/>
              </a:spcBef>
              <a:buNone/>
            </a:pP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   5. Рыночная стоимость = ЧОД/К = 980 000 / 10% = 9 800 000р.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8705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№18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№36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Рыночная стоимость расположенного на земельном участке здания составляет 3 млн руб., оставшийся срок его экономической жизни 25 лет. Норма возврата капитала определяется по методу Ринга. Ставка дисконтирования составляет 18%. Чистый операционный доход от единого объекта недвижимости в первый год эксплуатации составил 700 тыс. руб. Определите рыночную стоимость земельного участка.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154 000 руб.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222 222 руб.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888 888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1 555 555 руб.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72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Финансовый калькулятор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Базовые задачи и примеры: </a:t>
            </a:r>
            <a:r>
              <a:rPr lang="ru-RU" sz="2000" b="1" i="1" u="sng" dirty="0">
                <a:solidFill>
                  <a:srgbClr val="0070C0"/>
                </a:solidFill>
                <a:latin typeface="+mn-lt"/>
              </a:rPr>
              <a:t>текущая стоимость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Вводятся (известны, либо необходимо рассчитать по условиям задачи): 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FV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 – будущая стоимость;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– количество периодов;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– процентная ставка.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Искомая величина: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PV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Пример: FV=1, N=3, I/Y=10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Решение: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1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FV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 3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 10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[CPT] [PV]</a:t>
            </a:r>
            <a:endParaRPr lang="en-US" sz="36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 Примечание: Порядок ввода величин не имеет значения. Никаких дополнительных клавиш после ввода каждой величины нажимать не надо.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Про что помнить: </a:t>
            </a:r>
          </a:p>
          <a:p>
            <a:pPr marL="342900" indent="432000" algn="just">
              <a:spcBef>
                <a:spcPts val="0"/>
              </a:spcBef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стоимость высветится в виде отрицательного значения (для дальнейших расчетов при необходимости сменить знак нажатием клавиши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[+|-]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);</a:t>
            </a:r>
          </a:p>
          <a:p>
            <a:pPr marL="342900" indent="432000" algn="just">
              <a:spcBef>
                <a:spcPts val="0"/>
              </a:spcBef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по умолчанию все расчеты на конец периода;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1734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№18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№36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1. Определяем коэффициент капитализации для здания: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R</a:t>
            </a:r>
            <a:r>
              <a:rPr lang="en-US" sz="3600" b="1" baseline="-25000" dirty="0">
                <a:solidFill>
                  <a:srgbClr val="0070C0"/>
                </a:solidFill>
                <a:latin typeface="Calibri" panose="020F0502020204030204" pitchFamily="34" charset="0"/>
              </a:rPr>
              <a:t>B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=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0.18 + 1 / 25 = 0.22</a:t>
            </a:r>
          </a:p>
          <a:p>
            <a:pPr indent="0" algn="ctr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2. Определяем ЧОД от здания: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I</a:t>
            </a:r>
            <a:r>
              <a:rPr lang="en-US" sz="3600" b="1" baseline="-25000" dirty="0">
                <a:solidFill>
                  <a:srgbClr val="0070C0"/>
                </a:solidFill>
                <a:latin typeface="Calibri" panose="020F0502020204030204" pitchFamily="34" charset="0"/>
              </a:rPr>
              <a:t>B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= 3 000 000 x 0.22 = 660 000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руб.</a:t>
            </a:r>
          </a:p>
          <a:p>
            <a:pPr indent="0" algn="ctr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3. Определяем ЧОД, приходящийся на землю: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I</a:t>
            </a:r>
            <a:r>
              <a:rPr lang="en-US" sz="3600" b="1" baseline="-25000" dirty="0">
                <a:solidFill>
                  <a:srgbClr val="0070C0"/>
                </a:solidFill>
                <a:latin typeface="Calibri" panose="020F0502020204030204" pitchFamily="34" charset="0"/>
              </a:rPr>
              <a:t>L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= 700 000 – 660 000 = 40 000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руб.</a:t>
            </a:r>
          </a:p>
          <a:p>
            <a:pPr indent="0" algn="ctr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4. Определяем стоимость земли: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V</a:t>
            </a:r>
            <a:r>
              <a:rPr lang="en-US" sz="3600" b="1" baseline="-25000" dirty="0">
                <a:solidFill>
                  <a:srgbClr val="0070C0"/>
                </a:solidFill>
                <a:latin typeface="Calibri" panose="020F0502020204030204" pitchFamily="34" charset="0"/>
              </a:rPr>
              <a:t>L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= I</a:t>
            </a:r>
            <a:r>
              <a:rPr lang="en-US" sz="3600" b="1" baseline="-25000" dirty="0">
                <a:solidFill>
                  <a:srgbClr val="0070C0"/>
                </a:solidFill>
                <a:latin typeface="Calibri" panose="020F0502020204030204" pitchFamily="34" charset="0"/>
              </a:rPr>
              <a:t>L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/ Y = 40 000 / 0.18 = 222 222.22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руб.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5802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доходный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№19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№37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 На  рассматриваемом  земельном  участке  юридически  и  физически  можно  построить  1) офисное здание с общей площадью 5000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,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арендопригодной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площадью - 4500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, рыночная  ставка  аренды  -  10000  руб./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арендопргодной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площади  в  год, стабилизированная  загрузка  90%,  совокупные  операционные  расходы,  оплачиваемые собственником  и  капитальный  резерв  -  1500  руб./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арендопргодной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 площади, рыночная  ставка  капитализации  -  12%,  совокупные  затраты  на  девелопмент  и  продажу единого объекта недвижимости - 30 тыс. руб./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общей площади здания; 2) жилой дом с общей площадью 5000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, продаваемой площадью 4000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, цена продажи  - 90 тыс. руб./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,  совокупные  затраты  на  девелопмент  здания  и  продажу  площадей    -  45 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тыс.руб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./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общей площади здания. Определите все значения прибыли предпринимателя (в % от выручки от продажи) для девелопмента жилого здания, для которых девелопмент жилого  здания  будет  являться  НЭИ  рассматриваемого  земельного  участка.  Рыночная прибыль предпринимателя при девелопменте офисного здания составляет 20%  от цены продажи  единого  объекта  недвижимости.  Предположить,  что  на  момент  продажи офисное  здание  имеет  стабилизированную  загрузку  на  рыночных  условиях,  а  фактор разновременности  денежных  потоков  учтен  в  прибыли  предпринимателя.  Результат округлить до целых процентов.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1) Меньше 17%. 2) Меньше 26%. 3) Больше 26%.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4) Меньше 8%. 5) Больше 8%. 6) Больше 17%.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66040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№19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№37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Офис: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Рыночная стоимость (цена продажи) офиса: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РС = (4500 х 10000 х 0,9 – 4500 х 1500 ) / 0,12 = 281 250 000р.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Девелопмент = 30 000 х 5 000 = 150 000 000р.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ПП = 281 250 000р. х 20% = 56 250 000р.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РС земли = 281 250 000 – 150 000 000 – 56 250 000 = 75 000 000р.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Жильё: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РС = 90 000 х 4 000 = 360 000 000р.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Девелопмент = 45 000 х 5 000 = 225 000 000р.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РС земли = РС – (Девелопмент + ПП)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75 000 000 = 360 000 000 – (225 000 000 + ПП)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ПП = 60 000 000р.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По условиям задачи ПП в процентах от РС жилья, т.е. 60 000 000 / 360 000 000 = 16,67%. Если ПП будет больше значения 16,67% от РС, то стоимость земли станет меньше, чем при офисном использовании, соответственно, условие, при котором НЭИ земли будет жилая застройка соблюдается при значениях ПП ниже 17%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5671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№20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№26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Оценивается здание, незавершенное строительством, у которого возведены фундамент, стены и 40% перекрытий. Оценщик нашел информацию по удельным весам конструктивных элементов аналогичного построенного здания:</a:t>
            </a: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432000">
              <a:spcBef>
                <a:spcPts val="0"/>
              </a:spcBef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фундамент - 10%</a:t>
            </a:r>
          </a:p>
          <a:p>
            <a:pPr marL="0" indent="432000">
              <a:spcBef>
                <a:spcPts val="0"/>
              </a:spcBef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стены - 15%</a:t>
            </a:r>
          </a:p>
          <a:p>
            <a:pPr marL="0" indent="432000">
              <a:spcBef>
                <a:spcPts val="0"/>
              </a:spcBef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перекрытия - 20%</a:t>
            </a:r>
          </a:p>
          <a:p>
            <a:pPr marL="0" indent="432000">
              <a:spcBef>
                <a:spcPts val="0"/>
              </a:spcBef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крыша - 15%</a:t>
            </a:r>
          </a:p>
          <a:p>
            <a:pPr marL="0" indent="432000">
              <a:spcBef>
                <a:spcPts val="0"/>
              </a:spcBef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прочие элементы - 40%.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Определите удельный вес перекрытий в восстановительной стоимости объекта оценки.</a:t>
            </a: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1) 8%.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2) 18%.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3) 20%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4) 24%.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1288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№20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№26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082B8F8-D563-426A-8A5F-19BEA2A2A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463555"/>
              </p:ext>
            </p:extLst>
          </p:nvPr>
        </p:nvGraphicFramePr>
        <p:xfrm>
          <a:off x="492989" y="1428587"/>
          <a:ext cx="11110875" cy="4560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2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2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2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8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70C0"/>
                          </a:solidFill>
                          <a:effectLst/>
                        </a:rPr>
                        <a:t>Наименование</a:t>
                      </a:r>
                      <a:endParaRPr lang="ru-RU" sz="2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70C0"/>
                          </a:solidFill>
                          <a:effectLst/>
                        </a:rPr>
                        <a:t>Вес по проекту</a:t>
                      </a:r>
                      <a:endParaRPr lang="ru-RU" sz="2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70C0"/>
                          </a:solidFill>
                          <a:effectLst/>
                        </a:rPr>
                        <a:t>Готовность</a:t>
                      </a:r>
                      <a:endParaRPr lang="ru-RU" sz="2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70C0"/>
                          </a:solidFill>
                          <a:effectLst/>
                        </a:rPr>
                        <a:t>Вес по факту</a:t>
                      </a:r>
                      <a:endParaRPr lang="ru-RU" sz="2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70C0"/>
                          </a:solidFill>
                          <a:effectLst/>
                        </a:rPr>
                        <a:t>Вес в стоимости</a:t>
                      </a:r>
                      <a:endParaRPr lang="ru-RU" sz="2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effectLst/>
                        </a:rPr>
                        <a:t>Фундамент</a:t>
                      </a:r>
                      <a:endParaRPr lang="ru-RU" sz="28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10%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100%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70C0"/>
                          </a:solidFill>
                          <a:effectLst/>
                        </a:rPr>
                        <a:t>10%</a:t>
                      </a:r>
                      <a:endParaRPr lang="ru-RU" sz="28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30,30%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effectLst/>
                        </a:rPr>
                        <a:t>Стены</a:t>
                      </a:r>
                      <a:endParaRPr lang="ru-RU" sz="28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15%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100%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15%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45,45%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effectLst/>
                        </a:rPr>
                        <a:t>Перекрытия</a:t>
                      </a:r>
                      <a:endParaRPr lang="ru-RU" sz="28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70C0"/>
                          </a:solidFill>
                          <a:effectLst/>
                        </a:rPr>
                        <a:t>20%</a:t>
                      </a:r>
                      <a:endParaRPr lang="ru-RU" sz="28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40%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8%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24,24%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3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effectLst/>
                        </a:rPr>
                        <a:t>Крыша</a:t>
                      </a:r>
                      <a:endParaRPr lang="ru-RU" sz="28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70C0"/>
                          </a:solidFill>
                          <a:effectLst/>
                        </a:rPr>
                        <a:t>15%</a:t>
                      </a:r>
                      <a:endParaRPr lang="ru-RU" sz="28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0%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3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effectLst/>
                        </a:rPr>
                        <a:t>Прочие</a:t>
                      </a:r>
                      <a:endParaRPr lang="ru-RU" sz="28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70C0"/>
                          </a:solidFill>
                          <a:effectLst/>
                        </a:rPr>
                        <a:t>40%</a:t>
                      </a:r>
                      <a:endParaRPr lang="ru-RU" sz="28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0%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-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3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70C0"/>
                          </a:solidFill>
                          <a:effectLst/>
                        </a:rPr>
                        <a:t>ИТОГО:</a:t>
                      </a:r>
                      <a:endParaRPr lang="ru-RU" sz="2800" b="1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70C0"/>
                          </a:solidFill>
                          <a:effectLst/>
                        </a:rPr>
                        <a:t>100%</a:t>
                      </a:r>
                      <a:endParaRPr lang="ru-RU" sz="28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28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33%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99,99%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294065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№21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№30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Рыночная ставка аренды для торгового помещения на начало 2003 года составляла 100  руб. Индекс изменения рыночных ставок аренды для соответствующего сегмента рынка недвижимости с начала 2001 года по начало 2017 года составил 3.54. Индекс изменения рыночных ставок аренды с начала 2001 года по начало 2003 года составил 1.18. Рассчитайте рыночную ставку аренды для этого помещения на начало 2017 года.</a:t>
            </a:r>
          </a:p>
          <a:p>
            <a:pPr marL="0" indent="0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118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236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300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354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5) 472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2689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№21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№30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Определяем индекс 2003 – 2017:</a:t>
            </a:r>
          </a:p>
          <a:p>
            <a:pPr indent="432000" algn="ctr"/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И</a:t>
            </a:r>
            <a:r>
              <a:rPr lang="ru-RU" sz="3600" b="1" baseline="-25000" dirty="0">
                <a:solidFill>
                  <a:srgbClr val="0070C0"/>
                </a:solidFill>
                <a:latin typeface="Calibri" panose="020F0502020204030204" pitchFamily="34" charset="0"/>
              </a:rPr>
              <a:t>2001-2017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/ И</a:t>
            </a:r>
            <a:r>
              <a:rPr lang="ru-RU" sz="3600" b="1" baseline="-25000" dirty="0">
                <a:solidFill>
                  <a:srgbClr val="0070C0"/>
                </a:solidFill>
                <a:latin typeface="Calibri" panose="020F0502020204030204" pitchFamily="34" charset="0"/>
              </a:rPr>
              <a:t>2001-2003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= 3.54 / 1.18 = 3</a:t>
            </a:r>
          </a:p>
          <a:p>
            <a:pPr indent="0" algn="just"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Определяем ставку аренды на 2017 год:</a:t>
            </a:r>
          </a:p>
          <a:p>
            <a:pPr indent="0" algn="just"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100 х 3 = 300 руб.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0202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№22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№31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  В  период  с  01.01.2005  по  31.12.2016  рыночные  ставки  аренды  выросли  на  123%  и  с 01.01.2010  по  31.12.2016  на  37%,  какой  была  рыночная  ставка  аренды  01.01.2010,  если 01.01.2005 она составляла 500 рублей. Результат округлить до целого.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430.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1115.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685.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685.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5) 814.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16713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№22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№31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Специфика задачи: понимать принципы формирования и применения индексов изменения цен.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500 х 2,23 / 1,37 = 813,88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83467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№23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№26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Затраты на замещение  для  улучшений без  учета износа  и 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устареваний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составляют 400 тыс.  руб.  Срок  экономической  жизни  улучшений  составляет  50  лет.  Эффективный возраст улучшений составляет 15 лет. Сколько составляет величина износа, определенная методом эффективного возраста? Результат округлить до тысяч рублей.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120 000.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400 000.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280 000.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Недостаточно данных для решения задачи.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5) 60 000.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346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Финансовый калькулятор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Базовые задачи и примеры: </a:t>
            </a:r>
            <a:r>
              <a:rPr lang="ru-RU" sz="2000" b="1" i="1" u="sng" dirty="0">
                <a:solidFill>
                  <a:srgbClr val="0070C0"/>
                </a:solidFill>
                <a:latin typeface="+mn-lt"/>
              </a:rPr>
              <a:t>будущая стоимость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Вводятся (известны, либо необходимо рассчитать по условиям задачи): 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P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V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 – текущая стоимость;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– количество периодов;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– процентная ставка. 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Искомая величина -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FV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Пример: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PV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=1, N=3, I/Y=10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Решение: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[P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V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 3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 10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[CPT] [FV]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73748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№23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№26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Специфика задачи: понимать метод эффективного возраста; не путать накопленный износ с остаточной стоимостью.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1. Определяем величину накопленного износа: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15 / 50 = 0,3 или 30%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2. Определяем величину накопленного износа: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400 000 х 30% = 120 000р.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457386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№24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№28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Определить рыночную стоимость оцениваемого затратным подходом объекта недвижимости, если рыночная стоимость участка земли составляет 28 млн. руб.,  затраты на создание здания с учетом прибыли предпринимателя равны 90 млн. руб., при этом совокупный износ здания оценивается в 20 %.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46 млн.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94,4 млн.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100 млн. руб.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Для корректного расчета необходимы дополнительные данные о величине физического износа. </a:t>
            </a:r>
            <a:endParaRPr lang="en-US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7665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№24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№28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1. Определяем рыночную стоимость здания с учётом износа: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РС = 90 млн. руб. х (1 – 20%) = 72 млн. руб.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2. Определяем рыночную стоимость единого объекта недвижимости путём суммирования стоимостей здания и земельного участка: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РС</a:t>
            </a:r>
            <a:r>
              <a:rPr lang="ru-RU" sz="3600" b="1" baseline="-30000" dirty="0">
                <a:solidFill>
                  <a:srgbClr val="0070C0"/>
                </a:solidFill>
                <a:latin typeface="Calibri" panose="020F0502020204030204" pitchFamily="34" charset="0"/>
              </a:rPr>
              <a:t>ЕОН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= 72 + 28 = 100 млн. руб.</a:t>
            </a:r>
            <a:endParaRPr lang="ru-RU" sz="3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63019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№25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№27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Определить рыночную стоимость земельного участка, на котором расположено отдельно стоящее  здание.  Стоимость  единого  объекта  недвижимости  составляет  12  500  000  руб. Затраты на воспроизводство для здания без учета износов и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устареваний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составляют 10 000 000 руб.,  физический  износ  оценивается  в  1  000  000  руб.,    функциональное устаревание - 500 000 руб. (других видов износов и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устареваний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не выявлено). Модель расчета  совокупного  износа  и 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устареваний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-  аддитивная.    Прибыль  предпринимателя принять  равной  нулю.  Рыночную  стоимость  земельного  участка  округлить  до  тысяч рублей.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1) 4 000 000.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2) 8 500 000.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3) 3 000 000.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4) 3 500 000.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5) 2 500 000.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2603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№25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№27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Специфика задачи: понимание и применение аддитивной модели и абсолютных величин износов.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1. Определяем накопленный износ: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1 000 000 + 500 000 = 1 500 000р.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2. Определяем рыночную стоимость здания: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10 000 000 – 1 500 000 = 8 500 000р.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3. Определяем рыночную стоимость земельного участка: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12 500 000 – 8 500 000 = 4 000 000р.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408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№26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№34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Рассчитайте  рыночную  стоимость  земельного  участка  методом  остатка,  если  известно, что  рыночная  стоимость  единого  готового  объекта  недвижимости,  который  в соответствии с принципом НЭИ на нем целесообразно построить, составляет 2 000 000 руб., прямые затраты на строительство составляют 500 000 руб., косвенные издержки, в том  числе  проценты  по  кредитам  -  20%  от  величины  прямых  затрат  на  строительство, сумма  кредита  составит  300  000  руб.,  среднерыночная  прибыль  девелопера  при реализации  подобных  проектов  -  25%  от  стоимости  готового  объекта.  Результат округлить до тысяч рублей.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1) 1 100 000.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2) 600 000.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3) 1 250 000.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4) 1 500 000.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5) 900 000.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9996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№26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№34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Специфика задачи: лишние данные о сумме кредита.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РС = Прямые затраты + Косвенные затраты + ПП + ЗУ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ЗУ = РС - Прямые затраты - Косвенные затраты - ПП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РС = 2 000 000р. (из условия)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Прямые затраты = 500 000р. (из условия)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Косвенные затраты = 500 000 х 20% = 100 000р.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ПП = 2 000 000 х 25% = 500 000р.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ЗУ = 2 000 000 – 500 000 – 100 000 – 500 000 = 900 000р.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6759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7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№37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Затраты на создание конструкции зарегистрированного объекта недвижимости - металлического резервуара объемом 100 м3 составляет 100 000 руб., объемом  175 м3 -  140 000 руб. Коэффициент, учитывающий стоимость доставки и монтажа резервуара, составляет 1.7. Затраты на ускоренную доставку металлоконструкций - 15 000 руб. Надбавка за срочное оформление документации - 10% от стоимости металлоконструкций.  Необходимо рассчитать рыночные затраты на создание смонтированного резервуара объемом 150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куб.м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 с использованием коэффициента торможения.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1) 216 933 руб.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2) 239 400 руб.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3) 253 611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4) 253 626 руб.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46792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7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№37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Расчёт коэффициента торможения на калькуляторе.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 данном случае рекомендуется установить в калькуляторе количество знаков после запятой не менее четырёх: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2ND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] [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Format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4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Enter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 Иначе итоговый результат может «уплыть», и не совпасть с предложенными вариантами ответов.</a:t>
            </a:r>
            <a:b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Ценообразующие параметры: Аналог 1 – 100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куб.м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.; Аналог 2 – 175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куб.м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b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Цены: Аналог 1 – 100 000р.; Аналог 2 – 140 000р.</a:t>
            </a:r>
            <a:b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Внимание! На данном этапе неважно, что на что вы разделите (меньшее на большее или наоборот), важно соблюдать однообразие: если при расчете отношения ценообразующих параметров вы разделите Аналог1/Аналог2, то и отношение цен должно быть таким же – Аналог1/Аналог2. </a:t>
            </a:r>
            <a:b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Определяем отношение ценообразующих параметров.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100 / 175 = 0.5714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Определяем отношение цен.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100 000 / 140 000 = 0.7143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5378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7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№37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Определяем на калькуляторе натуральные логарифмы этих величин.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0.5714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LN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-0.5597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0.7143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LN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-0.3365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Находим отношение логарифмов. Важно! Здесь уже жёсткое требование: в числителе логарифм отношения цен, в знаменателе логарифм отношения параметров.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Коэффициент торможения =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0.3365 / 0.5597 = 0.6012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Для расчета стоимости объекта оценки можно применять данные любого аналога. Для объекта оценки 150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куб.м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 получим: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150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/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100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Y</a:t>
            </a:r>
            <a:r>
              <a:rPr lang="ru-RU" sz="3600" b="1" baseline="30000" dirty="0" err="1">
                <a:solidFill>
                  <a:srgbClr val="0070C0"/>
                </a:solidFill>
                <a:latin typeface="Calibri" panose="020F0502020204030204" pitchFamily="34" charset="0"/>
              </a:rPr>
              <a:t>x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0.6012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x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100,000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127600р.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150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/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175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Y</a:t>
            </a:r>
            <a:r>
              <a:rPr lang="ru-RU" sz="3600" b="1" baseline="30000" dirty="0" err="1">
                <a:solidFill>
                  <a:srgbClr val="0070C0"/>
                </a:solidFill>
                <a:latin typeface="Calibri" panose="020F0502020204030204" pitchFamily="34" charset="0"/>
              </a:rPr>
              <a:t>x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0.6012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x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140,000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=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127610р.</a:t>
            </a:r>
          </a:p>
          <a:p>
            <a:pPr indent="0">
              <a:spcBef>
                <a:spcPts val="0"/>
              </a:spcBef>
              <a:buNone/>
            </a:pPr>
            <a:endParaRPr lang="ru-RU" sz="2400" u="sng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sz="2400" u="sng" dirty="0">
                <a:solidFill>
                  <a:srgbClr val="0070C0"/>
                </a:solidFill>
                <a:latin typeface="Calibri" panose="020F0502020204030204" pitchFamily="34" charset="0"/>
              </a:rPr>
              <a:t>Примечание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excel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без округлений даёт результат 127607,41р.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063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Финансовый калькулятор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Базовые задачи и примеры: </a:t>
            </a:r>
            <a:r>
              <a:rPr lang="ru-RU" sz="2000" b="1" i="1" u="sng" dirty="0">
                <a:solidFill>
                  <a:srgbClr val="0070C0"/>
                </a:solidFill>
                <a:latin typeface="+mn-lt"/>
              </a:rPr>
              <a:t>накопление единицы за период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Будущая стоимость аннуитетных платежей определяется по этой же функции.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Вводятся (известны, либо необходимо рассчитать по условиям задачи): 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PMT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 – размер платежа;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– количество периодов;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– процентная ставка.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Искомая величина -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FV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Пример: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PMT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=1, N=3, I/Y=10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Решение: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1 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[PMT]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3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10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[CPT] [FV]</a:t>
            </a:r>
            <a:endParaRPr lang="en-US" sz="36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92338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7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№37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Далее по условию задачи необходимо учесть затраты на доставку и монтаж:</a:t>
            </a:r>
          </a:p>
          <a:p>
            <a:pPr indent="0" algn="ctr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V = 127 600 x 1.7 = 216 920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руб.</a:t>
            </a:r>
          </a:p>
          <a:p>
            <a:pPr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Это и будет итоговым ответом, поскольку ни ускоренная доставка, ни срочное оформление документации не имеют отношения к рыночной стоимости.</a:t>
            </a:r>
          </a:p>
          <a:p>
            <a:pPr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Примечание: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На экзамене присутствуют схожие задачи, но они немного усложнены определением физического износа, для расчета которого в условии указаны: хронологический возраст, оставшийся срок жизни и срок экономической жизни (либо иные различные сочетания сроков и возрастов, и при этом есть лишние данные).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6971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затратный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№28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№36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Оценщик  проводит  оценку  зарегистрированного  объекта  недвижимости  -  подземного резервуара из нержавеющей стали внешним объемом 30 м</a:t>
            </a:r>
            <a:r>
              <a:rPr lang="ru-RU" sz="20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3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и массой 8 тонн. В распоряжении оценщика имеются следующие данные: Стоимость  изготовления  металлоконструкций  резервуара  из  углеродистой  стали  –  8 руб./кг без учета НДС, из нержавеющей стали – 15 руб./кг, без учета НДС. Стоимость доставки – 5% от стоимости металлоконструкций резервуара. Затраты  на  монтаж  составляют  150%  от  стоимости  металлоконструкций  надземных металлических  резервуаров  и  200%  от  стоимости  металлоконструкций  надземных железобетонных  и  подземных  металлических  резервуаров.  В  качестве  базы,  к  которой применяется коэффициент, выступает стоимость резервуаров из нержавеющей стали или железобетона (в зависимости от резервуара). Дополнительно  необходимо  понести  затраты  по  выемке  и  вывозу  грунта,  которые составляют 1000 руб./м</a:t>
            </a:r>
            <a:r>
              <a:rPr lang="ru-RU" sz="20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3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без учета НДС. Необходимый объем таких работ рассчитывается на основе внешнего объема резервуара и принимается равным ему. Оценщик пришел к выводу, что прибыль предпринимателя равна нулю. Срок службы резервуара определен на уровне 20 лет, оставшийся срок службы – 15 лет, хронологический  возраст  –  3  года.  Функциональное  и  экономическое  устаревание отсутствует. Прибыль предпринимателя принять равной нулю. Все данные приведены для условий России.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Определите  рыночную  стоимость  данного  резервуара  в  рамках  затратного  подхода  (без учета НДС). результат округлить до сотен рублей.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1) 297 000;  2) 284 000;  3) 241 400;  4) 189 000;  5) 190 500.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43580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№28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№36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1. Определяем стоимость металлоконструкции: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8 000 х 15 = 120 000р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2. Определяем стоимость доставки металлоконструкций: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120 000 х 5% = 6 000р.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3. Определяем стоимость монтажа: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120 000 х 200% = 240 000р.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4. Определяем затраты на котлован: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1000 х 30 = 30 000р.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5. Определяем затраты на воспроизводство объекта недвижимости: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120 000 + 6 000 + 240 000 + 30 000 = 396 000р.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6. Определяем эффективный возраст, вычитая из общего срока службы оставшийся срок службы (хронологический возраст – лишние данные):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20 – 15 = 5 лет.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7. Определяем накопленный физический износ: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5 лет / 20 лет = 0,25 или 25%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8. Определяем рыночную стоимость объекта недвижимости: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396 000 х (1 - 25/100) = 297 000р.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5235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№29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№3.2.15 из Базы вопросов СРОО «ЭС»)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Объект продан 5 месяцев назад. Рост цен: 1% в месяц. Определить величину корректировки (со знаком).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391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№29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№3.2.15 из Базы вопросов СРОО «ЭС»)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Корректировка составит: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(1 + 0,01) </a:t>
            </a:r>
            <a:r>
              <a:rPr lang="ru-RU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5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= 1.05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– это </a:t>
            </a:r>
            <a:r>
              <a:rPr lang="ru-RU" sz="2400" i="1" u="sng" dirty="0">
                <a:solidFill>
                  <a:srgbClr val="0070C0"/>
                </a:solidFill>
                <a:latin typeface="Calibri" panose="020F0502020204030204" pitchFamily="34" charset="0"/>
              </a:rPr>
              <a:t>неправильный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ответ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Внимание! Если при решении этой задачи в калькуляторе будет выставлено 2 знака после запятой, то получим неправильный ответ, который и указан выше. Выставив 3 или 4 знака после запятой, получим:</a:t>
            </a:r>
          </a:p>
          <a:p>
            <a:pPr indent="432000" algn="just">
              <a:spcBef>
                <a:spcPts val="0"/>
              </a:spcBef>
              <a:spcAft>
                <a:spcPts val="0"/>
              </a:spcAft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(1 + 0,01) </a:t>
            </a:r>
            <a:r>
              <a:rPr lang="ru-RU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5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= 1.0510 или 5,1 %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Примечание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: Появилась задача, в которой период составляет полтора года, и дано годовое удорожание в процентах (например, 10% в год). В данном случае корректировка составит: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(1 + 0,1) </a:t>
            </a:r>
            <a:r>
              <a:rPr lang="ru-RU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1,5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946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№30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№3.2.10 из Базы вопросов СРОО «ЭС»)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Влияние величины площади на стоимость описывается зависимостью: С=500-2*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>S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 Определить величину корректировки на площадь (с учётом знака) при условии, что площадь объекта-аналога 70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., а площадь объекта оценки 50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06621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№30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№3.2.10 из Базы вопросов СРОО «ЭС»)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Корректировка составит: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i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(500 – 2 * 50) / (500 – 2 * 70) – 1 = 0,11 = +11%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i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21790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№31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№3.2.7 из Базы вопросов СРОО «ЭС»)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  Определить рыночную стоимость 4-х звёздочной гостиницы с годовым ЧОД = 1300000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	Аналог 1:  4-х звёздочная гостиница продана за 8 400 000 руб., её годовой ЧОД составлял 1 000 000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	Аналог 2:  3-х звёздочная гостиница продана за 8 000 000 руб., её годовой ЧОД составлял 1 200 000 руб.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63541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№31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№3.2.7 из Базы вопросов СРОО «ЭС»)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400" b="1" i="1" dirty="0">
                <a:solidFill>
                  <a:srgbClr val="0070C0"/>
                </a:solidFill>
              </a:rPr>
              <a:t>   </a:t>
            </a:r>
            <a:r>
              <a:rPr lang="ru-RU" sz="2400" dirty="0">
                <a:solidFill>
                  <a:srgbClr val="0070C0"/>
                </a:solidFill>
              </a:rPr>
              <a:t>В задаче лишние данные. В качестве аналога необходимо использовать только 4-х звёздочную гостиницу. Позднее условие данной задачи было изменено: объектом оценки была 5-ти звёздочная гостиница, а в качестве аналогов использовались 5-ти звёздочная и 3-х звёздочная гостиницы.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Решение: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1.Определяем коэффициент капитализации:  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</a:rPr>
              <a:t>R </a:t>
            </a:r>
            <a:r>
              <a:rPr lang="ru-RU" sz="3600" b="1" dirty="0">
                <a:solidFill>
                  <a:srgbClr val="0070C0"/>
                </a:solidFill>
              </a:rPr>
              <a:t>= 1 000 000 / 8 400 000 = 0,119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</a:rPr>
              <a:t>2.Определяем рыночную стоимость: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</a:rPr>
              <a:t>РС = 1 300 000 / 0,119 = 10 900 000 руб</a:t>
            </a:r>
            <a:r>
              <a:rPr lang="ru-RU" sz="2400" b="1" dirty="0">
                <a:solidFill>
                  <a:srgbClr val="0070C0"/>
                </a:solidFill>
              </a:rPr>
              <a:t>. </a:t>
            </a:r>
            <a:r>
              <a:rPr lang="ru-RU" sz="2400" dirty="0">
                <a:solidFill>
                  <a:srgbClr val="0070C0"/>
                </a:solidFill>
              </a:rPr>
              <a:t>(с учётом округления)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</a:rPr>
              <a:t>   Примечание: При расчёте через мультипликатор получим: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</a:rPr>
              <a:t>8 400 000 / 1 000 000 = 8.4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</a:rPr>
              <a:t>1 300 000 х 8.4 = 10 920 000 руб.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30497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№32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№34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   Определить рыночную стоимость застроенного земельного участка, если рыночная стоимость единого объекта недвижимости составляет 1 млн рублей, а для аналогичных объектов вклад стоимости улучшений в стоимость единого объекта недвижимости составляет 70%.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0,3 млн.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0,5 млн.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0,7 млн.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1,0 млн. руб.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633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Финансовый калькулятор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Базовые задачи и примеры: </a:t>
            </a:r>
            <a:r>
              <a:rPr lang="ru-RU" sz="2000" b="1" i="1" u="sng" dirty="0">
                <a:solidFill>
                  <a:srgbClr val="0070C0"/>
                </a:solidFill>
                <a:latin typeface="+mn-lt"/>
              </a:rPr>
              <a:t>фактор фонда возмещения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Вводятся (известны, либо необходимо рассчитать по условиям задачи): 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FV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 – будущая стоимость;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– количество периодов; 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– процентная ставка.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Искомая величина: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PMT</a:t>
            </a:r>
            <a:endParaRPr lang="ru-RU" sz="32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Пример: сколько надо откладывать ежегодно, чтобы через 3 года под 10% накопить 100 денежных единиц? 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100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[FV]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 3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 10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[CPT] [PMT]</a:t>
            </a:r>
            <a:endParaRPr lang="ru-RU" sz="36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Примечание: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Для определения нормы возврата капитала по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Инвуду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или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Хоскольду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с применением данной функции будущая стоимость (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FV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)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должна быть равна единице, а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I/Y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равна либо норме дохода на инвестиции (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Инвуд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), либо безрисковой ставке (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Хоскольд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).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[FV]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 3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 10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[CPT] [PMT]</a:t>
            </a:r>
            <a:endParaRPr lang="ru-RU" sz="36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1" dirty="0">
                <a:solidFill>
                  <a:srgbClr val="0070C0"/>
                </a:solidFill>
                <a:latin typeface="Calibri" panose="020F0502020204030204" pitchFamily="34" charset="0"/>
              </a:rPr>
              <a:t>Важно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: Результат в долях! Поэтому для определения нормы возврата с применением финансового калькулятора и блока 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TVM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 рекомендуется установить в настойках 4 знака после запятой.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48284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№32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№34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2400" b="1" i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i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V</a:t>
            </a:r>
            <a:r>
              <a:rPr lang="en-US" sz="3600" b="1" baseline="-25000" dirty="0">
                <a:solidFill>
                  <a:srgbClr val="0070C0"/>
                </a:solidFill>
                <a:latin typeface="Calibri" panose="020F0502020204030204" pitchFamily="34" charset="0"/>
              </a:rPr>
              <a:t>L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= 1 000 000 x (1 – 70%) = 300 000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руб.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96279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№33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№28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Определить  рыночную  стоимость  здания  с  дебаркадером  площадью  1000  кв.  (площадь дебаркадера не включена). Цена аналога - здания без дебаркадера -  40 000 руб./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 При прочих  равных,  объекты,  состояние  которых  аналогично  состоянию  оцениваемого здания,  на  25%  дешевле  объектов  с  состоянием,  аналогичным  состоянию  аналога.  Абсолютная корректировка на наличие дебаркадера - 50 000 руб.  Для решения данной задачи первой вносится относительная корректировка.  Внесение иных корректировок не требуется. Результат округлить до тысяч рублей.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40 050 000.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29 950 000.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50 050 000.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30 000 000.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5) 30 050 000.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84344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№33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№28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1. Определяем корректировку на состояние: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40 000 х (1 – 25%) = 30 000 руб./</a:t>
            </a:r>
            <a:r>
              <a:rPr lang="ru-RU" sz="3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2. Определяем стоимость здания без дебаркадера: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30 000 х 1 000 = 30 000 000р.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3. Определяем стоимость здания с дебаркадером: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30 000 000 + 50 000 = 30 050 000р.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05332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№34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№27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Определить рыночную стоимость земельного участка под жилую застройку. Площадь участка 2 га, на нем можно построить 15000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жилых площадей. Известна информация о следующих сделках (считать, что описанные ниже участки сопоставимы с оцениваемым по всем характеристикам кроме указанных в описании):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А. Участок площадью 0,5 га, под строительство  офисного центра общей площадью 10 тыс.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 цена продажи 10 млн.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Б. Участок площадью 1 га под строительство 5 тыс.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жилья, цена продажи 15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млн.руб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В. Участок общей площадью 2 га под строительство гостиницы площадью 15000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 цена продажи 30 млн. руб.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Г. Участок общей площадью 2,5 га под строительство 20000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жилья, цена продажи 60 млн. руб.</a:t>
            </a: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1) 22,5 млн руб.;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2) 30 млн руб.; 3) 39 млн руб.; 4) 45 млн руб.; 5) 48 млн руб.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14234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№34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№27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Для аналога Б: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15 000 000 / 5 000 = 3 000 руб./</a:t>
            </a:r>
            <a:r>
              <a:rPr lang="ru-RU" sz="3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.;</a:t>
            </a:r>
          </a:p>
          <a:p>
            <a:pPr indent="0" algn="just"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Для аналога Г: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60 000 000 / 20 000 = 3 000 руб./</a:t>
            </a:r>
            <a:r>
              <a:rPr lang="ru-RU" sz="3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indent="0" algn="just"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Стоимость нашего объекта составит: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15 000 х 3 000 = 45 000 000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 решения №2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		15 000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 / 2 га = 7500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./га (площадь жилья на 1 га)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Аналог Б: 	5 000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 / 1 га – 5 000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./га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	Удельная цена: 15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млн.р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 / 1 га = 15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млн.р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./га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	Корректировка: 7 500 / 5 000 = 1,5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	Скорректированная цена: 15 х 1,5 = 22,5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млн.р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./га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Аналог Г:	20 000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 / 2,5 га = 8 000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./га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	Удельная цена: 60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млн.р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 / 2,5 га = 24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млн.р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./га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	Корректировка: 7500 / 8000 = 0,9375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	Скорректированная цена: 24 х 0,9375 = 22,5млн.р./га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Рыночная стоимость объекта: 22,5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млн.р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./га х 2 га = 45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млн.р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59664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№35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№31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Определите рыночную стоимость здания площадью 100 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 Цена  здания-аналога на рынке составляет 50 000 руб./</a:t>
            </a:r>
            <a:r>
              <a:rPr lang="ru-RU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.,  среднерыночные цены на подобные объекты в районе расположения аналога на 20% выше, чем в районе расположения объекта и в отличие от оцениваемого здания в аналоге проведен ремонт (абсолютная корректировка по данному фактору от местоположения не зависит и составляет 5 000 руб./кв. м).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1) 3 500 000 руб.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2) 4 400 000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3) 4 500 000  руб.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70C0"/>
                </a:solidFill>
                <a:latin typeface="Calibri" panose="020F0502020204030204" pitchFamily="34" charset="0"/>
              </a:rPr>
              <a:t>4) 5 500 000 руб.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48657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№35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№31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Согласно предлагаемым вариантам ответов предполагается следующее решение: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1.Определяем корректировку на местоположение: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50 000 х (1 – 20%) = 40 000 руб./</a:t>
            </a:r>
            <a:r>
              <a:rPr lang="ru-RU" sz="3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2.Определяем корректировку на ремонт: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40 000 – 5 000 = 35 000 руб./</a:t>
            </a:r>
            <a:r>
              <a:rPr lang="ru-RU" sz="3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3.Определяем стоимость здания: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35 000 х 100 = 3 500 000 руб.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Однако, по условиям задачи аналог расположен в лучшем районе, где цены выше на 20%. Корректировку правильно определить как: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 / 1,20 – 1 = - 16,67%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Тогда решение будет выглядеть следующим образом: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50 000 х (1 – 16,67%) = 41 665 руб./</a:t>
            </a:r>
            <a:r>
              <a:rPr lang="ru-RU" sz="3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41 665 – 5 000 = 36 665 руб./</a:t>
            </a:r>
            <a:r>
              <a:rPr lang="ru-RU" sz="3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36 665 х 100 = 3 666 500 руб.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3174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№36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№33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0070C0"/>
                </a:solidFill>
                <a:latin typeface="Calibri" panose="020F0502020204030204" pitchFamily="34" charset="0"/>
              </a:rPr>
              <a:t>  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Рассчитайте  скидку  на 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уторговывание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при  совершении  сделок  с  объектами  торговой недвижимости,  расположенными  на  первых  этажах  зданий,  если  известны  величины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уторговывания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по приведенным ниже сделкам. Для расчета корректировки используйте среднее  арифметическое  соответствующих  значений  по  сделкам  с  сопоставимыми объектами. Результат округлить до десятых долей процента.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1. Офисное помещение на втором этаже, запрашиваемая цена 1 млн руб., цена продажи 930 тыс. руб.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2. Магазин на первом этаже, запрашиваемая цена 2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млн.р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., цена продажи 1,6 млн руб.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3.  фитнес-центр  районного  формата,  запрашиваемая  цена  20  млн  руб.,  цена  продажи 19 млн руб.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4.  Торговое  помещение  на  первом  этаже,  запрашиваемая  цена  600  тыс.  руб.,  цена продажи 600 тыс. руб.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5. Помещение под супермаркет (первый этаж), запрашиваемая цена 2 млн рублей, цена продажи 1,7 млн руб.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1) 11,7%. 2) 9,4%. 3) 10,0%. 4) 0,0%. 5) 20,0%.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45892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№36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№33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Специфика задачи:  отбор аналогов и «обратный» расчет скидки на торг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1. Отбираем для расчетов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аналоги 2, 4 и 5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2. Корректировки на торг для выбранных аналогов: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 – (1 600 000 / 2 000 000) = 0,2 = 20%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 – (600 000 / 600 000) = 0%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 – (1 700 000 / 2 000 000) = 0,15 = 15%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3. Определяем среднее значение: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( 20% + 0% + 15% ) / 3 = 11,67%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73527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№37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№29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Оценивается  Объект  -  двухэтажное  офисное  здание  площадью  1000 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,  требующее косметического ремонта. Имеется аналог  – двухэтажное офисное здание площадью  800 кв. м, в котором проведён косметический ремонт. Аналог был продан за 600 000 руб. Для решения  данной  задачи  предположить,  что  различие  в  площадях  влияния  на  удельную стоимость не оказывает.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Имеются  также  следующие  данные  по  парным  продажам  для  расчета  абсолютной корректировки на состояние.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1. Одноэтажное  кирпичное офисное здание 300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Требуется  косметический ремонт 120 000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2. Одноэтажное  кирпичное офисное здание 400 </a:t>
            </a:r>
            <a:r>
              <a:rPr lang="ru-RU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Проведен  косметический ремонт 260 000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Рассчитать рыночную стоимость Объекта, результат округлить до тысяч рублей.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1) 600 000.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2) 500 000.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3) 400 000.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4) 1 000 000.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5) 750 000.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845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Финансовый калькулятор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Базовые задачи и примеры: </a:t>
            </a:r>
            <a:r>
              <a:rPr lang="ru-RU" sz="2000" b="1" i="1" u="sng" dirty="0">
                <a:solidFill>
                  <a:srgbClr val="0070C0"/>
                </a:solidFill>
                <a:latin typeface="+mn-lt"/>
              </a:rPr>
              <a:t>текущая стоимость аннуитета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Вводятся (известны, либо необходимо рассчитать по условиям задачи): 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PMT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 – аннуитетный платеж;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– количество периодов;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– процентная ставка.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Искомая величина:  </a:t>
            </a:r>
            <a:r>
              <a:rPr lang="en-US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PV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Пример: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PMT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=1, N=3, I/Y=10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Решение: </a:t>
            </a:r>
          </a:p>
          <a:p>
            <a:pPr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[2</a:t>
            </a:r>
            <a:r>
              <a:rPr lang="en-US" sz="3600" b="1" baseline="30000" dirty="0">
                <a:solidFill>
                  <a:srgbClr val="0070C0"/>
                </a:solidFill>
                <a:latin typeface="Calibri" panose="020F0502020204030204" pitchFamily="34" charset="0"/>
              </a:rPr>
              <a:t>ND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 [CLR TVM] 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1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[PMT]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 3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N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 10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I/Y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]</a:t>
            </a:r>
            <a:r>
              <a:rPr lang="ru-RU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Calibri" panose="020F0502020204030204" pitchFamily="34" charset="0"/>
              </a:rPr>
              <a:t>[CPT] [PV]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Примечание: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Оставшуюся (текущую) величину кредита с аннуитетным погашением можно рассчитать по этой же функции. Для этого достаточно определить текущую стоимость оставшегося количества аннуитетных платежей (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N </a:t>
            </a:r>
            <a:r>
              <a:rPr lang="ru-RU" sz="2400" i="1" dirty="0">
                <a:solidFill>
                  <a:srgbClr val="0070C0"/>
                </a:solidFill>
                <a:latin typeface="Calibri" panose="020F0502020204030204" pitchFamily="34" charset="0"/>
              </a:rPr>
              <a:t>= оставшееся количество погашений кредита).</a:t>
            </a:r>
            <a:endParaRPr lang="en-US" sz="2400" i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46054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№37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№29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Задача направлена на понимание расчета относительных и абсолютных корректировок.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1. Определим корректировку на ремонт, для этого рассчитаем удельные цены предложений аналогов с ремонтом и без ремонта.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 - Без ремонта: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120 000 / 300 = 400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руб./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 - С ремонтом: 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260 000 / 400 = 650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руб./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Таким образом, абсолютная корректировка на ремонт составит 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650–400 = 250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руб./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2. Определяем удельную цену предложения основного аналога: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600 000 / 800 = 750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руб./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3. Корректируем аналог на ремонт. По условиям задачи у аналога ремонт проведён, а у объекта оценки – нет. Уменьшаем удельную цену предложения на величину абсолютной корректировки на ремонт: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750 – 250 = 500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руб./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4. Определяем рыночную стоимость объекта оценки: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500 х 1 000 = 500 000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руб.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51594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№38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№40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 Оценивается Объект - двухэтажное офисное здание площадью 100 кв. м, требующее косметического ремонта. Имеется аналог – двухэтажное офисное здание площадью 80 кв. м, в котором проведён косметический ремонт. Аналог предлагается на продажу за 600 000 руб. Среднерыночная корректировка на </a:t>
            </a:r>
            <a:r>
              <a:rPr lang="ru-RU" sz="24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уторговывание</a:t>
            </a: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для подобных объектов составляет 10%. Имеются также следующие данные по продажам: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Объект - Состояние - Цена сделки,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1. Одноэтажное кирпичное офисное здание 30 </a:t>
            </a:r>
            <a:r>
              <a:rPr lang="ru-RU" sz="18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  -  Требуется косметический ремонт - 120 000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2. Двухэтажное кирпичное офисное здание 40 </a:t>
            </a:r>
            <a:r>
              <a:rPr lang="ru-RU" sz="18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  -  Проведен косметический ремонт - 280 000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3. Одноэтажное кирпичное офисное здание 40 </a:t>
            </a:r>
            <a:r>
              <a:rPr lang="ru-RU" sz="18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  -  Проведен косметический ремонт - 260 000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4. Одноэтажное кирпичное торгово-офисное здание 30 </a:t>
            </a:r>
            <a:r>
              <a:rPr lang="ru-RU" sz="18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  -  Проведен косметический ремонт - 270 000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Рассчитать рыночную стоимость Объекта.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ответов: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1) 175 000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2) 375 000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3) 425 000 руб.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4) 500 000 руб.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780035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№38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№40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14.07.2017г.)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1. Определяем удельную цену предложения: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600 000 / 80 = 7 500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руб./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2. Корректируем на торг: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7 500  х (1 – 10%) = 6 750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руб./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3. Определяем корректировку на ремонт. Для этого используем первый и третий аналоги, и рассчитываем удельные цены предложений с ремонтом и без ремонта: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С ремонтом: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260 000 / 40 = 6 500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руб./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Без ремонта: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120 000 / 30 = 4 000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руб./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В данном случае имеют место абсолютные корректировки. Таким образом, величина корректировки на ремонт составит: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6 500 – 4 000 = 2 500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руб./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endParaRPr lang="ru-RU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4. Корректируем удельную цену нашего аналога на ремонт: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6 750 – 2 500 = 4 250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руб./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5. Определяем стоимость объекта, умножая скорректированную цену на площадь:</a:t>
            </a:r>
          </a:p>
          <a:p>
            <a:pPr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4 250 х 100 = 425 000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руб.</a:t>
            </a:r>
            <a:endParaRPr lang="en-US" sz="24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6585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№39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№38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  <a:r>
              <a:rPr lang="ru-RU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Рассчитайте  рыночную  стоимость  однокомнатной  квартиры  во  введенном  в эксплуатацию  доме  комфорт-класса,  находящемся  в  Юго-восточном  административном округе населенного пункта. Общая площадь квартиры 45 </a:t>
            </a:r>
            <a:r>
              <a:rPr lang="ru-RU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, жилая площадь квартиры 22  </a:t>
            </a:r>
            <a:r>
              <a:rPr lang="ru-RU" sz="26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кв.м</a:t>
            </a:r>
            <a:r>
              <a:rPr lang="ru-RU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.  В  таблице  1  приведена  информация  об  имеющихся  аналогах,  которые необходимо  использовать  для  расчета.  Разница  между  ценами  сделок  и  ценами предложений  составляет  7%.    В  таблицах  2-5  приведена  дополнительная  рыночная информация для расчета необходимых относительных (процентных) корректировок.  При расчете  удельной  стоимости  объекта  оценки  используйте  все  аналоги, скорректированные  цены  аналогов  учитывайте  с  одинаковыми  весами,  корректировки применяйте  последовательно.  Считать,  что  никакие  другие  корректировки,  кроме перечисленных в таблице 1, не требуются. Результат расчета округлите до десятков тысяч рублей.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Варианты ответа: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>
                <a:solidFill>
                  <a:srgbClr val="0070C0"/>
                </a:solidFill>
                <a:latin typeface="Calibri" panose="020F0502020204030204" pitchFamily="34" charset="0"/>
              </a:rPr>
              <a:t>1) 6 420 000;	2) 6 830 000;	3) 6 140 000;	4) 3 040 000;	5) 6 200 000.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61175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№39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(продолжение)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№38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76616B3-E7EE-4CA4-AF45-231B27E63D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896893"/>
              </p:ext>
            </p:extLst>
          </p:nvPr>
        </p:nvGraphicFramePr>
        <p:xfrm>
          <a:off x="228600" y="1334963"/>
          <a:ext cx="5867400" cy="3869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18569867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924119501"/>
                    </a:ext>
                  </a:extLst>
                </a:gridCol>
                <a:gridCol w="689142">
                  <a:extLst>
                    <a:ext uri="{9D8B030D-6E8A-4147-A177-3AD203B41FA5}">
                      <a16:colId xmlns:a16="http://schemas.microsoft.com/office/drawing/2014/main" val="2098270237"/>
                    </a:ext>
                  </a:extLst>
                </a:gridCol>
                <a:gridCol w="618958">
                  <a:extLst>
                    <a:ext uri="{9D8B030D-6E8A-4147-A177-3AD203B41FA5}">
                      <a16:colId xmlns:a16="http://schemas.microsoft.com/office/drawing/2014/main" val="821667155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540526927"/>
                    </a:ext>
                  </a:extLst>
                </a:gridCol>
              </a:tblGrid>
              <a:tr h="14478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Характеристики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Объект оценки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Аналог 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Аналог 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Аналог 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247513"/>
                  </a:ext>
                </a:extLst>
              </a:tr>
              <a:tr h="14478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Характеристики объекта оценки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0453109"/>
                  </a:ext>
                </a:extLst>
              </a:tr>
              <a:tr h="212298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Тип недвижимости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Квартира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Квартира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Квартира  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Аппартам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107511"/>
                  </a:ext>
                </a:extLst>
              </a:tr>
              <a:tr h="14097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Количество комнат, шт.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66156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Характеристика комплекса, в котором расположен объект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482215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Класс объекта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Комфорт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Бизнес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Комфорт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Комфорт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4861724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Местоположение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ЮВАО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ВАО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ЮВАО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ЮВАО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1302763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Стадия строительства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135695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Цена предложения, руб./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кв.м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. общей площади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150000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145000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135000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3824148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Корректировки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275585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Корректировка на уторговывание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844793"/>
                  </a:ext>
                </a:extLst>
              </a:tr>
              <a:tr h="14795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Корректировка на тип недвижимости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145101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Корректировка на количество комнат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539409"/>
                  </a:ext>
                </a:extLst>
              </a:tr>
              <a:tr h="140970">
                <a:tc>
                  <a:txBody>
                    <a:bodyPr/>
                    <a:lstStyle/>
                    <a:p>
                      <a:pPr marL="12700">
                        <a:lnSpc>
                          <a:spcPts val="109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Корректировка на класс объекта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798275"/>
                  </a:ext>
                </a:extLst>
              </a:tr>
              <a:tr h="16446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Корректировка на местоположение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4781001"/>
                  </a:ext>
                </a:extLst>
              </a:tr>
              <a:tr h="14795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Корректировка на стадию строительства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1638460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Вес аналога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0357895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Рыночная стоимость объекта, руб/кв.м.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3869257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FDCD552-FCDF-499B-A341-6A8AD9C23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155726"/>
              </p:ext>
            </p:extLst>
          </p:nvPr>
        </p:nvGraphicFramePr>
        <p:xfrm>
          <a:off x="6941554" y="1334963"/>
          <a:ext cx="4597400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52260328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53335816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77065463"/>
                    </a:ext>
                  </a:extLst>
                </a:gridCol>
              </a:tblGrid>
              <a:tr h="165735">
                <a:tc gridSpan="3"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Таблица 2. Средние цены на квартиры и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аппартаменты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по округам населенного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пунка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209279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(при прочих равных условиях)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24501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Квартиры,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Аппартам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.,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9066262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Округ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руб./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кв.м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руб./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кв.м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6315628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Юго-Восточный округ (ЮВАО)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181500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165000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4706750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Восточный округ (ВАО)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169400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154000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6525772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Северо-Восточный округ (СВАО)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154000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140000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9830528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B29638CB-F402-4621-AA5F-AE59E50F84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583994"/>
              </p:ext>
            </p:extLst>
          </p:nvPr>
        </p:nvGraphicFramePr>
        <p:xfrm>
          <a:off x="7347954" y="2965719"/>
          <a:ext cx="3784600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36899306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11734851"/>
                    </a:ext>
                  </a:extLst>
                </a:gridCol>
              </a:tblGrid>
              <a:tr h="14160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Таблица 3. Средние цены на квартиры по классам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9944632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(при прочих равных условиях)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3281377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Сред. цена,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225193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Класс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руб.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кв.м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052622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Эконом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152000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2667997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Комфорт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160000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372429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Бизнес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193000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0257120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D3C7CA9C-88E6-4421-A8E2-06E0D453E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372243"/>
              </p:ext>
            </p:extLst>
          </p:nvPr>
        </p:nvGraphicFramePr>
        <p:xfrm>
          <a:off x="7347954" y="4719354"/>
          <a:ext cx="3784600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664626627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111247049"/>
                    </a:ext>
                  </a:extLst>
                </a:gridCol>
              </a:tblGrid>
              <a:tr h="188595">
                <a:tc gridSpan="2"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Таблица 4. Скидка к цене за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кв.м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. в зависимости от стадии готовности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787248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дома (при прочих равных условиях)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580464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Стадия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Скидка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369646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1. Начаты земляные работы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-10%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9397088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2. Начато строительство наземной части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-15%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0533628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3. Введен в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эксплуататцию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4707315"/>
                  </a:ext>
                </a:extLst>
              </a:tr>
              <a:tr h="144145">
                <a:tc gridSpan="2"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Примечание: корректировки даны относительно последующей стадии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547011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B441EABC-F411-49C2-893D-8A269ABC1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649116"/>
              </p:ext>
            </p:extLst>
          </p:nvPr>
        </p:nvGraphicFramePr>
        <p:xfrm>
          <a:off x="740275" y="5315150"/>
          <a:ext cx="4844049" cy="128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3180294233"/>
                    </a:ext>
                  </a:extLst>
                </a:gridCol>
                <a:gridCol w="1872249">
                  <a:extLst>
                    <a:ext uri="{9D8B030D-6E8A-4147-A177-3AD203B41FA5}">
                      <a16:colId xmlns:a16="http://schemas.microsoft.com/office/drawing/2014/main" val="1894828537"/>
                    </a:ext>
                  </a:extLst>
                </a:gridCol>
              </a:tblGrid>
              <a:tr h="165100">
                <a:tc gridSpan="2"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Таблица 5. Скидка к цене в зависимости от количества комнат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070283"/>
                  </a:ext>
                </a:extLst>
              </a:tr>
              <a:tr h="15748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(при прочих равных условиях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919686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Количество комнат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Скидки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4741367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 комната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6238599"/>
                  </a:ext>
                </a:extLst>
              </a:tr>
              <a:tr h="143510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 комнаты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-5%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517485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 комнаты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-10%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3241352"/>
                  </a:ext>
                </a:extLst>
              </a:tr>
              <a:tr h="143510">
                <a:tc gridSpan="2">
                  <a:txBody>
                    <a:bodyPr/>
                    <a:lstStyle/>
                    <a:p>
                      <a:pPr marL="12700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Примечание: все корректировки даны к цене 1-комнатной квартиры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919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56649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Решения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№39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№38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  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84A0D15-A15F-4B02-9427-C1DC5C718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642775"/>
              </p:ext>
            </p:extLst>
          </p:nvPr>
        </p:nvGraphicFramePr>
        <p:xfrm>
          <a:off x="368300" y="1426128"/>
          <a:ext cx="11401455" cy="4244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40891">
                  <a:extLst>
                    <a:ext uri="{9D8B030D-6E8A-4147-A177-3AD203B41FA5}">
                      <a16:colId xmlns:a16="http://schemas.microsoft.com/office/drawing/2014/main" val="1376633951"/>
                    </a:ext>
                  </a:extLst>
                </a:gridCol>
                <a:gridCol w="1365141">
                  <a:extLst>
                    <a:ext uri="{9D8B030D-6E8A-4147-A177-3AD203B41FA5}">
                      <a16:colId xmlns:a16="http://schemas.microsoft.com/office/drawing/2014/main" val="2462820497"/>
                    </a:ext>
                  </a:extLst>
                </a:gridCol>
                <a:gridCol w="1365141">
                  <a:extLst>
                    <a:ext uri="{9D8B030D-6E8A-4147-A177-3AD203B41FA5}">
                      <a16:colId xmlns:a16="http://schemas.microsoft.com/office/drawing/2014/main" val="3951529086"/>
                    </a:ext>
                  </a:extLst>
                </a:gridCol>
                <a:gridCol w="1365141">
                  <a:extLst>
                    <a:ext uri="{9D8B030D-6E8A-4147-A177-3AD203B41FA5}">
                      <a16:colId xmlns:a16="http://schemas.microsoft.com/office/drawing/2014/main" val="1623163250"/>
                    </a:ext>
                  </a:extLst>
                </a:gridCol>
                <a:gridCol w="1365141">
                  <a:extLst>
                    <a:ext uri="{9D8B030D-6E8A-4147-A177-3AD203B41FA5}">
                      <a16:colId xmlns:a16="http://schemas.microsoft.com/office/drawing/2014/main" val="2208382289"/>
                    </a:ext>
                  </a:extLst>
                </a:gridCol>
              </a:tblGrid>
              <a:tr h="424483">
                <a:tc>
                  <a:txBody>
                    <a:bodyPr/>
                    <a:lstStyle/>
                    <a:p>
                      <a:pPr algn="l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Объект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Аналог 1</a:t>
                      </a:r>
                      <a:endParaRPr lang="ru-RU" sz="24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Аналог 2</a:t>
                      </a:r>
                      <a:endParaRPr lang="ru-RU" sz="24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Аналог 3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954309"/>
                  </a:ext>
                </a:extLst>
              </a:tr>
              <a:tr h="42448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Цена предложения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150 000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145 000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135 000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027711"/>
                  </a:ext>
                </a:extLst>
              </a:tr>
              <a:tr h="42448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Корректировка на торг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0,93</a:t>
                      </a:r>
                      <a:endParaRPr lang="ru-RU" sz="24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0,93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0,93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958574"/>
                  </a:ext>
                </a:extLst>
              </a:tr>
              <a:tr h="42448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Корректировка на тип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1,1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773062"/>
                  </a:ext>
                </a:extLst>
              </a:tr>
              <a:tr h="42448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Корректировка на кол-во комнат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733473"/>
                  </a:ext>
                </a:extLst>
              </a:tr>
              <a:tr h="42448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Корректировка на класс объекта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0,829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775795"/>
                  </a:ext>
                </a:extLst>
              </a:tr>
              <a:tr h="42448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Корректировка на местоположение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1,0714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101891"/>
                  </a:ext>
                </a:extLst>
              </a:tr>
              <a:tr h="42448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Корректировка на стадию строительства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1,1765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367358"/>
                  </a:ext>
                </a:extLst>
              </a:tr>
              <a:tr h="42448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Скорректированная стоимость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140 219,5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123 902,6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158 651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138 105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698722"/>
                  </a:ext>
                </a:extLst>
              </a:tr>
              <a:tr h="424483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Стоимость объекта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6 309 879</a:t>
                      </a:r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758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76043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29B32-706B-4C36-90CF-E16165B81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408"/>
            <a:ext cx="10515600" cy="89418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n-lt"/>
              </a:rPr>
              <a:t>Задачи: сравнительный подход</a:t>
            </a:r>
            <a:br>
              <a:rPr lang="ru-RU" sz="3600" b="1" dirty="0">
                <a:solidFill>
                  <a:srgbClr val="0070C0"/>
                </a:solidFill>
                <a:latin typeface="+mn-lt"/>
              </a:rPr>
            </a:br>
            <a:r>
              <a:rPr lang="ru-RU" sz="2000" b="1" dirty="0">
                <a:solidFill>
                  <a:srgbClr val="0070C0"/>
                </a:solidFill>
                <a:latin typeface="+mn-lt"/>
              </a:rPr>
              <a:t>Задача №39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+mn-lt"/>
              </a:rPr>
              <a:t>                          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задача №38 из примера </a:t>
            </a:r>
            <a:r>
              <a:rPr lang="ru-RU" sz="2000" dirty="0" err="1">
                <a:solidFill>
                  <a:srgbClr val="0070C0"/>
                </a:solidFill>
                <a:latin typeface="+mn-lt"/>
              </a:rPr>
              <a:t>Минэка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 от 18.09.2017г.)</a:t>
            </a:r>
            <a:endParaRPr lang="ru-RU" sz="2000" i="1" u="sng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8587C5-64BB-42A0-8D5E-622BD4A7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259304"/>
            <a:ext cx="11839074" cy="5446295"/>
          </a:xfrm>
          <a:ln w="12700" cap="rnd">
            <a:solidFill>
              <a:schemeClr val="accent1"/>
            </a:solidFill>
            <a:prstDash val="sysDot"/>
          </a:ln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1. Корректировка на торг – едина для всех аналогов и составляет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-7%, или 0,93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2. Корректировка на тип недвижимости.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Объект оценки: Квартира (ЮВАО); Объект-аналог: </a:t>
            </a:r>
            <a:r>
              <a:rPr lang="ru-RU" sz="2400" dirty="0" err="1">
                <a:solidFill>
                  <a:srgbClr val="0070C0"/>
                </a:solidFill>
                <a:latin typeface="Calibri" panose="020F0502020204030204" pitchFamily="34" charset="0"/>
              </a:rPr>
              <a:t>Аппартаменты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(ЮВАЮ)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Из таблицы №2: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181500/165000 = 1,1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(или +10%)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3. Корректировка на количество комнат: все аналоги идентичны объекту оценки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4. Корректировка на класс объекта (из таблицы №3) для аналога №1: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    Комфорт / Бизнес =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160 000 / 193 000 = 0,829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(или -17,1%)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5. Корректировка на местоположение (из таблицы №2) для аналога №1: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     Квартира (ЮВАО) / Квартира (ВАО) =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181 500 / 169 400 = 1,0714</a:t>
            </a:r>
            <a:r>
              <a:rPr lang="ru-RU" sz="32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(или +7,14%)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6. Корректировка на стадию строительства (из таблицы №4) для аналога №2: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	Стадия 3 / Стадии 2 =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1 / (1 – 15%) = 1 / 0,85 = 1,1765</a:t>
            </a: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(или +17,65%)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  Полученный итоговый результат (6 310 000р.) не сходится ни с одним из предлагаемых вариантов ответа: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70C0"/>
                </a:solidFill>
                <a:latin typeface="Calibri" panose="020F0502020204030204" pitchFamily="34" charset="0"/>
              </a:rPr>
              <a:t>Либо в условиях задачи опечатка, либо не указан правильный вариант ответа.</a:t>
            </a:r>
          </a:p>
        </p:txBody>
      </p:sp>
      <p:pic>
        <p:nvPicPr>
          <p:cNvPr id="4" name="Picture 2" descr="C:\Users\Ильин МО\Desktop\Картинки\logo.png">
            <a:extLst>
              <a:ext uri="{FF2B5EF4-FFF2-40B4-BE49-F238E27FC236}">
                <a16:creationId xmlns:a16="http://schemas.microsoft.com/office/drawing/2014/main" id="{6C42C936-8D70-427A-BF0C-29EBC299E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0" y="65210"/>
            <a:ext cx="1980790" cy="57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0963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1200</TotalTime>
  <Words>8604</Words>
  <Application>Microsoft Office PowerPoint</Application>
  <PresentationFormat>Широкоэкранный</PresentationFormat>
  <Paragraphs>1138</Paragraphs>
  <Slides>96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96</vt:i4>
      </vt:variant>
    </vt:vector>
  </HeadingPairs>
  <TitlesOfParts>
    <vt:vector size="103" baseType="lpstr">
      <vt:lpstr>Arial</vt:lpstr>
      <vt:lpstr>Calibri</vt:lpstr>
      <vt:lpstr>Calibri Light</vt:lpstr>
      <vt:lpstr>Cambria Math</vt:lpstr>
      <vt:lpstr>Times New Roman</vt:lpstr>
      <vt:lpstr>Тема Office</vt:lpstr>
      <vt:lpstr>Уравнение</vt:lpstr>
      <vt:lpstr>ЗАДАЧНИК для подготовки к квалификационному экзамену в области оценочной деятельности по направлению «ОЦЕНКА НЕДВИЖИМОСТИ» (с применением калькулятора TI BA II Plus)</vt:lpstr>
      <vt:lpstr>Финансовый калькулятор  сброс, базовые настройки</vt:lpstr>
      <vt:lpstr>Финансовый калькулятор  сброс, базовые настройки</vt:lpstr>
      <vt:lpstr>Финансовый калькулятор  функции сложного процента</vt:lpstr>
      <vt:lpstr>Финансовый калькулятор Базовые задачи и примеры: текущая стоимость</vt:lpstr>
      <vt:lpstr>Финансовый калькулятор Базовые задачи и примеры: будущая стоимость</vt:lpstr>
      <vt:lpstr>Финансовый калькулятор Базовые задачи и примеры: накопление единицы за период</vt:lpstr>
      <vt:lpstr>Финансовый калькулятор Базовые задачи и примеры: фактор фонда возмещения</vt:lpstr>
      <vt:lpstr>Финансовый калькулятор Базовые задачи и примеры: текущая стоимость аннуитета</vt:lpstr>
      <vt:lpstr>Финансовый калькулятор Базовые задачи и примеры: взнос на амортизацию единицы</vt:lpstr>
      <vt:lpstr>Финансовый калькулятор Практические советы для экзамена</vt:lpstr>
      <vt:lpstr>Финансовый калькулятор Практические советы для экзамена</vt:lpstr>
      <vt:lpstr>Задачи: доходный подход Задача №1</vt:lpstr>
      <vt:lpstr>Решения Задача №1</vt:lpstr>
      <vt:lpstr>Задачи: доходный подход Задача №2</vt:lpstr>
      <vt:lpstr>Решения Задача №2</vt:lpstr>
      <vt:lpstr>Задачи: доходный подход Задача №3</vt:lpstr>
      <vt:lpstr>Решения Задача №3</vt:lpstr>
      <vt:lpstr>Задачи: доходный подход Задача №4</vt:lpstr>
      <vt:lpstr>Решения Задача №4</vt:lpstr>
      <vt:lpstr>Задачи: доходный подход Задача №5</vt:lpstr>
      <vt:lpstr>Решения Задача №5</vt:lpstr>
      <vt:lpstr>Задачи: доходный подход Задача №6</vt:lpstr>
      <vt:lpstr>Решения Задача №6</vt:lpstr>
      <vt:lpstr>Задачи: доходный подход Задача №7                           (задача №30 из примера Минэка от 18.09.2017г.)</vt:lpstr>
      <vt:lpstr>Решения Задача №7                           (задача №30 из примера Минэка от 18.09.2017г.)</vt:lpstr>
      <vt:lpstr>Задачи: доходный подход Задача №8                           (задача №35 из примера Минэка от 14.07.2017г.)</vt:lpstr>
      <vt:lpstr>Решения Задача №8                           (задача №35 из примера Минэка от 14.07.2017г.)</vt:lpstr>
      <vt:lpstr>Задачи: доходный подход Задача №9                           (задача №38 из примера Минэка от 14.07.2017г.)</vt:lpstr>
      <vt:lpstr>Решения Задача №9                           (задача №38 из примера Минэка от 14.07.2017г.)</vt:lpstr>
      <vt:lpstr>Задачи: доходный подход Задача №10                           (задача №39 из примера Минэка от 14.07.2017г.)</vt:lpstr>
      <vt:lpstr>Решения Задача №10                           (задача №39 из примера Минэка от 14.07.2017г.)</vt:lpstr>
      <vt:lpstr>Задачи: доходный подход Задача №11                           (задача №39 из примера Минэка от 18.09.2017г.)</vt:lpstr>
      <vt:lpstr>Решения Задача №11                           (задача №39 из примера Минэка от 18.09.2017г.)</vt:lpstr>
      <vt:lpstr>Решения Задача №11                           (задача №39 из примера Минэка от 18.09.2017г.)</vt:lpstr>
      <vt:lpstr>Задачи: доходный подход Задача №12                           (задача №40 из примера Минэка от 18.09.2017г.)</vt:lpstr>
      <vt:lpstr>Решения Задача №12                           (задача №40 из примера Минэка от 18.09.2017г.)</vt:lpstr>
      <vt:lpstr>Решения Задача №12                           (задача №40 из примера Минэка от 18.09.2017г.)</vt:lpstr>
      <vt:lpstr>Задачи: доходный подход Задача №13                           (задача №32 из примера Минэка от 18.09.2017г.)</vt:lpstr>
      <vt:lpstr>Решения Задача №13                           (задача №32 из примера Минэка от 18.09.2017г.)</vt:lpstr>
      <vt:lpstr>Задачи: доходный подход Задача №14                           (задача №33 из примера Минэка от 14.07.2017г.)</vt:lpstr>
      <vt:lpstr>Решения Задача №14                           (задача №33 из примера Минэка от 14.07.2017г.)</vt:lpstr>
      <vt:lpstr>Задачи: доходный подход Задача №15                           (задача №32 из примера Минэка от 14.07.2017г.)</vt:lpstr>
      <vt:lpstr>Решения Задача №15                           (задача №32 из примера Минэка от 14.07.2017г.)</vt:lpstr>
      <vt:lpstr>Задачи: доходный подход Задача №16                           (задача №29 из примера Минэка от 14.07.2017г.)</vt:lpstr>
      <vt:lpstr>Решения Задача №16                           (задача №29 из примера Минэка от 14.07.2017г.)</vt:lpstr>
      <vt:lpstr>Задачи: доходный подход Задача №17                           (задача №35 из примера Минэка от 18.09.2017г.)</vt:lpstr>
      <vt:lpstr>Решения Задача №17                           (задача №35 из примера Минэка от 18.09.2017г.)</vt:lpstr>
      <vt:lpstr>Задачи: доходный подход Задача №18                           (задача №36 из примера Минэка от 14.07.2017г.)</vt:lpstr>
      <vt:lpstr>Решения Задача №18                           (задача №36 из примера Минэка от 14.07.2017г.)</vt:lpstr>
      <vt:lpstr>Задачи: доходный подход Задача №19                           (задача №37 из примера Минэка от 18.09.2017г.)</vt:lpstr>
      <vt:lpstr>Решения Задача №19                           (задача №37 из примера Минэка от 18.09.2017г.)</vt:lpstr>
      <vt:lpstr>Задачи: затратный подход Задача №20                           (задача №26 из примера Минэка от 14.07.2017г.)</vt:lpstr>
      <vt:lpstr>Решения Задача №20                           (задача №26 из примера Минэка от 14.07.2017г.)</vt:lpstr>
      <vt:lpstr>Задачи: затратный подход Задача №21                           (задача №30 из примера Минэка от 14.07.2017г.)</vt:lpstr>
      <vt:lpstr>Решения Задача №21                           (задача №30 из примера Минэка от 14.07.2017г.)</vt:lpstr>
      <vt:lpstr>Задачи: затратный подход Задача №22                           (задача №31 из примера Минэка от 18.09.2017г.)</vt:lpstr>
      <vt:lpstr>Решения Задача №22                           (задача №31 из примера Минэка от 18.09.2017г.)</vt:lpstr>
      <vt:lpstr>Задачи: затратный подход Задача №23                           (задача №26 из примера Минэка от 18.09.2017г.)</vt:lpstr>
      <vt:lpstr>Решения Задача №23                           (задача №26 из примера Минэка от 18.09.2017г.)</vt:lpstr>
      <vt:lpstr>Задачи: затратный подход Задача №24                           (задача №28 из примера Минэка от 14.07.2017г.)</vt:lpstr>
      <vt:lpstr>Решения Задача №24                           (задача №28 из примера Минэка от 14.07.2017г.)</vt:lpstr>
      <vt:lpstr>Задачи: затратный подход Задача №25                           (задача №27 из примера Минэка от 18.09.2017г.)</vt:lpstr>
      <vt:lpstr>Решения Задача №25                           (задача №27 из примера Минэка от 18.09.2017г.)</vt:lpstr>
      <vt:lpstr>Задачи: затратный подход Задача №26                           (задача №34 из примера Минэка от 18.09.2017г.)</vt:lpstr>
      <vt:lpstr>Решения Задача №26                           (задача №34 из примера Минэка от 18.09.2017г.)</vt:lpstr>
      <vt:lpstr>Задачи: затратный подход Задача №27                           (задача №37 из примера Минэка от 14.07.2017г.)</vt:lpstr>
      <vt:lpstr>Решения Задача №27                           (задача №37 из примера Минэка от 14.07.2017г.)</vt:lpstr>
      <vt:lpstr>Решения Задача №27                           (задача №37 из примера Минэка от 14.07.2017г.)</vt:lpstr>
      <vt:lpstr>Решения Задача №27                           (задача №37 из примера Минэка от 14.07.2017г.)</vt:lpstr>
      <vt:lpstr>Задачи: затратный подход Задача №28                           (задача №36 из примера Минэка от 18.09.2017г.)</vt:lpstr>
      <vt:lpstr>Решения Задача №28                           (задача №36 из примера Минэка от 18.09.2017г.)</vt:lpstr>
      <vt:lpstr>Задачи: сравнительный подход Задача №29                                 (задача №3.2.15 из Базы вопросов СРОО «ЭС»)</vt:lpstr>
      <vt:lpstr>Решения Задача №29                                 (задача №3.2.15 из Базы вопросов СРОО «ЭС»)</vt:lpstr>
      <vt:lpstr>Задачи: сравнительный подход Задача №30                           (задача №3.2.10 из Базы вопросов СРОО «ЭС»)</vt:lpstr>
      <vt:lpstr>Решения Задача №30                           (задача №3.2.10 из Базы вопросов СРОО «ЭС»)</vt:lpstr>
      <vt:lpstr>Задачи: сравнительный подход Задача №31                           (задача №3.2.7 из Базы вопросов СРОО «ЭС»)</vt:lpstr>
      <vt:lpstr>Решения Задача №31                           (задача №3.2.7 из Базы вопросов СРОО «ЭС»)</vt:lpstr>
      <vt:lpstr>Задачи: сравнительный подход Задача №32                           (задача №34 из примера Минэка от 14.07.2017г.)</vt:lpstr>
      <vt:lpstr>Решения Задача №32                           (задача №34 из примера Минэка от 14.07.2017г.)</vt:lpstr>
      <vt:lpstr>Задачи: сравнительный подход Задача №33                           (задача №28 из примера Минэка от 18.09.2017г.)</vt:lpstr>
      <vt:lpstr>Решения Задача №33                           (задача №28 из примера Минэка от 18.09.2017г.)</vt:lpstr>
      <vt:lpstr>Задачи: сравнительный подход Задача №34                           (задача №27 из примера Минэка от 14.07.2017г.)</vt:lpstr>
      <vt:lpstr>Решения Задача №34                           (задача №27 из примера Минэка от 14.07.2017г.)</vt:lpstr>
      <vt:lpstr>Задачи: сравнительный подход Задача №35                           (задача №31 из примера Минэка от 14.07.2017г.)</vt:lpstr>
      <vt:lpstr>Решения Задача №35                           (задача №31 из примера Минэка от 14.07.2017г.)</vt:lpstr>
      <vt:lpstr>Задачи: сравнительный подход Задача №36                           (задача №33 из примера Минэка от 18.09.2017г.)</vt:lpstr>
      <vt:lpstr>Решения Задача №36                           (задача №33 из примера Минэка от 18.09.2017г.)</vt:lpstr>
      <vt:lpstr>Задачи: сравнительный подход Задача №37                           (задача №29 из примера Минэка от 18.09.2017г.)</vt:lpstr>
      <vt:lpstr>Решения Задача №37                           (задача №29 из примера Минэка от 18.09.2017г.)</vt:lpstr>
      <vt:lpstr>Задачи: сравнительный подход Задача №38                           (задача №40 из примера Минэка от 14.07.2017г.)</vt:lpstr>
      <vt:lpstr>Решения Задача №38                           (задача №40 из примера Минэка от 14.07.2017г.)</vt:lpstr>
      <vt:lpstr>Задачи: сравнительный подход Задача №39                           (задача №38 из примера Минэка от 18.09.2017г.)</vt:lpstr>
      <vt:lpstr>Задачи: сравнительный подход Задача №39 (продолжение)  (задача №38 из примера Минэка от 18.09.2017г.)</vt:lpstr>
      <vt:lpstr>Решения Задача №39                           (задача №38 из примера Минэка от 18.09.2017г.)</vt:lpstr>
      <vt:lpstr>Задачи: сравнительный подход Задача №39                           (задача №38 из примера Минэка от 18.09.2017г.)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Зумберг</dc:creator>
  <cp:lastModifiedBy>Алексей Зумберг</cp:lastModifiedBy>
  <cp:revision>105</cp:revision>
  <dcterms:created xsi:type="dcterms:W3CDTF">2017-10-03T04:54:54Z</dcterms:created>
  <dcterms:modified xsi:type="dcterms:W3CDTF">2017-10-16T13:49:55Z</dcterms:modified>
</cp:coreProperties>
</file>