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79" r:id="rId5"/>
    <p:sldId id="271" r:id="rId6"/>
    <p:sldId id="272" r:id="rId7"/>
    <p:sldId id="260" r:id="rId8"/>
    <p:sldId id="276" r:id="rId9"/>
    <p:sldId id="266" r:id="rId10"/>
    <p:sldId id="267" r:id="rId11"/>
    <p:sldId id="268" r:id="rId12"/>
    <p:sldId id="261" r:id="rId13"/>
    <p:sldId id="277" r:id="rId14"/>
    <p:sldId id="262" r:id="rId15"/>
    <p:sldId id="263" r:id="rId16"/>
    <p:sldId id="264" r:id="rId17"/>
  </p:sldIdLst>
  <p:sldSz cx="9906000" cy="6858000" type="A4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32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4DFAF-900E-4387-A8A4-727C9433F73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29AAA7-1A6C-411E-B6BA-C3941CA69F49}">
      <dgm:prSet phldrT="[Текст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2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Нормативно-правовые акты, создающие неравные условия для региональных оценщиков и нарушающие принцип конкуренции по территориальному признаку</a:t>
          </a:r>
          <a:endParaRPr lang="ru-RU" sz="2200" dirty="0">
            <a:solidFill>
              <a:srgbClr val="FF0000"/>
            </a:solidFill>
          </a:endParaRPr>
        </a:p>
      </dgm:t>
    </dgm:pt>
    <dgm:pt modelId="{7434A29C-A2F7-4C12-8092-6803819F336A}" type="parTrans" cxnId="{4684AED6-8A36-46BB-809E-052291846C14}">
      <dgm:prSet/>
      <dgm:spPr/>
      <dgm:t>
        <a:bodyPr/>
        <a:lstStyle/>
        <a:p>
          <a:endParaRPr lang="ru-RU"/>
        </a:p>
      </dgm:t>
    </dgm:pt>
    <dgm:pt modelId="{8141B38E-EC86-4718-A280-D82A4F2177D3}" type="sibTrans" cxnId="{4684AED6-8A36-46BB-809E-052291846C14}">
      <dgm:prSet/>
      <dgm:spPr/>
      <dgm:t>
        <a:bodyPr/>
        <a:lstStyle/>
        <a:p>
          <a:endParaRPr lang="ru-RU"/>
        </a:p>
      </dgm:t>
    </dgm:pt>
    <dgm:pt modelId="{C57338E9-557E-4520-8403-D32F9D32C8AC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Федеральный закон от 02.06.2016 № 172-ФЗ </a:t>
          </a:r>
        </a:p>
        <a:p>
          <a:pPr algn="l"/>
          <a:r>
            <a:rPr lang="ru-RU" sz="16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Внес изменения в ФЗ «Об оценочной деятельности в РФ» и ввел процедуру обязательного квалификационного экзамена в области оценочной деятельности.</a:t>
          </a:r>
          <a:endParaRPr lang="ru-RU" sz="2400" i="1" dirty="0">
            <a:solidFill>
              <a:srgbClr val="00B05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E21755E-460D-4104-A4D2-1FF75013390F}" type="parTrans" cxnId="{82AA8FD9-D5FE-4B41-821A-42197E6B6637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B1182529-05AB-4872-B25E-FE080E7826C7}" type="sibTrans" cxnId="{82AA8FD9-D5FE-4B41-821A-42197E6B6637}">
      <dgm:prSet/>
      <dgm:spPr/>
      <dgm:t>
        <a:bodyPr/>
        <a:lstStyle/>
        <a:p>
          <a:endParaRPr lang="ru-RU"/>
        </a:p>
      </dgm:t>
    </dgm:pt>
    <dgm:pt modelId="{02FA7688-4EDA-4DF0-B2D6-FA26203B97F2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2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Приказ Минэкономразвития России от 29.05.2017 № 257</a:t>
          </a:r>
        </a:p>
        <a:p>
          <a:pPr algn="l"/>
          <a:r>
            <a:rPr lang="ru-RU" sz="16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Утвердил порядок формирования перечня вопросов, порядок проведения и сдачи квалификационного экзамена, в том числе порядок участия претендента в квалификационном экзамене и т.д.</a:t>
          </a:r>
        </a:p>
      </dgm:t>
    </dgm:pt>
    <dgm:pt modelId="{DB0CE655-004D-4606-A287-3AEB9EC51AAB}" type="parTrans" cxnId="{3FB9EC95-85D8-46C4-84F6-DCE69DA0BF95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7EB1789A-CDF2-4F9F-974C-9274EBB482EE}" type="sibTrans" cxnId="{3FB9EC95-85D8-46C4-84F6-DCE69DA0BF95}">
      <dgm:prSet/>
      <dgm:spPr/>
      <dgm:t>
        <a:bodyPr/>
        <a:lstStyle/>
        <a:p>
          <a:endParaRPr lang="ru-RU"/>
        </a:p>
      </dgm:t>
    </dgm:pt>
    <dgm:pt modelId="{CF5B91F8-4285-4367-BC58-939477627242}" type="pres">
      <dgm:prSet presAssocID="{C824DFAF-900E-4387-A8A4-727C9433F7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1DD336-7C7A-423D-A7AD-A40A36C6DF4E}" type="pres">
      <dgm:prSet presAssocID="{AE29AAA7-1A6C-411E-B6BA-C3941CA69F49}" presName="root" presStyleCnt="0"/>
      <dgm:spPr/>
    </dgm:pt>
    <dgm:pt modelId="{AECCAE9A-77CB-4147-9352-B1FB32E1321E}" type="pres">
      <dgm:prSet presAssocID="{AE29AAA7-1A6C-411E-B6BA-C3941CA69F49}" presName="rootComposite" presStyleCnt="0"/>
      <dgm:spPr/>
    </dgm:pt>
    <dgm:pt modelId="{9BC3CBAE-BCEF-4BE9-A4D5-DB59CDA6A830}" type="pres">
      <dgm:prSet presAssocID="{AE29AAA7-1A6C-411E-B6BA-C3941CA69F49}" presName="rootText" presStyleLbl="node1" presStyleIdx="0" presStyleCnt="1" custScaleX="407439" custLinFactNeighborY="-21652"/>
      <dgm:spPr/>
    </dgm:pt>
    <dgm:pt modelId="{BE3E6615-C5FB-44B9-8646-3DFC879CE1B6}" type="pres">
      <dgm:prSet presAssocID="{AE29AAA7-1A6C-411E-B6BA-C3941CA69F49}" presName="rootConnector" presStyleLbl="node1" presStyleIdx="0" presStyleCnt="1"/>
      <dgm:spPr/>
    </dgm:pt>
    <dgm:pt modelId="{4F461103-2EE5-4D85-B4FA-850FAC27E04B}" type="pres">
      <dgm:prSet presAssocID="{AE29AAA7-1A6C-411E-B6BA-C3941CA69F49}" presName="childShape" presStyleCnt="0"/>
      <dgm:spPr/>
    </dgm:pt>
    <dgm:pt modelId="{5027190B-ED2D-454E-8098-2A72E7FD47A1}" type="pres">
      <dgm:prSet presAssocID="{7E21755E-460D-4104-A4D2-1FF75013390F}" presName="Name13" presStyleLbl="parChTrans1D2" presStyleIdx="0" presStyleCnt="2"/>
      <dgm:spPr/>
    </dgm:pt>
    <dgm:pt modelId="{EC0994BC-2E8C-4D32-B63C-ED5ECFDCAD84}" type="pres">
      <dgm:prSet presAssocID="{C57338E9-557E-4520-8403-D32F9D32C8AC}" presName="childText" presStyleLbl="bgAcc1" presStyleIdx="0" presStyleCnt="2" custScaleX="404618">
        <dgm:presLayoutVars>
          <dgm:bulletEnabled val="1"/>
        </dgm:presLayoutVars>
      </dgm:prSet>
      <dgm:spPr/>
    </dgm:pt>
    <dgm:pt modelId="{BE3C7F46-F6F3-40BD-8194-8E05D8E231BF}" type="pres">
      <dgm:prSet presAssocID="{DB0CE655-004D-4606-A287-3AEB9EC51AAB}" presName="Name13" presStyleLbl="parChTrans1D2" presStyleIdx="1" presStyleCnt="2"/>
      <dgm:spPr/>
    </dgm:pt>
    <dgm:pt modelId="{FB7B7E70-101E-4220-B1B8-E3CA0C56B088}" type="pres">
      <dgm:prSet presAssocID="{02FA7688-4EDA-4DF0-B2D6-FA26203B97F2}" presName="childText" presStyleLbl="bgAcc1" presStyleIdx="1" presStyleCnt="2" custScaleX="404618" custScaleY="131014">
        <dgm:presLayoutVars>
          <dgm:bulletEnabled val="1"/>
        </dgm:presLayoutVars>
      </dgm:prSet>
      <dgm:spPr/>
    </dgm:pt>
  </dgm:ptLst>
  <dgm:cxnLst>
    <dgm:cxn modelId="{75CC503D-6F29-4DD4-BF75-90C25B3E6881}" type="presOf" srcId="{DB0CE655-004D-4606-A287-3AEB9EC51AAB}" destId="{BE3C7F46-F6F3-40BD-8194-8E05D8E231BF}" srcOrd="0" destOrd="0" presId="urn:microsoft.com/office/officeart/2005/8/layout/hierarchy3"/>
    <dgm:cxn modelId="{4CCF8263-828B-42B7-AC78-10465A23C460}" type="presOf" srcId="{C57338E9-557E-4520-8403-D32F9D32C8AC}" destId="{EC0994BC-2E8C-4D32-B63C-ED5ECFDCAD84}" srcOrd="0" destOrd="0" presId="urn:microsoft.com/office/officeart/2005/8/layout/hierarchy3"/>
    <dgm:cxn modelId="{0E5E544D-E868-4775-BDA4-745C0E797DB8}" type="presOf" srcId="{7E21755E-460D-4104-A4D2-1FF75013390F}" destId="{5027190B-ED2D-454E-8098-2A72E7FD47A1}" srcOrd="0" destOrd="0" presId="urn:microsoft.com/office/officeart/2005/8/layout/hierarchy3"/>
    <dgm:cxn modelId="{3FB9EC95-85D8-46C4-84F6-DCE69DA0BF95}" srcId="{AE29AAA7-1A6C-411E-B6BA-C3941CA69F49}" destId="{02FA7688-4EDA-4DF0-B2D6-FA26203B97F2}" srcOrd="1" destOrd="0" parTransId="{DB0CE655-004D-4606-A287-3AEB9EC51AAB}" sibTransId="{7EB1789A-CDF2-4F9F-974C-9274EBB482EE}"/>
    <dgm:cxn modelId="{957B2D99-A043-4B5B-BE7B-B16985A5B4C2}" type="presOf" srcId="{AE29AAA7-1A6C-411E-B6BA-C3941CA69F49}" destId="{9BC3CBAE-BCEF-4BE9-A4D5-DB59CDA6A830}" srcOrd="0" destOrd="0" presId="urn:microsoft.com/office/officeart/2005/8/layout/hierarchy3"/>
    <dgm:cxn modelId="{64EAF29C-7054-454D-88E8-C44F0782EA00}" type="presOf" srcId="{AE29AAA7-1A6C-411E-B6BA-C3941CA69F49}" destId="{BE3E6615-C5FB-44B9-8646-3DFC879CE1B6}" srcOrd="1" destOrd="0" presId="urn:microsoft.com/office/officeart/2005/8/layout/hierarchy3"/>
    <dgm:cxn modelId="{7741A3A0-D75F-47CE-99C9-DFD0E8953B6F}" type="presOf" srcId="{C824DFAF-900E-4387-A8A4-727C9433F73B}" destId="{CF5B91F8-4285-4367-BC58-939477627242}" srcOrd="0" destOrd="0" presId="urn:microsoft.com/office/officeart/2005/8/layout/hierarchy3"/>
    <dgm:cxn modelId="{C7D5E2B7-314B-4A22-BFD1-5B909152AA0D}" type="presOf" srcId="{02FA7688-4EDA-4DF0-B2D6-FA26203B97F2}" destId="{FB7B7E70-101E-4220-B1B8-E3CA0C56B088}" srcOrd="0" destOrd="0" presId="urn:microsoft.com/office/officeart/2005/8/layout/hierarchy3"/>
    <dgm:cxn modelId="{4684AED6-8A36-46BB-809E-052291846C14}" srcId="{C824DFAF-900E-4387-A8A4-727C9433F73B}" destId="{AE29AAA7-1A6C-411E-B6BA-C3941CA69F49}" srcOrd="0" destOrd="0" parTransId="{7434A29C-A2F7-4C12-8092-6803819F336A}" sibTransId="{8141B38E-EC86-4718-A280-D82A4F2177D3}"/>
    <dgm:cxn modelId="{82AA8FD9-D5FE-4B41-821A-42197E6B6637}" srcId="{AE29AAA7-1A6C-411E-B6BA-C3941CA69F49}" destId="{C57338E9-557E-4520-8403-D32F9D32C8AC}" srcOrd="0" destOrd="0" parTransId="{7E21755E-460D-4104-A4D2-1FF75013390F}" sibTransId="{B1182529-05AB-4872-B25E-FE080E7826C7}"/>
    <dgm:cxn modelId="{F40CA923-49E0-4145-8E07-4A438C9F5618}" type="presParOf" srcId="{CF5B91F8-4285-4367-BC58-939477627242}" destId="{141DD336-7C7A-423D-A7AD-A40A36C6DF4E}" srcOrd="0" destOrd="0" presId="urn:microsoft.com/office/officeart/2005/8/layout/hierarchy3"/>
    <dgm:cxn modelId="{D1A939C5-67FB-459E-8BF2-BF88ED0A00D3}" type="presParOf" srcId="{141DD336-7C7A-423D-A7AD-A40A36C6DF4E}" destId="{AECCAE9A-77CB-4147-9352-B1FB32E1321E}" srcOrd="0" destOrd="0" presId="urn:microsoft.com/office/officeart/2005/8/layout/hierarchy3"/>
    <dgm:cxn modelId="{CD65352A-49AF-4E63-9581-D9E8A6BCB8A9}" type="presParOf" srcId="{AECCAE9A-77CB-4147-9352-B1FB32E1321E}" destId="{9BC3CBAE-BCEF-4BE9-A4D5-DB59CDA6A830}" srcOrd="0" destOrd="0" presId="urn:microsoft.com/office/officeart/2005/8/layout/hierarchy3"/>
    <dgm:cxn modelId="{896B59BC-9616-48BC-8AC8-5CA415B97330}" type="presParOf" srcId="{AECCAE9A-77CB-4147-9352-B1FB32E1321E}" destId="{BE3E6615-C5FB-44B9-8646-3DFC879CE1B6}" srcOrd="1" destOrd="0" presId="urn:microsoft.com/office/officeart/2005/8/layout/hierarchy3"/>
    <dgm:cxn modelId="{9F3FB65B-AFAB-47DB-B94B-A5967B7F3FE7}" type="presParOf" srcId="{141DD336-7C7A-423D-A7AD-A40A36C6DF4E}" destId="{4F461103-2EE5-4D85-B4FA-850FAC27E04B}" srcOrd="1" destOrd="0" presId="urn:microsoft.com/office/officeart/2005/8/layout/hierarchy3"/>
    <dgm:cxn modelId="{4CB9CD8C-A6B4-4E37-A4BB-1C8E97FBC0AA}" type="presParOf" srcId="{4F461103-2EE5-4D85-B4FA-850FAC27E04B}" destId="{5027190B-ED2D-454E-8098-2A72E7FD47A1}" srcOrd="0" destOrd="0" presId="urn:microsoft.com/office/officeart/2005/8/layout/hierarchy3"/>
    <dgm:cxn modelId="{D503F587-DEF3-49F3-A38B-5E370AC7C92F}" type="presParOf" srcId="{4F461103-2EE5-4D85-B4FA-850FAC27E04B}" destId="{EC0994BC-2E8C-4D32-B63C-ED5ECFDCAD84}" srcOrd="1" destOrd="0" presId="urn:microsoft.com/office/officeart/2005/8/layout/hierarchy3"/>
    <dgm:cxn modelId="{A346617D-3925-49B0-8438-F0FD26B25C8E}" type="presParOf" srcId="{4F461103-2EE5-4D85-B4FA-850FAC27E04B}" destId="{BE3C7F46-F6F3-40BD-8194-8E05D8E231BF}" srcOrd="2" destOrd="0" presId="urn:microsoft.com/office/officeart/2005/8/layout/hierarchy3"/>
    <dgm:cxn modelId="{327DD1B4-7538-4D9D-9189-F2D5AE4A7F57}" type="presParOf" srcId="{4F461103-2EE5-4D85-B4FA-850FAC27E04B}" destId="{FB7B7E70-101E-4220-B1B8-E3CA0C56B08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3CBAE-BCEF-4BE9-A4D5-DB59CDA6A830}">
      <dsp:nvSpPr>
        <dsp:cNvPr id="0" name=""/>
        <dsp:cNvSpPr/>
      </dsp:nvSpPr>
      <dsp:spPr>
        <a:xfrm>
          <a:off x="1443" y="0"/>
          <a:ext cx="9548253" cy="11717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Нормативно-правовые акты, создающие неравные условия для региональных оценщиков и нарушающие принцип конкуренции по территориальному признаку</a:t>
          </a:r>
          <a:endParaRPr lang="ru-RU" sz="2200" kern="1200" dirty="0">
            <a:solidFill>
              <a:srgbClr val="FF0000"/>
            </a:solidFill>
          </a:endParaRPr>
        </a:p>
      </dsp:txBody>
      <dsp:txXfrm>
        <a:off x="35762" y="34319"/>
        <a:ext cx="9479615" cy="1103102"/>
      </dsp:txXfrm>
    </dsp:sp>
    <dsp:sp modelId="{5027190B-ED2D-454E-8098-2A72E7FD47A1}">
      <dsp:nvSpPr>
        <dsp:cNvPr id="0" name=""/>
        <dsp:cNvSpPr/>
      </dsp:nvSpPr>
      <dsp:spPr>
        <a:xfrm>
          <a:off x="956268" y="1171740"/>
          <a:ext cx="954825" cy="1022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2821"/>
              </a:lnTo>
              <a:lnTo>
                <a:pt x="954825" y="1022821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994BC-2E8C-4D32-B63C-ED5ECFDCAD84}">
      <dsp:nvSpPr>
        <dsp:cNvPr id="0" name=""/>
        <dsp:cNvSpPr/>
      </dsp:nvSpPr>
      <dsp:spPr>
        <a:xfrm>
          <a:off x="1911094" y="1608691"/>
          <a:ext cx="7585714" cy="1171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Федеральный закон от 02.06.2016 № 172-ФЗ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Внес изменения в ФЗ «Об оценочной деятельности в РФ» и ввел процедуру обязательного квалификационного экзамена в области оценочной деятельности.</a:t>
          </a:r>
          <a:endParaRPr lang="ru-RU" sz="2400" i="1" kern="1200" dirty="0">
            <a:solidFill>
              <a:srgbClr val="00B05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945413" y="1643010"/>
        <a:ext cx="7517076" cy="1103102"/>
      </dsp:txXfrm>
    </dsp:sp>
    <dsp:sp modelId="{BE3C7F46-F6F3-40BD-8194-8E05D8E231BF}">
      <dsp:nvSpPr>
        <dsp:cNvPr id="0" name=""/>
        <dsp:cNvSpPr/>
      </dsp:nvSpPr>
      <dsp:spPr>
        <a:xfrm>
          <a:off x="956268" y="1171740"/>
          <a:ext cx="954825" cy="2669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9198"/>
              </a:lnTo>
              <a:lnTo>
                <a:pt x="954825" y="2669198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B7E70-101E-4220-B1B8-E3CA0C56B088}">
      <dsp:nvSpPr>
        <dsp:cNvPr id="0" name=""/>
        <dsp:cNvSpPr/>
      </dsp:nvSpPr>
      <dsp:spPr>
        <a:xfrm>
          <a:off x="1911094" y="3073366"/>
          <a:ext cx="7585714" cy="15351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Приказ Минэкономразвития России от 29.05.2017 № 257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Утвердил порядок формирования перечня вопросов, порядок проведения и сдачи квалификационного экзамена, в том числе порядок участия претендента в квалификационном экзамене и т.д.</a:t>
          </a:r>
        </a:p>
      </dsp:txBody>
      <dsp:txXfrm>
        <a:off x="1956057" y="3118329"/>
        <a:ext cx="7495788" cy="1445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E1C57-0482-4DF9-B387-C7D8FF7D7599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39775"/>
            <a:ext cx="53467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97D2-0AA8-470A-938B-E896AE939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0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39775"/>
            <a:ext cx="534670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97D2-0AA8-470A-938B-E896AE9395C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80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39775"/>
            <a:ext cx="534670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97D2-0AA8-470A-938B-E896AE9395C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80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39775"/>
            <a:ext cx="534670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97D2-0AA8-470A-938B-E896AE9395C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80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39775"/>
            <a:ext cx="534670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97D2-0AA8-470A-938B-E896AE9395C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80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5488" y="739775"/>
            <a:ext cx="534670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B97D2-0AA8-470A-938B-E896AE9395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0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B019-8C19-4AD8-B5DC-11BFF9400F4F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36B8-3DC3-467F-AE84-F0C1B4DDE3B7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9340-4E13-4F08-9DFD-65AB5800C253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33A3-622E-482E-8A0B-C6B1E10E228F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E599-0320-4046-9E91-8E4C87992951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E67F-4B53-441A-9E08-67B352E5682B}" type="datetime1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459C-F726-4A24-BAFB-699000D638CC}" type="datetime1">
              <a:rPr lang="ru-RU" smtClean="0"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7210E-5FA2-483F-A6EE-2AC9FDE4C6E0}" type="datetime1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2823-1B5D-4D2E-9F72-49CA1CA49999}" type="datetime1">
              <a:rPr lang="ru-RU" smtClean="0"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6F9-50AC-4A34-B52E-5FA36853B598}" type="datetime1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6A4A-EEC3-45F2-ACD7-8EB297D59A66}" type="datetime1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5A39-1C50-4BDE-85E6-0CA941116CB2}" type="datetime1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2.png"/><Relationship Id="rId7" Type="http://schemas.openxmlformats.org/officeDocument/2006/relationships/image" Target="../media/image9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3.png"/><Relationship Id="rId9" Type="http://schemas.openxmlformats.org/officeDocument/2006/relationships/image" Target="../media/image1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.png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m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504" y="1988840"/>
            <a:ext cx="9073008" cy="187220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Verdana"/>
              </a:rPr>
              <a:t>К вопросу о предоставлении равных условий доступа к квалификационному экзамену оценщиков</a:t>
            </a:r>
            <a:endParaRPr lang="ru-RU" sz="18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272481" y="5013177"/>
            <a:ext cx="9479133" cy="157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МОСКАЛЁВ АЛЕКСЕЙ ИГОРЕВИЧ</a:t>
            </a: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ru-RU" sz="1400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ru-RU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президент Союза Оценщиков и Экспертов Черноземья </a:t>
            </a:r>
          </a:p>
          <a:p>
            <a:r>
              <a:rPr lang="ru-RU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представитель Ассоциации «СРОО «Экспертный совет» по Воронежской области </a:t>
            </a:r>
          </a:p>
          <a:p>
            <a:pPr lvl="0"/>
            <a:r>
              <a:rPr lang="ru-RU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генеральный директор ООО "Аналитическая Консалтинговая Группа "ИнвестОценка"</a:t>
            </a:r>
          </a:p>
          <a:p>
            <a:pPr lvl="0"/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MBA</a:t>
            </a:r>
            <a:r>
              <a:rPr lang="ru-RU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CCIM</a:t>
            </a:r>
            <a:r>
              <a:rPr lang="ru-RU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CPM</a:t>
            </a:r>
            <a:r>
              <a:rPr lang="ru-RU" sz="16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сертифицированный РГР аналитик-консультант рынка недвижимости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48944" y="3790781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FF0000"/>
                </a:solidFill>
                <a:latin typeface="Verdana"/>
              </a:rPr>
              <a:t>Все оценщики равны в правах, </a:t>
            </a:r>
          </a:p>
          <a:p>
            <a:pPr algn="r"/>
            <a:r>
              <a:rPr lang="ru-RU" i="1" dirty="0">
                <a:solidFill>
                  <a:srgbClr val="FF0000"/>
                </a:solidFill>
                <a:latin typeface="Verdana"/>
              </a:rPr>
              <a:t>но некоторые равнее?</a:t>
            </a:r>
          </a:p>
          <a:p>
            <a:pPr algn="r"/>
            <a:r>
              <a:rPr lang="ru-RU" i="1" dirty="0">
                <a:solidFill>
                  <a:srgbClr val="FF0000"/>
                </a:solidFill>
                <a:latin typeface="Verdana"/>
              </a:rPr>
              <a:t>(перефразируя </a:t>
            </a:r>
            <a:r>
              <a:rPr lang="ru-RU" i="1" dirty="0" err="1">
                <a:solidFill>
                  <a:srgbClr val="FF0000"/>
                </a:solidFill>
                <a:latin typeface="Verdana"/>
              </a:rPr>
              <a:t>Дж.Оруэлла</a:t>
            </a:r>
            <a:r>
              <a:rPr lang="ru-RU" i="1" dirty="0">
                <a:solidFill>
                  <a:srgbClr val="FF0000"/>
                </a:solidFill>
                <a:latin typeface="Verdana"/>
              </a:rPr>
              <a:t>)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23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2" y="1023120"/>
            <a:ext cx="94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Есть за что бороться!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480" y="4293096"/>
            <a:ext cx="94791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Количество предварительных заявок </a:t>
            </a:r>
            <a:r>
              <a:rPr lang="ru-RU" sz="14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Центрально-Черноземном регионе </a:t>
            </a:r>
            <a:r>
              <a:rPr lang="ru-RU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(Воронежская, Липецкая, Белгородская, Курская, Тамбовская и Орловская области), согласно ответу ФБУ «ФРЦ» на запрос Первого заместителя председателя Комитета Государственной Думы по бюджету и налогам, заместителя Рабочей группы ГД «Совершенствование законодательства в сфере кадастровой оценки, имущественных налогов и оценочной деятельности» С.М. </a:t>
            </a:r>
            <a:r>
              <a:rPr lang="ru-RU" sz="1400" i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Катасонова</a:t>
            </a:r>
            <a:r>
              <a:rPr lang="ru-RU" sz="14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0" y="1484785"/>
            <a:ext cx="9034320" cy="676369"/>
          </a:xfrm>
          <a:prstGeom prst="rect">
            <a:avLst/>
          </a:prstGeom>
        </p:spPr>
      </p:pic>
      <p:pic>
        <p:nvPicPr>
          <p:cNvPr id="19" name="Рисунок 18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0" y="2109106"/>
            <a:ext cx="9044217" cy="390580"/>
          </a:xfrm>
          <a:prstGeom prst="rect">
            <a:avLst/>
          </a:prstGeom>
        </p:spPr>
      </p:pic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0" y="2420888"/>
            <a:ext cx="9009559" cy="419158"/>
          </a:xfrm>
          <a:prstGeom prst="rect">
            <a:avLst/>
          </a:prstGeom>
        </p:spPr>
      </p:pic>
      <p:pic>
        <p:nvPicPr>
          <p:cNvPr id="22" name="Рисунок 21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0" y="2780928"/>
            <a:ext cx="9021434" cy="419158"/>
          </a:xfrm>
          <a:prstGeom prst="rect">
            <a:avLst/>
          </a:prstGeom>
        </p:spPr>
      </p:pic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0" y="3140968"/>
            <a:ext cx="9021434" cy="11336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89417" y="5752666"/>
            <a:ext cx="328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Общее количество предварительных заявок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4664968" y="6075831"/>
            <a:ext cx="1512168" cy="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479810" y="5622339"/>
            <a:ext cx="1497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74563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0" y="1023119"/>
            <a:ext cx="9479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 ФБУ «ФРЦ» Союзу Оценщиков и Экспертов Черноземья: </a:t>
            </a:r>
            <a:r>
              <a:rPr lang="ru-RU" sz="2200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экзамена пока не будет, но вы держитесь!</a:t>
            </a:r>
          </a:p>
        </p:txBody>
      </p:sp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4" y="1731755"/>
            <a:ext cx="7924344" cy="509349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2422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2" y="1023120"/>
            <a:ext cx="94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если не спешить и ничего не менять?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106" y="1672347"/>
            <a:ext cx="9692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Последствия для региональной конъюнктуры рынка оценочных услуг:</a:t>
            </a:r>
          </a:p>
          <a:p>
            <a:endParaRPr lang="ru-RU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РЕГИОНАЛЬНЫХ ОЦЕНЩИКОВ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случае не сдачи экзамена до 1 апреля 2018г. -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исключение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из СРОО по дисциплинарному взысканию с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лишением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права заниматься оценочной деятельностью на протяжении 3х лет и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потерей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взноса в компенсационный фонд СРО (30 000 рублей).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Риск снижения доходов и потери работы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ru-RU" u="sng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ПОТРЕБИТЕЛЕЙ ОЦЕНОЧНЫХ УСЛУГ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регионах – резкое 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снижение доступности оценочных услуг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связи с сокращением численности оценщиков на фоне неснижаемой потребности в оценочных услугах и роста их стоимости. Как следствие, рост цен на товары и услуги для населения.</a:t>
            </a:r>
          </a:p>
          <a:p>
            <a:endParaRPr lang="ru-RU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РЕГИОНАЛЬНОЙ ВЛАСТИ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снижение деловой активности микро- и малого регионального бизнеса, налоговых отчислений в бюджет, рост безработицы и социальной напряженности в регионе.</a:t>
            </a:r>
            <a:endParaRPr lang="ru-RU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82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2" y="1023120"/>
            <a:ext cx="947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Законодательная «ловушка» с получением квалификационного аттестата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6516" y="2204864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возможности у начинающих оценщиков (молодых специалистов), получивших соответствующее образование в области оценочной деятельности,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 квалификационного аттестата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вступить в СРОО после 01.07.2017г.</a:t>
            </a:r>
          </a:p>
          <a:p>
            <a:pPr marL="342900" indent="-342900">
              <a:buFontTx/>
              <a:buAutoNum type="arabicPeriod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действующих на 01.07.2017г. членов СРОО, у которых на                 1 апреля 2018г. не будет 3-х лет опыта работы в области оценочной деятельности (в </a:t>
            </a:r>
            <a:r>
              <a:rPr lang="ru-RU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т.ч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не менее 1 года в должности помощника оценщика или оценщика) -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исключение из СРОО.</a:t>
            </a:r>
          </a:p>
          <a:p>
            <a:endParaRPr lang="ru-RU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Даже в случае успешной сдачи квалификационного экзамена указанные лица не смогут получить квалификационный аттестат, так как 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будут соответствовать требованиям</a:t>
            </a:r>
            <a:r>
              <a:rPr lang="ru-RU" b="1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ч. 3 ст. 21.2 Федерального закона от 29.07.1998 № 135-ФЗ                          «Об оценочной деятельности в Российской Федерации»! </a:t>
            </a:r>
          </a:p>
        </p:txBody>
      </p:sp>
    </p:spTree>
    <p:extLst>
      <p:ext uri="{BB962C8B-B14F-4D97-AF65-F5344CB8AC3E}">
        <p14:creationId xmlns:p14="http://schemas.microsoft.com/office/powerpoint/2010/main" val="89500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2" y="908720"/>
            <a:ext cx="94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исправить ситуацию?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427" y="1340769"/>
            <a:ext cx="978012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lang="ru-RU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Организовать пункты приема квалификационного экзамена в субъектах РФ </a:t>
            </a:r>
            <a:r>
              <a:rPr lang="ru-RU" sz="15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(установить минимальное количество заявок для проведения экзамена </a:t>
            </a:r>
            <a:r>
              <a:rPr lang="ru-RU" sz="15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количестве 20</a:t>
            </a:r>
            <a:r>
              <a:rPr lang="ru-RU" sz="15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</p:txBody>
      </p:sp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5" y="1910156"/>
            <a:ext cx="3227399" cy="12700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95253" y="1897794"/>
            <a:ext cx="5850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 ФБУ «ФРЦ» есть разветвленная сеть региональных ресурсных центров и комиссий, на базе которых возможно организовать центры приема квалификационного экзамена в области оценочной деятельности</a:t>
            </a:r>
            <a:r>
              <a:rPr lang="ru-RU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307" y="3154728"/>
            <a:ext cx="9777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</a:t>
            </a:r>
            <a:r>
              <a:rPr lang="ru-RU" sz="16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Изменить действующий порядок регистрации претендента, его уведомления, а также порядок формирования групп</a:t>
            </a:r>
            <a:r>
              <a:rPr lang="ru-RU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в связи с многочисленными нарушениями данного порядка.</a:t>
            </a:r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10521"/>
          <a:stretch/>
        </p:blipFill>
        <p:spPr>
          <a:xfrm>
            <a:off x="213433" y="3994853"/>
            <a:ext cx="6563641" cy="795646"/>
          </a:xfrm>
          <a:prstGeom prst="rect">
            <a:avLst/>
          </a:prstGeom>
        </p:spPr>
      </p:pic>
      <p:sp>
        <p:nvSpPr>
          <p:cNvPr id="22" name="Плюс 21"/>
          <p:cNvSpPr/>
          <p:nvPr/>
        </p:nvSpPr>
        <p:spPr>
          <a:xfrm>
            <a:off x="1299294" y="5143397"/>
            <a:ext cx="648072" cy="591460"/>
          </a:xfrm>
          <a:prstGeom prst="mathPlus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 descr="Вырезка экран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3" y="5734857"/>
            <a:ext cx="2819794" cy="4667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12747" y="4725144"/>
            <a:ext cx="6480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Претендент должен иметь возможность сам выбирать из свободных дат, когда ему удобно сдать экзамен. Действующий порядок не позволяет планировать свою трудовую деятельность и личную жизнь (в первую очередь касается оценщиков, которые едут сдавать экзамен в другой регион). Экзамен могут назначить в самый неподходящий момент. Перенос экзамена возможен, но на более дальний срок.</a:t>
            </a:r>
          </a:p>
        </p:txBody>
      </p:sp>
    </p:spTree>
    <p:extLst>
      <p:ext uri="{BB962C8B-B14F-4D97-AF65-F5344CB8AC3E}">
        <p14:creationId xmlns:p14="http://schemas.microsoft.com/office/powerpoint/2010/main" val="293798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2" y="1023120"/>
            <a:ext cx="94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Как исправить ситуацию?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482" y="1519268"/>
            <a:ext cx="96335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Установить, что квалификационный аттестат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действует бессрочно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Перенести срок, установленный ч. 4 ст. 9 Федерального закона от 02.06.2016г. № 172-ФЗ с 01 апреля 2018 г.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01 января 2019 г. </a:t>
            </a:r>
          </a:p>
          <a:p>
            <a:endParaRPr lang="ru-RU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исключать из СРО, а </a:t>
            </a:r>
            <a:r>
              <a:rPr lang="ru-RU" sz="20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приостанавливать право подписи отчетов об оценке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в случае отсутствия аттестата или необходимого стажа, чтобы оградить оценщика от потери компенсационного фонда (30 тыс. руб.) и лишения права заниматься оценочной деятельностью на протяжении 3х лет.</a:t>
            </a:r>
          </a:p>
          <a:p>
            <a:endParaRPr lang="ru-R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Снизить требования к стажу (опыту) работы для получения квалификационного аттестата. Стаж (опыт) работы в области оценочной деятельности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менее 2 (двух) лет.</a:t>
            </a:r>
            <a:endParaRPr lang="ru-RU" sz="2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5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fld>
            <a:endParaRPr lang="ru-RU" b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2610" y="2028618"/>
            <a:ext cx="72548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внимание!</a:t>
            </a:r>
          </a:p>
          <a:p>
            <a:pPr lvl="0" algn="ctr"/>
            <a:r>
              <a:rPr lang="ru-RU" sz="2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Ваши вопросы!</a:t>
            </a:r>
          </a:p>
          <a:p>
            <a:pPr lvl="0" algn="ctr"/>
            <a:endParaRPr lang="ru-RU" sz="22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Контакты:</a:t>
            </a:r>
          </a:p>
          <a:p>
            <a:pPr lvl="0" algn="ctr"/>
            <a:r>
              <a:rPr lang="ru-RU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Москалёв Алексей Игоревич</a:t>
            </a:r>
          </a:p>
          <a:p>
            <a:pPr lvl="0" algn="ctr"/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Союз Оценщиков и Экспертов Черноземья</a:t>
            </a:r>
          </a:p>
          <a:p>
            <a:pPr lvl="0" algn="ctr"/>
            <a:r>
              <a:rPr lang="ru-RU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Моб.: +7 (915) 103-99-02,</a:t>
            </a:r>
          </a:p>
          <a:p>
            <a:pPr lvl="0" algn="ctr"/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ru-RU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</a:t>
            </a:r>
            <a:r>
              <a:rPr lang="ru-RU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moskalev@investocenka.ru</a:t>
            </a:r>
            <a:endParaRPr lang="ru-RU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</a:t>
            </a:r>
            <a:r>
              <a:rPr lang="ru-RU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ru-RU" sz="2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оценщики-</a:t>
            </a:r>
            <a:r>
              <a:rPr lang="ru-RU" sz="22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черноземья.рф</a:t>
            </a:r>
            <a:endParaRPr lang="ru-RU" sz="2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2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73385431"/>
              </p:ext>
            </p:extLst>
          </p:nvPr>
        </p:nvGraphicFramePr>
        <p:xfrm>
          <a:off x="177430" y="1340768"/>
          <a:ext cx="9551140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8093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440213" y="6416467"/>
            <a:ext cx="2311400" cy="365125"/>
          </a:xfrm>
        </p:spPr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18" y="908720"/>
            <a:ext cx="985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Большинству региональных оценщиков невозможно сдать квалификационный экзамен в своем регионе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45508" y="1631047"/>
            <a:ext cx="9474050" cy="1368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Квалификационный экзамен, до недавнего времени, можно было сдать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только в городе Москве.</a:t>
            </a:r>
          </a:p>
          <a:p>
            <a:pPr marL="0" indent="0">
              <a:buNone/>
              <a:defRPr/>
            </a:pPr>
            <a:r>
              <a:rPr lang="ru-RU" sz="1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 октября 2017 г. </a:t>
            </a:r>
            <a:r>
              <a:rPr lang="ru-RU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сайте ФБУ «ФРЦ» был размещен примерный график проведения выездных квалификационных экзаменов </a:t>
            </a:r>
            <a:r>
              <a:rPr lang="ru-RU" sz="1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трех </a:t>
            </a:r>
            <a:r>
              <a:rPr lang="ru-RU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субъектах РФ (Санкт-Петербург, Екатеринбург, Казань). До конца 2017 года ФБУ «ФРЦ» заявляет о проведении экзаменов </a:t>
            </a:r>
            <a:r>
              <a:rPr lang="ru-RU" sz="1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еще в трех </a:t>
            </a:r>
            <a:r>
              <a:rPr lang="ru-RU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регионах РФ (Ростов-на-Дону, Новосибирск, Хабаровск). Оценщики остальных 75 регионов страны на текущий момент </a:t>
            </a:r>
            <a:r>
              <a:rPr lang="ru-RU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знают - будет ли экзамен в их регионе?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3"/>
          <a:stretch/>
        </p:blipFill>
        <p:spPr bwMode="auto">
          <a:xfrm>
            <a:off x="528394" y="5908177"/>
            <a:ext cx="8898185" cy="93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29498" r="13815" b="25669"/>
          <a:stretch/>
        </p:blipFill>
        <p:spPr bwMode="auto">
          <a:xfrm>
            <a:off x="706864" y="3998061"/>
            <a:ext cx="8064896" cy="19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88503" y="3022327"/>
            <a:ext cx="8928991" cy="371904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r="13815" b="91739"/>
          <a:stretch/>
        </p:blipFill>
        <p:spPr bwMode="auto">
          <a:xfrm>
            <a:off x="682892" y="3069461"/>
            <a:ext cx="8064896" cy="35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12308" r="13815" b="74822"/>
          <a:stretch/>
        </p:blipFill>
        <p:spPr bwMode="auto">
          <a:xfrm>
            <a:off x="791939" y="3444945"/>
            <a:ext cx="8064896" cy="56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2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432" y="1835892"/>
            <a:ext cx="9508921" cy="26012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оценщиков из регионов, в которых прием экзамена анонсирован: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Высокая по сравнению с Москвой нагрузка на региональных оценщиков в связи с необходимостью успеть сдать экзамены по всем трем направлениям за коротких период работы регионального пункта приема экзамена (4-5 дней), повышенная интенсивность сдачи экзамена (назначают по 2 экзамена в день).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понятны перспективы организации пересдачи экзамена в этих регионах: где и когда</a:t>
            </a:r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фактического начала приема экзамена в регионах </a:t>
            </a:r>
            <a:r>
              <a:rPr lang="ru-RU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задержан более, чем на                   2 месяца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сравнению с</a:t>
            </a:r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Москвой, где экзамен начали проводить с 21 августа 2017г.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Проблема получения квалификационного аттестата: где и когда</a:t>
            </a:r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ru-RU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endParaRPr lang="ru-RU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72480" y="4581128"/>
            <a:ext cx="947913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оценщиков из регионов, в которых прием экзамена не будет организован: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</a:pPr>
            <a:r>
              <a:rPr lang="ru-RU" sz="15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Дополнительные расходы (порой существенные и обременительные) в связи с приездом на экзамен в другой регион. В регионах зарплата оценщиков значительно меньше, чем в Москве, а совокупные расходы на экзамен сравнительно больше.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15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у части региональных оценщиков физической возможности приезда в другой регион.</a:t>
            </a:r>
          </a:p>
          <a:p>
            <a:pPr>
              <a:spcBef>
                <a:spcPts val="600"/>
              </a:spcBef>
            </a:pPr>
            <a:endParaRPr lang="ru-RU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432" y="990383"/>
            <a:ext cx="947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чем заключаются </a:t>
            </a:r>
            <a:r>
              <a:rPr lang="ru-RU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неравные условия </a:t>
            </a:r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региональных оценщиков?</a:t>
            </a:r>
          </a:p>
        </p:txBody>
      </p:sp>
    </p:spTree>
    <p:extLst>
      <p:ext uri="{BB962C8B-B14F-4D97-AF65-F5344CB8AC3E}">
        <p14:creationId xmlns:p14="http://schemas.microsoft.com/office/powerpoint/2010/main" val="265590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328" y="1589891"/>
            <a:ext cx="947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Совокупные расходы оценщика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связи с приездом на экзамен в другой регион 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77563" y="1772816"/>
            <a:ext cx="9283949" cy="3977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  <a:defRPr/>
            </a:pPr>
            <a:endParaRPr lang="ru-R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  <a:defRPr/>
            </a:pPr>
            <a:endParaRPr lang="ru-RU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  <a:defRPr/>
            </a:pP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Регулярные (1 раз в 3 года) расходы времени, сил и средств на сдачу квалификационного экзамена становятся </a:t>
            </a: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серьёзным бременем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большинства региональных оценщиков, не имеющих возможности сдавать экзамен в своем регионе.</a:t>
            </a:r>
            <a:r>
              <a:rPr lang="ru-RU" sz="2000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5161" y="2791232"/>
            <a:ext cx="2317600" cy="1285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Плата за квалификационный экзамен </a:t>
            </a:r>
          </a:p>
        </p:txBody>
      </p:sp>
      <p:sp>
        <p:nvSpPr>
          <p:cNvPr id="17" name="Плюс 16"/>
          <p:cNvSpPr/>
          <p:nvPr/>
        </p:nvSpPr>
        <p:spPr>
          <a:xfrm>
            <a:off x="2936776" y="3068960"/>
            <a:ext cx="648072" cy="591460"/>
          </a:xfrm>
          <a:prstGeom prst="mathPlus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18541" y="2791232"/>
            <a:ext cx="2317600" cy="1285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проезд до места проведения экзамена</a:t>
            </a:r>
          </a:p>
        </p:txBody>
      </p:sp>
      <p:sp>
        <p:nvSpPr>
          <p:cNvPr id="19" name="Плюс 18"/>
          <p:cNvSpPr/>
          <p:nvPr/>
        </p:nvSpPr>
        <p:spPr>
          <a:xfrm>
            <a:off x="6177137" y="3068960"/>
            <a:ext cx="648072" cy="591460"/>
          </a:xfrm>
          <a:prstGeom prst="mathPlus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67449" y="2791232"/>
            <a:ext cx="2317600" cy="12858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Расходы на проживание в период проведения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896620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011" y="1271814"/>
            <a:ext cx="9479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физической возможности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приезда на экзамен в другой регион 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31950" y="2348880"/>
            <a:ext cx="9245194" cy="3774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Оценщики –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беременные женщины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, женщины,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находящиеся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отпуске по беременности и родам</a:t>
            </a: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sz="1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отпуске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по уходу за ребенком</a:t>
            </a:r>
            <a:r>
              <a:rPr lang="ru-RU" sz="1800" noProof="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Оценщики </a:t>
            </a:r>
            <a:r>
              <a:rPr lang="ru-RU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пожилого возраста</a:t>
            </a:r>
            <a:r>
              <a:rPr lang="ru-RU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Оценщики </a:t>
            </a:r>
            <a:r>
              <a:rPr lang="ru-RU" sz="18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ограниченными возможностями и заболеваниями</a:t>
            </a:r>
            <a:r>
              <a:rPr lang="ru-RU" sz="18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способные работать, но не имеющие возможности осуществлять  поездки на дальние расстояния.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ru-RU" sz="1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созданы условия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организации</a:t>
            </a:r>
            <a:r>
              <a:rPr 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сдачи квалификационного экзамена для данных представителей оценочного сообщества!</a:t>
            </a:r>
          </a:p>
          <a:p>
            <a:pPr marL="457200" lvl="0" indent="-457200">
              <a:buFont typeface="+mj-lt"/>
              <a:buAutoNum type="arabicPeriod"/>
              <a:defRPr/>
            </a:pPr>
            <a:endParaRPr lang="ru-RU" sz="18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8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298" y="5926029"/>
            <a:ext cx="83774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Таким образом, предварительных заявок на экзамен в субъектах РФ </a:t>
            </a:r>
            <a:r>
              <a:rPr lang="ru-RU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более 9000</a:t>
            </a:r>
            <a:r>
              <a:rPr lang="ru-RU" sz="1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 них на анонсированные для проведения экзамена регионы приходится лишь</a:t>
            </a:r>
            <a:r>
              <a:rPr lang="ru-RU" sz="1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около 2500 заявок</a:t>
            </a:r>
            <a:r>
              <a:rPr lang="ru-RU" sz="1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5" y="2622899"/>
            <a:ext cx="8117738" cy="3326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434" y="980728"/>
            <a:ext cx="947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ТОП–10 субъектов РФ – лидеров по количеству предварительных заявок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930" y="1700808"/>
            <a:ext cx="8793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Ответ ФБУ «ФРЦ» </a:t>
            </a:r>
            <a:r>
              <a:rPr lang="ru-RU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запрос Первого заместителя председателя Комитета Государственной Думы по бюджету и налогам, заместителя Рабочей группы ГД «Совершенствование законодательства в сфере кадастровой оценки, имущественных налогов и оценочной деятельности» С.М. Катасонова. </a:t>
            </a:r>
            <a:endParaRPr lang="ru-RU" sz="1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3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421" y="1095127"/>
            <a:ext cx="94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Успеют ли до 01 апреля 2018 г. все желающие?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480" y="1556792"/>
            <a:ext cx="947407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текущий момент существует целый ряд причин, по которым львиная доля региональных оценщиков </a:t>
            </a:r>
            <a:r>
              <a:rPr lang="ru-RU" b="1" u="sng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успеют сдать экзамен</a:t>
            </a:r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 1 апреля 2018г</a:t>
            </a:r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.: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Низкая пропускная способность и «чехарда» со сроками назначения дат проведения экзамена в Москве и в «назначенных»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без прозрачных критериев отбора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экзаменационных центрах в регионах. На текущий момент участие в экзамене приняли не более 5% оценщиков-членов СРОО, в первую очередь из Московского региона и ЦФО. 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Региональные оценщики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торопятся ехать в Москву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в «назначенные» регионы, ожидая что ФБУ «ФРЦ» организует экзамен «ближе к дому». Если не будет организована сдача во всех регионах в начале 2018г. произойдет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резкий поток заявок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с которым ФБУ «ФРЦ» в Москве и в «назначенных» регионах может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 справиться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у региональных оценщиков 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материальных и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 физических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возможностей сдавать экзамены в другом регионе.</a:t>
            </a:r>
          </a:p>
          <a:p>
            <a:endParaRPr lang="ru-RU" sz="1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3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35482"/>
            <a:ext cx="9906000" cy="896668"/>
            <a:chOff x="0" y="35482"/>
            <a:chExt cx="9144000" cy="8966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4288" y="130354"/>
              <a:ext cx="1837201" cy="72596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3688" y="560440"/>
              <a:ext cx="5205536" cy="300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932150"/>
              <a:ext cx="914400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Users\Павел\AppData\Roaming\Skype\guscom1992\media_messaging\media_cache_v3\^725461B17B32E0BF8011C4ED26444C0DF17439B0BEF4341B1C^pimgpsh_fullsize_dist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5482"/>
              <a:ext cx="1080120" cy="863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fld>
            <a:endParaRPr lang="ru-RU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82" y="1052738"/>
            <a:ext cx="9479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Спасение утопающих – дело рук самих утопающих?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0" y="1484784"/>
            <a:ext cx="8430802" cy="38867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504" y="5371527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Принимая во внимание всю остроту и важность сложившейся ситуации в оценочной отрасли, Союзом Оценщиков и Экспертов Черноземья было направлено письмо с </a:t>
            </a:r>
            <a:r>
              <a:rPr lang="ru-RU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предложением о проведении экзамена </a:t>
            </a:r>
            <a:r>
              <a:rPr lang="ru-RU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одной из двух возможных площадок: ГБУ ВО «Воронежский региональный ресурсный центр»       и АНО ДПО «Региональный Банковский Учебный Центр».</a:t>
            </a:r>
          </a:p>
        </p:txBody>
      </p:sp>
    </p:spTree>
    <p:extLst>
      <p:ext uri="{BB962C8B-B14F-4D97-AF65-F5344CB8AC3E}">
        <p14:creationId xmlns:p14="http://schemas.microsoft.com/office/powerpoint/2010/main" val="3496887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1530</Words>
  <Application>Microsoft Office PowerPoint</Application>
  <PresentationFormat>Лист A4 (210x297 мм)</PresentationFormat>
  <Paragraphs>117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Тема Office</vt:lpstr>
      <vt:lpstr>К вопросу о предоставлении равных условий доступа к квалификационному экзамену оценщиков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исключительной компетенции Общего собрания членов Союза</dc:title>
  <dc:creator>Павел</dc:creator>
  <cp:lastModifiedBy>Арина Потоцкая</cp:lastModifiedBy>
  <cp:revision>242</cp:revision>
  <cp:lastPrinted>2017-03-16T19:45:28Z</cp:lastPrinted>
  <dcterms:created xsi:type="dcterms:W3CDTF">2017-02-07T07:18:48Z</dcterms:created>
  <dcterms:modified xsi:type="dcterms:W3CDTF">2017-10-25T10:30:02Z</dcterms:modified>
</cp:coreProperties>
</file>