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365" r:id="rId4"/>
    <p:sldId id="354" r:id="rId5"/>
    <p:sldId id="357" r:id="rId6"/>
    <p:sldId id="366" r:id="rId7"/>
    <p:sldId id="358" r:id="rId8"/>
    <p:sldId id="356" r:id="rId9"/>
    <p:sldId id="367" r:id="rId10"/>
    <p:sldId id="355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292" r:id="rId21"/>
    <p:sldId id="340" r:id="rId22"/>
    <p:sldId id="359" r:id="rId23"/>
    <p:sldId id="324" r:id="rId24"/>
    <p:sldId id="325" r:id="rId25"/>
    <p:sldId id="360" r:id="rId26"/>
    <p:sldId id="326" r:id="rId27"/>
    <p:sldId id="361" r:id="rId28"/>
    <p:sldId id="362" r:id="rId29"/>
    <p:sldId id="363" r:id="rId30"/>
    <p:sldId id="364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41F3-AC4B-4972-AFA2-3EF4DD88E9E8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F91E-7361-444C-B823-9E41B1202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4017-A235-449E-A375-A248D0C1ADF9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FD84-94BC-4CF3-AE32-9B1354E14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FD84-94BC-4CF3-AE32-9B1354E14B0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2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FD84-94BC-4CF3-AE32-9B1354E14B0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45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FD84-94BC-4CF3-AE32-9B1354E14B0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90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EA08-922C-48E4-9DAA-A47FCF6C6A61}" type="datetime1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26D9-BD37-431A-9817-0B4C1BF26CB2}" type="datetime1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BC24-C307-4C06-BC76-1B1B6D8828C9}" type="datetime1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7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A6DA-F297-4973-AACE-9968CC23BE9A}" type="datetime1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8101-200B-44C7-BE6A-46655B474DC6}" type="datetime1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8C-2AD0-413A-8BD1-625509F2FC9B}" type="datetime1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72A-3BAB-4877-BC0B-6753F0860C6E}" type="datetime1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E5E-8696-46B9-B9FE-C58DAE77E520}" type="datetime1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1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BD58-14A2-4FC8-AF01-DF505859C505}" type="datetime1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6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FA2-1FBA-466B-8BE5-902FE8372E31}" type="datetime1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7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A50-1487-44CE-8DCB-FA80AA9440AE}" type="datetime1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4FD3-6444-43AB-97E7-947C85F83A51}" type="datetime1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srosovet.ru/activities/Obuchenie/kval/" TargetMode="External"/><Relationship Id="rId7" Type="http://schemas.openxmlformats.org/officeDocument/2006/relationships/hyperlink" Target="https://youtu.be/oeK6NvPAImQ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144016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ОТЧЕТ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Исполнительного директора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о результатах деятельности в 2017 году</a:t>
            </a:r>
          </a:p>
        </p:txBody>
      </p:sp>
      <p:pic>
        <p:nvPicPr>
          <p:cNvPr id="7" name="Picture 2" descr="C:\Users\Ильин МО\Desktop\Картинки\logo.png">
            <a:extLst>
              <a:ext uri="{FF2B5EF4-FFF2-40B4-BE49-F238E27FC236}">
                <a16:creationId xmlns="" xmlns:a16="http://schemas.microsoft.com/office/drawing/2014/main" id="{577D9706-0EDD-41AD-ACDE-574D2563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5"/>
            <a:ext cx="30289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EBA5B82-EF82-4396-9DE9-579B43AE1D4C}"/>
              </a:ext>
            </a:extLst>
          </p:cNvPr>
          <p:cNvSpPr/>
          <p:nvPr/>
        </p:nvSpPr>
        <p:spPr>
          <a:xfrm>
            <a:off x="3563888" y="12882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Ассоциация «Саморегулируемая организация оценщиков «Экспертный совет»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F08B776C-AEC9-4B32-A7D2-B68F2E3D33B5}"/>
              </a:ext>
            </a:extLst>
          </p:cNvPr>
          <p:cNvCxnSpPr/>
          <p:nvPr/>
        </p:nvCxnSpPr>
        <p:spPr>
          <a:xfrm flipV="1">
            <a:off x="0" y="980728"/>
            <a:ext cx="9144000" cy="0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79C2FD8-6BF1-40A1-B6F7-FDBCDE1F03A3}"/>
              </a:ext>
            </a:extLst>
          </p:cNvPr>
          <p:cNvSpPr/>
          <p:nvPr/>
        </p:nvSpPr>
        <p:spPr>
          <a:xfrm>
            <a:off x="6182" y="980728"/>
            <a:ext cx="913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Общее собрание членов Ассоциации 08.12.2017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53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517" y="2377695"/>
            <a:ext cx="9143999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Тема 2.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Про становление Профессионального оценочного сообщества</a:t>
            </a:r>
          </a:p>
        </p:txBody>
      </p:sp>
      <p:pic>
        <p:nvPicPr>
          <p:cNvPr id="6" name="Picture 2" descr="C:\Users\Ильин МО\Desktop\Картинки\logo.png">
            <a:extLst>
              <a:ext uri="{FF2B5EF4-FFF2-40B4-BE49-F238E27FC236}">
                <a16:creationId xmlns="" xmlns:a16="http://schemas.microsoft.com/office/drawing/2014/main" id="{EAACC077-A3D3-4F77-B143-83C447C1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5"/>
            <a:ext cx="30289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7263F33-B394-48CD-B766-71232803E7D2}"/>
              </a:ext>
            </a:extLst>
          </p:cNvPr>
          <p:cNvSpPr/>
          <p:nvPr/>
        </p:nvSpPr>
        <p:spPr>
          <a:xfrm>
            <a:off x="3563888" y="12882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Ассоциация «Саморегулируемая организация оценщиков «Экспертный совет»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3B847778-81B9-4195-8FA0-0E2B3F52268A}"/>
              </a:ext>
            </a:extLst>
          </p:cNvPr>
          <p:cNvCxnSpPr/>
          <p:nvPr/>
        </p:nvCxnSpPr>
        <p:spPr>
          <a:xfrm flipV="1">
            <a:off x="0" y="980728"/>
            <a:ext cx="9144000" cy="0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4223467-0B4A-4CF5-98F6-807F555C8F86}"/>
              </a:ext>
            </a:extLst>
          </p:cNvPr>
          <p:cNvSpPr/>
          <p:nvPr/>
        </p:nvSpPr>
        <p:spPr>
          <a:xfrm>
            <a:off x="6182" y="980728"/>
            <a:ext cx="913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Общее собрание членов Ассоциации 08.12.2017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3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ADACF4-1FCE-42A8-A3DA-DD7A1C9BAD93}"/>
              </a:ext>
            </a:extLst>
          </p:cNvPr>
          <p:cNvSpPr txBox="1"/>
          <p:nvPr/>
        </p:nvSpPr>
        <p:spPr>
          <a:xfrm>
            <a:off x="4319464" y="5107831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изменения в головах</a:t>
            </a:r>
          </a:p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(поведение, схемы организации и методы работы) </a:t>
            </a:r>
          </a:p>
        </p:txBody>
      </p:sp>
      <p:pic>
        <p:nvPicPr>
          <p:cNvPr id="19460" name="Picture 4" descr="Картинки по запросу айсберг вектор">
            <a:extLst>
              <a:ext uri="{FF2B5EF4-FFF2-40B4-BE49-F238E27FC236}">
                <a16:creationId xmlns="" xmlns:a16="http://schemas.microsoft.com/office/drawing/2014/main" id="{50C9B00A-9002-44E8-8687-BB5E037F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456384" cy="36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7ECEF439-6EA7-4B37-9D95-A6A48D354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41795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Дискурс о </a:t>
            </a:r>
            <a:r>
              <a:rPr lang="ru-RU" sz="4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квалэкзамене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7A1017-9A1E-46E3-9F14-97AC62ED2DE3}"/>
              </a:ext>
            </a:extLst>
          </p:cNvPr>
          <p:cNvSpPr txBox="1"/>
          <p:nvPr/>
        </p:nvSpPr>
        <p:spPr>
          <a:xfrm>
            <a:off x="4319464" y="1327120"/>
            <a:ext cx="3996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качество вопросов, процедура, подготовка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F90957-BD4D-4A01-8C39-D5102B1503A4}"/>
              </a:ext>
            </a:extLst>
          </p:cNvPr>
          <p:cNvSpPr/>
          <p:nvPr/>
        </p:nvSpPr>
        <p:spPr>
          <a:xfrm>
            <a:off x="154305" y="1619508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видимая часть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1120BEC-3CE0-4462-B5D3-24BE66AD2965}"/>
              </a:ext>
            </a:extLst>
          </p:cNvPr>
          <p:cNvSpPr/>
          <p:nvPr/>
        </p:nvSpPr>
        <p:spPr>
          <a:xfrm>
            <a:off x="124419" y="5619496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невидимая часть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AA2EE48-9BE6-4980-AF8E-F865CE2BCBB9}"/>
              </a:ext>
            </a:extLst>
          </p:cNvPr>
          <p:cNvCxnSpPr>
            <a:cxnSpLocks/>
          </p:cNvCxnSpPr>
          <p:nvPr/>
        </p:nvCxnSpPr>
        <p:spPr>
          <a:xfrm flipH="1">
            <a:off x="2029108" y="2281227"/>
            <a:ext cx="2290356" cy="85974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A55D01E0-0771-4151-A72E-2A414D01B74D}"/>
              </a:ext>
            </a:extLst>
          </p:cNvPr>
          <p:cNvCxnSpPr>
            <a:cxnSpLocks/>
          </p:cNvCxnSpPr>
          <p:nvPr/>
        </p:nvCxnSpPr>
        <p:spPr>
          <a:xfrm flipH="1" flipV="1">
            <a:off x="2029108" y="4232893"/>
            <a:ext cx="2290356" cy="93671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21DBA4C-1915-4A7C-9E5B-7705487D03A0}"/>
              </a:ext>
            </a:extLst>
          </p:cNvPr>
          <p:cNvCxnSpPr>
            <a:cxnSpLocks/>
          </p:cNvCxnSpPr>
          <p:nvPr/>
        </p:nvCxnSpPr>
        <p:spPr>
          <a:xfrm flipH="1">
            <a:off x="4319464" y="2281227"/>
            <a:ext cx="37089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C7E77F5C-B084-4AF8-8438-58979BE67326}"/>
              </a:ext>
            </a:extLst>
          </p:cNvPr>
          <p:cNvCxnSpPr>
            <a:cxnSpLocks/>
          </p:cNvCxnSpPr>
          <p:nvPr/>
        </p:nvCxnSpPr>
        <p:spPr>
          <a:xfrm flipH="1">
            <a:off x="4319464" y="5169603"/>
            <a:ext cx="442900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9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015" y="5589240"/>
            <a:ext cx="7137970" cy="1143000"/>
          </a:xfrm>
        </p:spPr>
        <p:txBody>
          <a:bodyPr/>
          <a:lstStyle/>
          <a:p>
            <a:pPr eaLnBrk="1" hangingPunct="1"/>
            <a:r>
              <a:rPr lang="ru-RU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разрозненные оценщики</a:t>
            </a: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BCE0692-C53C-4B0F-ACFF-F8FB4C1C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3" y="1916832"/>
            <a:ext cx="71379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профессиональное</a:t>
            </a:r>
            <a:br>
              <a:rPr lang="ru-RU" sz="48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8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оценочное сообщество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708B38C7-E081-4B82-A3F7-3A0E30E7E979}"/>
              </a:ext>
            </a:extLst>
          </p:cNvPr>
          <p:cNvCxnSpPr>
            <a:cxnSpLocks/>
          </p:cNvCxnSpPr>
          <p:nvPr/>
        </p:nvCxnSpPr>
        <p:spPr>
          <a:xfrm flipV="1">
            <a:off x="4572000" y="3573016"/>
            <a:ext cx="0" cy="1656184"/>
          </a:xfrm>
          <a:prstGeom prst="straightConnector1">
            <a:avLst/>
          </a:prstGeom>
          <a:ln w="38100">
            <a:gradFill>
              <a:gsLst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F4B823B6-B1AD-4C86-8D19-0830BFD4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"/>
            <a:ext cx="9144000" cy="7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Тема выступления</a:t>
            </a:r>
            <a:endParaRPr lang="ru-RU" sz="24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0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9965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Схема событий</a:t>
            </a: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74EEAE-FB6D-4B79-9424-2C205996516C}"/>
              </a:ext>
            </a:extLst>
          </p:cNvPr>
          <p:cNvSpPr txBox="1"/>
          <p:nvPr/>
        </p:nvSpPr>
        <p:spPr>
          <a:xfrm>
            <a:off x="179514" y="1199734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1</a:t>
            </a:r>
            <a:r>
              <a:rPr lang="ru-RU" sz="1400" dirty="0">
                <a:latin typeface="Calibri" panose="020F0502020204030204" pitchFamily="34" charset="0"/>
              </a:rPr>
              <a:t>. </a:t>
            </a:r>
            <a:r>
              <a:rPr lang="ru-RU" sz="1400">
                <a:latin typeface="Calibri" panose="020F0502020204030204" pitchFamily="34" charset="0"/>
              </a:rPr>
              <a:t>Появление проблемы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0E12E3-D17C-4B0C-9005-53E969884274}"/>
              </a:ext>
            </a:extLst>
          </p:cNvPr>
          <p:cNvSpPr txBox="1"/>
          <p:nvPr/>
        </p:nvSpPr>
        <p:spPr>
          <a:xfrm>
            <a:off x="179512" y="2022629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2. Формальные структуры недостаточно результативны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41D4FB-6B93-438A-A8DB-11520FFC24FA}"/>
              </a:ext>
            </a:extLst>
          </p:cNvPr>
          <p:cNvSpPr txBox="1"/>
          <p:nvPr/>
        </p:nvSpPr>
        <p:spPr>
          <a:xfrm>
            <a:off x="5910006" y="4068376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4. Раскрытие наработок</a:t>
            </a:r>
            <a:br>
              <a:rPr lang="ru-RU" sz="1400" dirty="0">
                <a:latin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</a:rPr>
              <a:t>для общего пользования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BC5702-BFEE-4A20-A5F6-279C4379B191}"/>
              </a:ext>
            </a:extLst>
          </p:cNvPr>
          <p:cNvSpPr txBox="1"/>
          <p:nvPr/>
        </p:nvSpPr>
        <p:spPr>
          <a:xfrm>
            <a:off x="5898828" y="4923046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5. Получает помощь от других, столкнувшихся с этой же проблемой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="" xmlns:a16="http://schemas.microsoft.com/office/drawing/2014/main" id="{8165CDD4-AA85-44D5-B723-D5FDBA275C2C}"/>
              </a:ext>
            </a:extLst>
          </p:cNvPr>
          <p:cNvCxnSpPr/>
          <p:nvPr/>
        </p:nvCxnSpPr>
        <p:spPr>
          <a:xfrm flipH="1">
            <a:off x="1688386" y="1674213"/>
            <a:ext cx="1" cy="288000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1">
            <a:extLst>
              <a:ext uri="{FF2B5EF4-FFF2-40B4-BE49-F238E27FC236}">
                <a16:creationId xmlns="" xmlns:a16="http://schemas.microsoft.com/office/drawing/2014/main" id="{A53676C3-1799-4029-B0B9-63C69CD2EDE2}"/>
              </a:ext>
            </a:extLst>
          </p:cNvPr>
          <p:cNvCxnSpPr/>
          <p:nvPr/>
        </p:nvCxnSpPr>
        <p:spPr>
          <a:xfrm flipV="1">
            <a:off x="3546228" y="2132855"/>
            <a:ext cx="2105892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>
            <a:extLst>
              <a:ext uri="{FF2B5EF4-FFF2-40B4-BE49-F238E27FC236}">
                <a16:creationId xmlns="" xmlns:a16="http://schemas.microsoft.com/office/drawing/2014/main" id="{8897977D-AD2A-4AD0-A87E-F054CEB306D9}"/>
              </a:ext>
            </a:extLst>
          </p:cNvPr>
          <p:cNvCxnSpPr/>
          <p:nvPr/>
        </p:nvCxnSpPr>
        <p:spPr>
          <a:xfrm flipH="1">
            <a:off x="7311063" y="4568795"/>
            <a:ext cx="1" cy="288000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5">
            <a:extLst>
              <a:ext uri="{FF2B5EF4-FFF2-40B4-BE49-F238E27FC236}">
                <a16:creationId xmlns="" xmlns:a16="http://schemas.microsoft.com/office/drawing/2014/main" id="{78018A47-C126-49D7-99E6-3FE763134FF1}"/>
              </a:ext>
            </a:extLst>
          </p:cNvPr>
          <p:cNvCxnSpPr/>
          <p:nvPr/>
        </p:nvCxnSpPr>
        <p:spPr>
          <a:xfrm flipH="1">
            <a:off x="7331345" y="5421297"/>
            <a:ext cx="1" cy="288000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D526E2-5942-43CC-BC17-828410CF76F9}"/>
              </a:ext>
            </a:extLst>
          </p:cNvPr>
          <p:cNvSpPr txBox="1"/>
          <p:nvPr/>
        </p:nvSpPr>
        <p:spPr>
          <a:xfrm>
            <a:off x="287864" y="4906362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7. Переход проблемы</a:t>
            </a:r>
            <a:b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в другое состояние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7">
            <a:extLst>
              <a:ext uri="{FF2B5EF4-FFF2-40B4-BE49-F238E27FC236}">
                <a16:creationId xmlns="" xmlns:a16="http://schemas.microsoft.com/office/drawing/2014/main" id="{D526D4E9-8ED0-47C1-8BD3-CC7A0DED0E99}"/>
              </a:ext>
            </a:extLst>
          </p:cNvPr>
          <p:cNvCxnSpPr/>
          <p:nvPr/>
        </p:nvCxnSpPr>
        <p:spPr>
          <a:xfrm>
            <a:off x="7380312" y="2708920"/>
            <a:ext cx="0" cy="1184558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C42EDC-E9E1-40BF-88FA-92D3E289C26C}"/>
              </a:ext>
            </a:extLst>
          </p:cNvPr>
          <p:cNvSpPr txBox="1"/>
          <p:nvPr/>
        </p:nvSpPr>
        <p:spPr>
          <a:xfrm>
            <a:off x="5893177" y="1609297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3. Попытка решить проблему самостоятельно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798DD2-20F5-4761-A99E-837B36F9F117}"/>
              </a:ext>
            </a:extLst>
          </p:cNvPr>
          <p:cNvSpPr txBox="1"/>
          <p:nvPr/>
        </p:nvSpPr>
        <p:spPr>
          <a:xfrm>
            <a:off x="5898828" y="5773303"/>
            <a:ext cx="3060000" cy="432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6. Получение синергетического эффекта от самоорганизации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73AD9F3B-8461-4280-871C-9C600554F50B}"/>
              </a:ext>
            </a:extLst>
          </p:cNvPr>
          <p:cNvSpPr/>
          <p:nvPr/>
        </p:nvSpPr>
        <p:spPr>
          <a:xfrm>
            <a:off x="5354447" y="3005079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осознание нехватки</a:t>
            </a:r>
          </a:p>
          <a:p>
            <a:pPr algn="r"/>
            <a: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собственных ресурсов </a:t>
            </a:r>
            <a:endParaRPr lang="en-US" sz="14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3A13E851-5518-4F3C-99DF-4CB10502AEE5}"/>
              </a:ext>
            </a:extLst>
          </p:cNvPr>
          <p:cNvSpPr/>
          <p:nvPr/>
        </p:nvSpPr>
        <p:spPr>
          <a:xfrm>
            <a:off x="3322236" y="1322184"/>
            <a:ext cx="2401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осознание, что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«спасение утопающих </a:t>
            </a:r>
            <a:r>
              <a:rPr lang="mr-IN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–</a:t>
            </a:r>
            <a: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b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дело рук самих утопающих»</a:t>
            </a:r>
            <a:endParaRPr lang="en-US" sz="14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64E969E2-1C4E-4FFD-BD5E-7B2DA23612CE}"/>
              </a:ext>
            </a:extLst>
          </p:cNvPr>
          <p:cNvSpPr/>
          <p:nvPr/>
        </p:nvSpPr>
        <p:spPr>
          <a:xfrm>
            <a:off x="107503" y="1063473"/>
            <a:ext cx="3189275" cy="1523651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="" xmlns:a16="http://schemas.microsoft.com/office/drawing/2014/main" id="{F8D96166-2BB2-4B26-BB53-F2916A450043}"/>
              </a:ext>
            </a:extLst>
          </p:cNvPr>
          <p:cNvSpPr/>
          <p:nvPr/>
        </p:nvSpPr>
        <p:spPr>
          <a:xfrm>
            <a:off x="5801654" y="1063472"/>
            <a:ext cx="3234842" cy="1523651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="" xmlns:a16="http://schemas.microsoft.com/office/drawing/2014/main" id="{F10AFCDB-6CE0-4886-9FBC-7F90C67E7E2B}"/>
              </a:ext>
            </a:extLst>
          </p:cNvPr>
          <p:cNvSpPr/>
          <p:nvPr/>
        </p:nvSpPr>
        <p:spPr>
          <a:xfrm>
            <a:off x="5796494" y="3950969"/>
            <a:ext cx="3240001" cy="234948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9E80DAD9-7D08-478F-8574-2EAB9E19F9EB}"/>
              </a:ext>
            </a:extLst>
          </p:cNvPr>
          <p:cNvSpPr/>
          <p:nvPr/>
        </p:nvSpPr>
        <p:spPr>
          <a:xfrm>
            <a:off x="6864871" y="6327123"/>
            <a:ext cx="209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latin typeface="Calibri" panose="020F0502020204030204" pitchFamily="34" charset="0"/>
              </a:rPr>
              <a:t>рождение</a:t>
            </a:r>
          </a:p>
          <a:p>
            <a:pPr algn="r"/>
            <a:r>
              <a:rPr lang="ru-RU" sz="1400" b="1" dirty="0">
                <a:latin typeface="Calibri" panose="020F0502020204030204" pitchFamily="34" charset="0"/>
              </a:rPr>
              <a:t>коллективного Субъекта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id="{A5073680-8722-41DB-9CFD-2E9D7DBD98AF}"/>
              </a:ext>
            </a:extLst>
          </p:cNvPr>
          <p:cNvSpPr/>
          <p:nvPr/>
        </p:nvSpPr>
        <p:spPr>
          <a:xfrm>
            <a:off x="7530378" y="2592535"/>
            <a:ext cx="1506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latin typeface="Calibri" panose="020F0502020204030204" pitchFamily="34" charset="0"/>
              </a:rPr>
              <a:t>индивидуальная</a:t>
            </a:r>
          </a:p>
          <a:p>
            <a:pPr algn="r"/>
            <a:r>
              <a:rPr lang="ru-RU" sz="1400" b="1" dirty="0">
                <a:latin typeface="Calibri" panose="020F0502020204030204" pitchFamily="34" charset="0"/>
              </a:rPr>
              <a:t>борьба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="" xmlns:a16="http://schemas.microsoft.com/office/drawing/2014/main" id="{8B62C073-62F2-4B80-A010-B1A0D411FB57}"/>
              </a:ext>
            </a:extLst>
          </p:cNvPr>
          <p:cNvSpPr/>
          <p:nvPr/>
        </p:nvSpPr>
        <p:spPr>
          <a:xfrm>
            <a:off x="36481" y="2564904"/>
            <a:ext cx="2059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</a:rPr>
              <a:t>формирование условий</a:t>
            </a:r>
          </a:p>
          <a:p>
            <a:r>
              <a:rPr lang="ru-RU" sz="1400" b="1" dirty="0">
                <a:latin typeface="Calibri" panose="020F0502020204030204" pitchFamily="34" charset="0"/>
              </a:rPr>
              <a:t>для изменений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26" name="Straight Arrow Connector 29">
            <a:extLst>
              <a:ext uri="{FF2B5EF4-FFF2-40B4-BE49-F238E27FC236}">
                <a16:creationId xmlns="" xmlns:a16="http://schemas.microsoft.com/office/drawing/2014/main" id="{774D2B78-CDDD-4A70-9631-EDD093020596}"/>
              </a:ext>
            </a:extLst>
          </p:cNvPr>
          <p:cNvCxnSpPr/>
          <p:nvPr/>
        </p:nvCxnSpPr>
        <p:spPr>
          <a:xfrm flipH="1">
            <a:off x="3511587" y="5157192"/>
            <a:ext cx="214053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3"/>
            <a:ext cx="9144000" cy="620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Основные результаты самоорганизации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BB6C78-8914-4ED5-83CC-75E0F25E1B9A}"/>
              </a:ext>
            </a:extLst>
          </p:cNvPr>
          <p:cNvSpPr txBox="1"/>
          <p:nvPr/>
        </p:nvSpPr>
        <p:spPr>
          <a:xfrm>
            <a:off x="2340472" y="1383619"/>
            <a:ext cx="6480000" cy="864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повышена результативность сдачи экзамена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&lt; 50%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~ 75%</a:t>
            </a: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439E30-A229-4FB4-99E2-318EC3696835}"/>
              </a:ext>
            </a:extLst>
          </p:cNvPr>
          <p:cNvSpPr txBox="1"/>
          <p:nvPr/>
        </p:nvSpPr>
        <p:spPr>
          <a:xfrm>
            <a:off x="2340472" y="5364854"/>
            <a:ext cx="6480000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устойчивые</a:t>
            </a:r>
            <a:b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горизонтальные связи в сообществе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(«социальный капитал»)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3558" name="Picture 6" descr="Картинки по запросу эффективность">
            <a:extLst>
              <a:ext uri="{FF2B5EF4-FFF2-40B4-BE49-F238E27FC236}">
                <a16:creationId xmlns="" xmlns:a16="http://schemas.microsoft.com/office/drawing/2014/main" id="{F7719A6A-84FA-4D74-87A3-A17B40BE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1671472" cy="12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Картинки по запросу коммуникации">
            <a:extLst>
              <a:ext uri="{FF2B5EF4-FFF2-40B4-BE49-F238E27FC236}">
                <a16:creationId xmlns="" xmlns:a16="http://schemas.microsoft.com/office/drawing/2014/main" id="{472C0CAD-3C5F-490F-9E95-128E68ED2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1" y="5371575"/>
            <a:ext cx="1694338" cy="11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A11DDF-86CB-4FD2-B077-865302D204E9}"/>
              </a:ext>
            </a:extLst>
          </p:cNvPr>
          <p:cNvSpPr txBox="1"/>
          <p:nvPr/>
        </p:nvSpPr>
        <p:spPr>
          <a:xfrm>
            <a:off x="2340472" y="3240772"/>
            <a:ext cx="6480000" cy="864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методическая база</a:t>
            </a:r>
            <a:b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подготовки к экзамену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A5A3DB-32C3-49FE-8F6F-A0AB0EB6BA08}"/>
              </a:ext>
            </a:extLst>
          </p:cNvPr>
          <p:cNvSpPr txBox="1"/>
          <p:nvPr/>
        </p:nvSpPr>
        <p:spPr>
          <a:xfrm>
            <a:off x="2340472" y="4103938"/>
            <a:ext cx="2160000" cy="57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 вопросов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225ECE-3D34-4BB2-BE42-ABDE4E4D5D4D}"/>
              </a:ext>
            </a:extLst>
          </p:cNvPr>
          <p:cNvSpPr txBox="1"/>
          <p:nvPr/>
        </p:nvSpPr>
        <p:spPr>
          <a:xfrm>
            <a:off x="4500472" y="4104772"/>
            <a:ext cx="2160000" cy="57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методички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решебниками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D88265-9E5D-44E5-8B35-0E6965DB6F61}"/>
              </a:ext>
            </a:extLst>
          </p:cNvPr>
          <p:cNvSpPr txBox="1"/>
          <p:nvPr/>
        </p:nvSpPr>
        <p:spPr>
          <a:xfrm>
            <a:off x="6660472" y="4103938"/>
            <a:ext cx="2160000" cy="57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инфраструктура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4" descr="Картинки по запросу стопка книг png">
            <a:extLst>
              <a:ext uri="{FF2B5EF4-FFF2-40B4-BE49-F238E27FC236}">
                <a16:creationId xmlns="" xmlns:a16="http://schemas.microsoft.com/office/drawing/2014/main" id="{0791D6EF-8BCB-4058-A90D-DC27DFDB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8" y="3140968"/>
            <a:ext cx="1837057" cy="17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6"/>
            <a:ext cx="9144000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Масштабы явления</a:t>
            </a:r>
            <a:b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 примере «народной Базы вопросов»</a:t>
            </a: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660D181-8613-4BF0-8CB8-DD8BD0A2DD0C}"/>
              </a:ext>
            </a:extLst>
          </p:cNvPr>
          <p:cNvSpPr txBox="1"/>
          <p:nvPr/>
        </p:nvSpPr>
        <p:spPr>
          <a:xfrm>
            <a:off x="611560" y="1916832"/>
            <a:ext cx="3455664" cy="165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редакции,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400 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вопросов</a:t>
            </a:r>
            <a:endParaRPr lang="ru-RU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CFDB8E-3274-4396-96E7-81D5F926195C}"/>
              </a:ext>
            </a:extLst>
          </p:cNvPr>
          <p:cNvSpPr txBox="1"/>
          <p:nvPr/>
        </p:nvSpPr>
        <p:spPr>
          <a:xfrm>
            <a:off x="5076776" y="1916832"/>
            <a:ext cx="3455664" cy="165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сообщений обработано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BB08E1D-550B-4944-957D-DA0C201B0BA2}"/>
              </a:ext>
            </a:extLst>
          </p:cNvPr>
          <p:cNvSpPr txBox="1"/>
          <p:nvPr/>
        </p:nvSpPr>
        <p:spPr>
          <a:xfrm>
            <a:off x="611560" y="4725328"/>
            <a:ext cx="3455664" cy="165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человек п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рислали материалы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15CD90D-4AFA-4CE1-A939-FE5525A98022}"/>
              </a:ext>
            </a:extLst>
          </p:cNvPr>
          <p:cNvSpPr txBox="1"/>
          <p:nvPr/>
        </p:nvSpPr>
        <p:spPr>
          <a:xfrm>
            <a:off x="5076776" y="4725328"/>
            <a:ext cx="3455664" cy="165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заложена инфраструктура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(база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методички,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решебники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 вебинары, тесты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482" name="Picture 2" descr="Картинки по запросу круговая стрелка">
            <a:extLst>
              <a:ext uri="{FF2B5EF4-FFF2-40B4-BE49-F238E27FC236}">
                <a16:creationId xmlns="" xmlns:a16="http://schemas.microsoft.com/office/drawing/2014/main" id="{C9277A82-7282-4311-BE8B-CDA36578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61" y="3528477"/>
            <a:ext cx="1172835" cy="11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0685F6-512A-4DDC-A1E2-476F548C6579}"/>
              </a:ext>
            </a:extLst>
          </p:cNvPr>
          <p:cNvSpPr txBox="1"/>
          <p:nvPr/>
        </p:nvSpPr>
        <p:spPr>
          <a:xfrm>
            <a:off x="4227038" y="379078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3+ мес.</a:t>
            </a:r>
          </a:p>
        </p:txBody>
      </p:sp>
    </p:spTree>
    <p:extLst>
      <p:ext uri="{BB962C8B-B14F-4D97-AF65-F5344CB8AC3E}">
        <p14:creationId xmlns:p14="http://schemas.microsoft.com/office/powerpoint/2010/main" val="23634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6"/>
            <a:ext cx="9144000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Как формировалась</a:t>
            </a:r>
            <a:b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«народная база вопросов»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ru-RU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D2040D4-9E2D-448B-9C95-B2D6042A21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2" y="1400437"/>
          <a:ext cx="8784976" cy="4785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117450538"/>
                    </a:ext>
                  </a:extLst>
                </a:gridCol>
                <a:gridCol w="8208912">
                  <a:extLst>
                    <a:ext uri="{9D8B030D-6E8A-4147-A177-3AD203B41FA5}">
                      <a16:colId xmlns="" xmlns:a16="http://schemas.microsoft.com/office/drawing/2014/main" val="2029114310"/>
                    </a:ext>
                  </a:extLst>
                </a:gridCol>
              </a:tblGrid>
              <a:tr h="286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Этап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9538852"/>
                  </a:ext>
                </a:extLst>
              </a:tr>
              <a:tr h="447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Обсуждение вопросов на «оценочных кухнях».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9336730"/>
                  </a:ext>
                </a:extLst>
              </a:tr>
              <a:tr h="430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Некто инициативно в открытом доступе размещает описание нескольких вопросов.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0297734"/>
                  </a:ext>
                </a:extLst>
              </a:tr>
              <a:tr h="59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Появляется десяток – полтора аналогичных публикаций, содержащих формулировки вопросов разной степени точности.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2982851"/>
                  </a:ext>
                </a:extLst>
              </a:tr>
              <a:tr h="59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Некто инициативно обобщает материалы из открытого доступа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 рождается первая редакция Базы вопросов.</a:t>
                      </a: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9109130"/>
                  </a:ext>
                </a:extLst>
              </a:tr>
              <a:tr h="76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После нескольких актуализаций начинается активное использование Базы при подготовке к сдаче экзамена. Инициатору поступают предложения по ее развитию (новые вопросы и пр.).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5608805"/>
                  </a:ext>
                </a:extLst>
              </a:tr>
              <a:tr h="59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 социальных сетях и мессенджерах появляются отзывы, что База «реально помогает». Количество предложений по развитию Базы резко возрастает.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9680815"/>
                  </a:ext>
                </a:extLst>
              </a:tr>
              <a:tr h="48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Публикуются подробные рекомендации по сбору данных для Базы.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0578671"/>
                  </a:ext>
                </a:extLst>
              </a:tr>
              <a:tr h="59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 формированию Базы на постоянной основе подключается группа новых волонтеров – происходит размытие субъекта «инициатор».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89" marR="48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369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08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835532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Причины и предпосылки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ru-RU" sz="1200" dirty="0">
              <a:latin typeface="Calibri" panose="020F0502020204030204" pitchFamily="34" charset="0"/>
            </a:endParaRPr>
          </a:p>
        </p:txBody>
      </p:sp>
      <p:pic>
        <p:nvPicPr>
          <p:cNvPr id="20486" name="Picture 6" descr="Красный гоночный флаг">
            <a:extLst>
              <a:ext uri="{FF2B5EF4-FFF2-40B4-BE49-F238E27FC236}">
                <a16:creationId xmlns="" xmlns:a16="http://schemas.microsoft.com/office/drawing/2014/main" id="{4F539C33-81FB-4D1A-BFFF-BCCF72BD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94214" cy="7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Картинки по запросу коммуникации">
            <a:extLst>
              <a:ext uri="{FF2B5EF4-FFF2-40B4-BE49-F238E27FC236}">
                <a16:creationId xmlns="" xmlns:a16="http://schemas.microsoft.com/office/drawing/2014/main" id="{A1E8A77E-E73F-4098-A153-A87F2B37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5" y="1052736"/>
            <a:ext cx="1218988" cy="8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Картинки по запросу молодежная политика">
            <a:extLst>
              <a:ext uri="{FF2B5EF4-FFF2-40B4-BE49-F238E27FC236}">
                <a16:creationId xmlns="" xmlns:a16="http://schemas.microsoft.com/office/drawing/2014/main" id="{B69E4D26-6339-40A0-B5CE-7C601FC8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6" y="2032892"/>
            <a:ext cx="1214234" cy="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CFDE1A-4D8E-4789-B182-E5944B37473E}"/>
              </a:ext>
            </a:extLst>
          </p:cNvPr>
          <p:cNvSpPr txBox="1"/>
          <p:nvPr/>
        </p:nvSpPr>
        <p:spPr>
          <a:xfrm>
            <a:off x="2485324" y="980728"/>
            <a:ext cx="6156680" cy="792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издержек на коммуникацию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347743-B6B3-4488-9539-D093862AA994}"/>
              </a:ext>
            </a:extLst>
          </p:cNvPr>
          <p:cNvSpPr txBox="1"/>
          <p:nvPr/>
        </p:nvSpPr>
        <p:spPr>
          <a:xfrm>
            <a:off x="2485324" y="1988840"/>
            <a:ext cx="6156680" cy="792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крови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5F4AF1-5D45-461B-AF8C-B8C61AB94502}"/>
              </a:ext>
            </a:extLst>
          </p:cNvPr>
          <p:cNvSpPr txBox="1"/>
          <p:nvPr/>
        </p:nvSpPr>
        <p:spPr>
          <a:xfrm>
            <a:off x="2485324" y="2997040"/>
            <a:ext cx="6156680" cy="792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«флага объединения»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204A29-C5E4-44B3-84B9-EFFD44CFE13B}"/>
              </a:ext>
            </a:extLst>
          </p:cNvPr>
          <p:cNvSpPr txBox="1"/>
          <p:nvPr/>
        </p:nvSpPr>
        <p:spPr>
          <a:xfrm>
            <a:off x="2485324" y="4005152"/>
            <a:ext cx="6156680" cy="792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заработала инфраструктура изменений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5E2282-1CCE-46CB-AAB8-9C4E6CC4E6EA}"/>
              </a:ext>
            </a:extLst>
          </p:cNvPr>
          <p:cNvSpPr txBox="1"/>
          <p:nvPr/>
        </p:nvSpPr>
        <p:spPr>
          <a:xfrm>
            <a:off x="2483768" y="5013264"/>
            <a:ext cx="6156680" cy="792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результативность формальных структур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28BAE5-34C9-4AB6-A7FF-DD084C3D9E35}"/>
              </a:ext>
            </a:extLst>
          </p:cNvPr>
          <p:cNvSpPr txBox="1"/>
          <p:nvPr/>
        </p:nvSpPr>
        <p:spPr>
          <a:xfrm>
            <a:off x="2485324" y="6021376"/>
            <a:ext cx="6156680" cy="792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личности в истории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494" name="Picture 14" descr="Картинки по запросу личность">
            <a:extLst>
              <a:ext uri="{FF2B5EF4-FFF2-40B4-BE49-F238E27FC236}">
                <a16:creationId xmlns="" xmlns:a16="http://schemas.microsoft.com/office/drawing/2014/main" id="{20C3C0B1-E940-44D3-9D66-0235E07E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4" y="6021288"/>
            <a:ext cx="1012241" cy="6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Картинки по запросу инфраструктура">
            <a:extLst>
              <a:ext uri="{FF2B5EF4-FFF2-40B4-BE49-F238E27FC236}">
                <a16:creationId xmlns="" xmlns:a16="http://schemas.microsoft.com/office/drawing/2014/main" id="{CBCBB4BE-3425-4092-BA11-07D9663BA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7422"/>
          <a:stretch/>
        </p:blipFill>
        <p:spPr bwMode="auto">
          <a:xfrm>
            <a:off x="572430" y="3933056"/>
            <a:ext cx="1232388" cy="9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5">
            <a:extLst>
              <a:ext uri="{FF2B5EF4-FFF2-40B4-BE49-F238E27FC236}">
                <a16:creationId xmlns="" xmlns:a16="http://schemas.microsoft.com/office/drawing/2014/main" id="{5136B968-7AAB-4E39-8CDC-827286109F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6611"/>
          <a:stretch/>
        </p:blipFill>
        <p:spPr>
          <a:xfrm>
            <a:off x="613806" y="4941168"/>
            <a:ext cx="1149638" cy="10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64728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Варианты развития ситуации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2E8E347-647C-47D3-9E85-D3DB4296EDA1}"/>
              </a:ext>
            </a:extLst>
          </p:cNvPr>
          <p:cNvSpPr/>
          <p:nvPr/>
        </p:nvSpPr>
        <p:spPr>
          <a:xfrm>
            <a:off x="2915816" y="5085184"/>
            <a:ext cx="6064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замыкание активности на уровне мемов</a:t>
            </a:r>
            <a:b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бесконечных обсуждений в социальных сетях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BB64EDA-322F-4E94-BC7D-2C5AF4CAF292}"/>
              </a:ext>
            </a:extLst>
          </p:cNvPr>
          <p:cNvSpPr/>
          <p:nvPr/>
        </p:nvSpPr>
        <p:spPr>
          <a:xfrm>
            <a:off x="395536" y="1269533"/>
            <a:ext cx="763284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научного потенциала оценочной деятельности – на разработку методических, справочных материалов и информационных систем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2169747-C98F-4DE5-8F06-9992B2925B22}"/>
              </a:ext>
            </a:extLst>
          </p:cNvPr>
          <p:cNvSpPr/>
          <p:nvPr/>
        </p:nvSpPr>
        <p:spPr>
          <a:xfrm>
            <a:off x="1547664" y="3354012"/>
            <a:ext cx="62646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самоорганизации на смежные</a:t>
            </a:r>
            <a:b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сферы деятельности и Общество в целом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6" descr="Картинки по запросу hfcgenmt">
            <a:extLst>
              <a:ext uri="{FF2B5EF4-FFF2-40B4-BE49-F238E27FC236}">
                <a16:creationId xmlns="" xmlns:a16="http://schemas.microsoft.com/office/drawing/2014/main" id="{4F4D3EF0-F6FC-4525-A27F-B9AED54D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8231"/>
            <a:ext cx="2123728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9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ru-RU" sz="1200" dirty="0">
              <a:latin typeface="Calibri" panose="020F0502020204030204" pitchFamily="34" charset="0"/>
            </a:endParaRPr>
          </a:p>
        </p:txBody>
      </p:sp>
      <p:pic>
        <p:nvPicPr>
          <p:cNvPr id="2" name="Picture 2" descr="Картинки по запросу траектория взлета">
            <a:extLst>
              <a:ext uri="{FF2B5EF4-FFF2-40B4-BE49-F238E27FC236}">
                <a16:creationId xmlns="" xmlns:a16="http://schemas.microsoft.com/office/drawing/2014/main" id="{1D933DDF-1575-41FA-9D6E-21290958C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48395" r="18300"/>
          <a:stretch/>
        </p:blipFill>
        <p:spPr bwMode="auto">
          <a:xfrm>
            <a:off x="539552" y="2842046"/>
            <a:ext cx="8292893" cy="37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1496AB6-5C23-47C2-9870-2248882B1485}"/>
              </a:ext>
            </a:extLst>
          </p:cNvPr>
          <p:cNvSpPr/>
          <p:nvPr/>
        </p:nvSpPr>
        <p:spPr>
          <a:xfrm>
            <a:off x="1835696" y="3130078"/>
            <a:ext cx="16561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A0C68A-4382-469E-9589-D8967E051A42}"/>
              </a:ext>
            </a:extLst>
          </p:cNvPr>
          <p:cNvSpPr txBox="1"/>
          <p:nvPr/>
        </p:nvSpPr>
        <p:spPr>
          <a:xfrm>
            <a:off x="4427984" y="197795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70C0"/>
                </a:solidFill>
              </a:rPr>
              <a:t>портал</a:t>
            </a:r>
            <a:endParaRPr lang="en-US" sz="2400" dirty="0">
              <a:solidFill>
                <a:srgbClr val="0070C0"/>
              </a:solidFill>
            </a:endParaRP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#</a:t>
            </a:r>
            <a:r>
              <a:rPr lang="ru-RU" sz="3600" b="1" dirty="0" err="1">
                <a:solidFill>
                  <a:srgbClr val="FF0000"/>
                </a:solidFill>
              </a:rPr>
              <a:t>оценщикивместе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9ED72F3-192F-49D2-85A2-913675E20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64728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Качественный </a:t>
            </a:r>
            <a:r>
              <a:rPr lang="ru-RU" sz="4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переход последних дней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3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48064" y="4977352"/>
            <a:ext cx="3780000" cy="162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Эффективное использование бюджета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Партнерства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3780000" cy="162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Коммуникация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с членами Партнерства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и третьими лицами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4977352"/>
            <a:ext cx="3780000" cy="162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Методическая поддержка </a:t>
            </a:r>
            <a:r>
              <a:rPr lang="ru-RU" sz="2400" b="1" dirty="0">
                <a:solidFill>
                  <a:srgbClr val="0070C0"/>
                </a:solidFill>
              </a:rPr>
              <a:t>членов Партнерства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и третьих лиц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1124744"/>
            <a:ext cx="3780000" cy="162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Ведение реестра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и делопроизводства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Партнерства</a:t>
            </a:r>
          </a:p>
        </p:txBody>
      </p:sp>
      <p:pic>
        <p:nvPicPr>
          <p:cNvPr id="2050" name="Picture 2" descr="Картинки по запросу стрелки по круг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2787109"/>
            <a:ext cx="2124075" cy="201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" y="0"/>
            <a:ext cx="9144000" cy="6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Акценты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45592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312876"/>
            <a:ext cx="9143999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Тема 3.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О деньгах</a:t>
            </a:r>
          </a:p>
        </p:txBody>
      </p:sp>
      <p:pic>
        <p:nvPicPr>
          <p:cNvPr id="6" name="Picture 2" descr="C:\Users\Ильин МО\Desktop\Картинки\logo.png">
            <a:extLst>
              <a:ext uri="{FF2B5EF4-FFF2-40B4-BE49-F238E27FC236}">
                <a16:creationId xmlns="" xmlns:a16="http://schemas.microsoft.com/office/drawing/2014/main" id="{F59DCDE4-D2FB-46E2-A360-4C80DA0F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5"/>
            <a:ext cx="30289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8AE033D-E5DA-4C74-A444-F1B3196B74BB}"/>
              </a:ext>
            </a:extLst>
          </p:cNvPr>
          <p:cNvSpPr/>
          <p:nvPr/>
        </p:nvSpPr>
        <p:spPr>
          <a:xfrm>
            <a:off x="3563888" y="12882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Ассоциация «Саморегулируемая организация оценщиков «Экспертный совет»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DBA1846-F394-4CBD-BFB9-8DA79E7FDBEB}"/>
              </a:ext>
            </a:extLst>
          </p:cNvPr>
          <p:cNvCxnSpPr/>
          <p:nvPr/>
        </p:nvCxnSpPr>
        <p:spPr>
          <a:xfrm flipV="1">
            <a:off x="0" y="980728"/>
            <a:ext cx="9144000" cy="0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1DC7B4C-5F02-461A-B420-26A28645986C}"/>
              </a:ext>
            </a:extLst>
          </p:cNvPr>
          <p:cNvSpPr/>
          <p:nvPr/>
        </p:nvSpPr>
        <p:spPr>
          <a:xfrm>
            <a:off x="6182" y="980728"/>
            <a:ext cx="913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Общее собрание членов Ассоциации 08.12.2017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9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8899" y="0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Компенсационный фонд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21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-13027" y="5013176"/>
            <a:ext cx="9168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средства переданы Управляющей компании,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размещены на депозитах в банках с государственным участием,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ОФЗ </a:t>
            </a:r>
            <a:r>
              <a:rPr lang="ru-RU" sz="2000" b="1" dirty="0">
                <a:solidFill>
                  <a:srgbClr val="0070C0"/>
                </a:solidFill>
                <a:sym typeface="Symbol" panose="05050102010706020507" pitchFamily="18" charset="2"/>
              </a:rPr>
              <a:t> </a:t>
            </a:r>
            <a:r>
              <a:rPr lang="ru-RU" sz="2000" b="1" dirty="0">
                <a:solidFill>
                  <a:srgbClr val="0070C0"/>
                </a:solidFill>
              </a:rPr>
              <a:t>депозиты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71" y="2433662"/>
            <a:ext cx="646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~ 10</a:t>
            </a:r>
            <a:r>
              <a:rPr lang="ru-RU" sz="5400" b="1" dirty="0">
                <a:solidFill>
                  <a:srgbClr val="FF0000"/>
                </a:solidFill>
              </a:rPr>
              <a:t>0 </a:t>
            </a:r>
            <a:r>
              <a:rPr lang="en-US" sz="5400" b="1" dirty="0">
                <a:solidFill>
                  <a:srgbClr val="FF0000"/>
                </a:solidFill>
              </a:rPr>
              <a:t>0</a:t>
            </a:r>
            <a:r>
              <a:rPr lang="ru-RU" sz="5400" b="1" dirty="0">
                <a:solidFill>
                  <a:srgbClr val="FF0000"/>
                </a:solidFill>
              </a:rPr>
              <a:t>00 000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99219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8899" y="245715"/>
            <a:ext cx="91440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Порядок утверждения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финансовых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9887" y="3712988"/>
            <a:ext cx="1336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ПРОЕКТ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сметы 2017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6228" y="4037977"/>
            <a:ext cx="2614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бухгалтерская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отчетность 2016,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ПРОЕКТ сметы на 2018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80519" y="5230941"/>
            <a:ext cx="1635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ФАКТИЧЕСКАЯ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смета 2017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1520" y="2564904"/>
            <a:ext cx="8280920" cy="0"/>
          </a:xfrm>
          <a:prstGeom prst="straightConnector1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4483" y="2348880"/>
            <a:ext cx="2952328" cy="432048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80638" y="197954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2017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76811" y="2348880"/>
            <a:ext cx="2952328" cy="432048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112515" y="4363363"/>
            <a:ext cx="1487903" cy="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" idx="1"/>
          </p:cNvCxnSpPr>
          <p:nvPr/>
        </p:nvCxnSpPr>
        <p:spPr>
          <a:xfrm flipH="1" flipV="1">
            <a:off x="824483" y="2564904"/>
            <a:ext cx="288032" cy="1798459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 flipH="1" flipV="1">
            <a:off x="3347864" y="2564904"/>
            <a:ext cx="360040" cy="2448272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3707904" y="5009694"/>
            <a:ext cx="20648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 flipH="1" flipV="1">
            <a:off x="6228184" y="2564904"/>
            <a:ext cx="563031" cy="3312367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804248" y="5877271"/>
            <a:ext cx="16003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88024" y="197789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3935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Результат аудита за 2016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23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C3B348A-BD9C-4EAB-8070-8ACAA43B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2200" r="33462" b="5201"/>
          <a:stretch/>
        </p:blipFill>
        <p:spPr>
          <a:xfrm>
            <a:off x="108031" y="980728"/>
            <a:ext cx="4202724" cy="56354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521B20-57AA-4147-B61B-E8CE2504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12200" r="33463" b="5201"/>
          <a:stretch/>
        </p:blipFill>
        <p:spPr>
          <a:xfrm>
            <a:off x="4837648" y="1092696"/>
            <a:ext cx="3931985" cy="5523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DDC409-6885-4A2E-9DFD-5BB071D425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3" t="45800" r="35825" b="27600"/>
          <a:stretch/>
        </p:blipFill>
        <p:spPr>
          <a:xfrm rot="20569164">
            <a:off x="6394254" y="5118995"/>
            <a:ext cx="25202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782702"/>
            <a:ext cx="88793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Утвердить годовую бухгалтерскую отчетность за 2016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  <a:p>
            <a:pPr algn="ctr"/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xn-----glcebh5bjheaccklx2g.xn--p1ai/wp-content/uploads/2015/06/%D0%B3%D0%BE%D0%BB%D0%BE%D1%81%D0%BE%D0%B2%D0%B0%D0%BD%D0%B8%D0%B5-768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8" y="4230046"/>
            <a:ext cx="6307088" cy="26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99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6F4F225-ABC3-4A00-9424-0A97E68D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5FCA45-8E48-4424-8AE3-3D98D795A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15849" r="31887" b="8000"/>
          <a:stretch/>
        </p:blipFill>
        <p:spPr>
          <a:xfrm>
            <a:off x="1763688" y="0"/>
            <a:ext cx="5405708" cy="68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6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908720"/>
            <a:ext cx="88793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Утвердить отчет ревизионной комиссии</a:t>
            </a:r>
            <a:br>
              <a:rPr lang="ru-RU" sz="6000" b="1" dirty="0">
                <a:solidFill>
                  <a:srgbClr val="0070C0"/>
                </a:solidFill>
              </a:rPr>
            </a:br>
            <a:r>
              <a:rPr lang="ru-RU" sz="6000" b="1" dirty="0">
                <a:solidFill>
                  <a:srgbClr val="0070C0"/>
                </a:solidFill>
              </a:rPr>
              <a:t>за 2016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10" name="Picture 2" descr="http://xn-----glcebh5bjheaccklx2g.xn--p1ai/wp-content/uploads/2015/06/%D0%B3%D0%BE%D0%BB%D0%BE%D1%81%D0%BE%D0%B2%D0%B0%D0%BD%D0%B8%D0%B5-768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8" y="4230046"/>
            <a:ext cx="6307088" cy="26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4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27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Смета на 2018 год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D3655A-64A5-421D-B80C-2DDE196103A7}"/>
              </a:ext>
            </a:extLst>
          </p:cNvPr>
          <p:cNvSpPr/>
          <p:nvPr/>
        </p:nvSpPr>
        <p:spPr>
          <a:xfrm>
            <a:off x="189768" y="1412776"/>
            <a:ext cx="8784976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поступлений членских взносов на 2018 год затруднен в связи с высокой неопределенностью, связанной со сдачей квалификационного экзамена Оценщиков:</a:t>
            </a:r>
            <a:endParaRPr lang="ru-RU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риск исключения / приостановки членства значительной части Оценщиков после 01.04.2017;</a:t>
            </a:r>
            <a:endParaRPr lang="ru-RU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понятно количество Оценщиков, которые предоставят в Ассоциацию квалификационный аттестат до 31.12.2017 и получат соответствующую льготу.</a:t>
            </a:r>
            <a:endParaRPr lang="ru-RU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этой причине прогноз доходов делается по пессимистическому сценарию в укрупненном виде с сильным округлением.</a:t>
            </a:r>
            <a:endParaRPr lang="ru-RU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причинам, указанным в п. 1.4, существует вероятность, что членских взносов не хватит на финансирование всех статей, необходимых для обеспечения работоспособности СРОО.</a:t>
            </a:r>
            <a:endParaRPr lang="ru-RU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Предлагается членские взносы направить на оплату наиболее критичных расходных статей, а прочие расходы покрывать за счет доходов от коммерческой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71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28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Смета на 2018 год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275028AB-4D4B-4AD5-9234-97B05334B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94729"/>
              </p:ext>
            </p:extLst>
          </p:nvPr>
        </p:nvGraphicFramePr>
        <p:xfrm>
          <a:off x="215517" y="2636912"/>
          <a:ext cx="8712966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203">
                  <a:extLst>
                    <a:ext uri="{9D8B030D-6E8A-4147-A177-3AD203B41FA5}">
                      <a16:colId xmlns="" xmlns:a16="http://schemas.microsoft.com/office/drawing/2014/main" val="321819739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6284088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38828728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48808144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590535399"/>
                    </a:ext>
                  </a:extLst>
                </a:gridCol>
                <a:gridCol w="910355">
                  <a:extLst>
                    <a:ext uri="{9D8B030D-6E8A-4147-A177-3AD203B41FA5}">
                      <a16:colId xmlns="" xmlns:a16="http://schemas.microsoft.com/office/drawing/2014/main" val="2924896266"/>
                    </a:ext>
                  </a:extLst>
                </a:gridCol>
              </a:tblGrid>
              <a:tr h="368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квартал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квартал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III квартал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IV квартал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5082405"/>
                  </a:ext>
                </a:extLst>
              </a:tr>
              <a:tr h="184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Заработная плата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2 964 000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2258173"/>
                  </a:ext>
                </a:extLst>
              </a:tr>
              <a:tr h="184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Страховые начисления на заработную плату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223 782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223 782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223 782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223 782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895 128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1332475"/>
                  </a:ext>
                </a:extLst>
              </a:tr>
              <a:tr h="184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Аренда офиса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3489861"/>
                  </a:ext>
                </a:extLst>
              </a:tr>
              <a:tr h="36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Расходы по агентским договорам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(региональные представительства Партнерства)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298 778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298 778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298 778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298 778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1 195 110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02215712"/>
                  </a:ext>
                </a:extLst>
              </a:tr>
              <a:tr h="110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Прочие расходы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(проведение мероприятий, покупка основных средств, комплектующие и расходные материалы, банковское обслуживание, почтовые услуги, реклама, развитие сайта, правовые услуги, проведение круглых столов, аудиторские услуги, участие в ассоциациях, услуги депозитария и пр.)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59 191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236 762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0266587"/>
                  </a:ext>
                </a:extLst>
              </a:tr>
              <a:tr h="1841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507" marR="6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1 422 750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1 422 750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1 422 750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1 422 750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5 691 000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35411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0D11BB-2471-4C47-9094-2339DEBA2B74}"/>
              </a:ext>
            </a:extLst>
          </p:cNvPr>
          <p:cNvSpPr txBox="1"/>
          <p:nvPr/>
        </p:nvSpPr>
        <p:spPr>
          <a:xfrm>
            <a:off x="755576" y="132485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взносы</a:t>
            </a:r>
            <a:r>
              <a:rPr lang="ru-RU" sz="4000" b="1" baseline="-25000" dirty="0">
                <a:solidFill>
                  <a:srgbClr val="FF0000"/>
                </a:solidFill>
              </a:rPr>
              <a:t>2018</a:t>
            </a:r>
            <a:r>
              <a:rPr lang="ru-RU" sz="4000" b="1" dirty="0">
                <a:solidFill>
                  <a:srgbClr val="FF0000"/>
                </a:solidFill>
              </a:rPr>
              <a:t> = 50% х взносы</a:t>
            </a:r>
            <a:r>
              <a:rPr lang="ru-RU" sz="4000" b="1" baseline="-25000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76930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29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8461C8A-29F4-46FF-B0C5-372A54716C47}"/>
              </a:ext>
            </a:extLst>
          </p:cNvPr>
          <p:cNvSpPr txBox="1">
            <a:spLocks/>
          </p:cNvSpPr>
          <p:nvPr/>
        </p:nvSpPr>
        <p:spPr>
          <a:xfrm>
            <a:off x="0" y="-13915"/>
            <a:ext cx="916451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70C0"/>
                </a:solidFill>
              </a:rPr>
              <a:t>Смета на 2018 год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2428DEA-8175-4C6E-A25C-8E1A3E76A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34252"/>
              </p:ext>
            </p:extLst>
          </p:nvPr>
        </p:nvGraphicFramePr>
        <p:xfrm>
          <a:off x="899591" y="3457529"/>
          <a:ext cx="7586205" cy="3306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800">
                  <a:extLst>
                    <a:ext uri="{9D8B030D-6E8A-4147-A177-3AD203B41FA5}">
                      <a16:colId xmlns="" xmlns:a16="http://schemas.microsoft.com/office/drawing/2014/main" val="959351100"/>
                    </a:ext>
                  </a:extLst>
                </a:gridCol>
                <a:gridCol w="1228364">
                  <a:extLst>
                    <a:ext uri="{9D8B030D-6E8A-4147-A177-3AD203B41FA5}">
                      <a16:colId xmlns="" xmlns:a16="http://schemas.microsoft.com/office/drawing/2014/main" val="2248754446"/>
                    </a:ext>
                  </a:extLst>
                </a:gridCol>
                <a:gridCol w="1087173">
                  <a:extLst>
                    <a:ext uri="{9D8B030D-6E8A-4147-A177-3AD203B41FA5}">
                      <a16:colId xmlns="" xmlns:a16="http://schemas.microsoft.com/office/drawing/2014/main" val="4062249280"/>
                    </a:ext>
                  </a:extLst>
                </a:gridCol>
                <a:gridCol w="1058934">
                  <a:extLst>
                    <a:ext uri="{9D8B030D-6E8A-4147-A177-3AD203B41FA5}">
                      <a16:colId xmlns="" xmlns:a16="http://schemas.microsoft.com/office/drawing/2014/main" val="1197146575"/>
                    </a:ext>
                  </a:extLst>
                </a:gridCol>
                <a:gridCol w="1058934">
                  <a:extLst>
                    <a:ext uri="{9D8B030D-6E8A-4147-A177-3AD203B41FA5}">
                      <a16:colId xmlns="" xmlns:a16="http://schemas.microsoft.com/office/drawing/2014/main" val="2666662848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Оклад, руб./мес.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Занятость, ставки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Заработная плата, 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62300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за мес.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за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9346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Президент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3578238"/>
                  </a:ext>
                </a:extLst>
              </a:tr>
              <a:tr h="12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Первый вице-президент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8483531"/>
                  </a:ext>
                </a:extLst>
              </a:tr>
              <a:tr h="122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Исполнительный директор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5748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Главный бухгалтер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28170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Начальник Департамента контроля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3691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Начальник отдела реестра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6079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Заместитель главного бухгалтера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4465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Специалист отдела реестра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2953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Руководитель IT проектов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74826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Специалист департамента контроля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1008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2 964 000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463084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C677CDD-3D38-4435-879B-F3826A8AE256}"/>
              </a:ext>
            </a:extLst>
          </p:cNvPr>
          <p:cNvSpPr/>
          <p:nvPr/>
        </p:nvSpPr>
        <p:spPr>
          <a:xfrm>
            <a:off x="372214" y="692696"/>
            <a:ext cx="86409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3.1.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Заработная плата: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3275" lvl="2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оклады фиксируются на уровне 2017 года (не изменялись с 2016);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3275" lvl="2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снижается занятость. Например, Президента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Начальника Департамента Контроля до 0,1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ставки;</a:t>
            </a:r>
          </a:p>
          <a:p>
            <a:pPr marL="803275" lvl="2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заработная плата специалистов Отдела реестра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(1 ставка) и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специалистов Департамента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контроля</a:t>
            </a:r>
            <a:b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(2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ставки) оплачивается за счет деятельности, приносящий доход (не отражается в рамках сметы).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Аренда офиса: 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20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площадь офиса уменьшается до 60 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20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ставка арендной платы фиксируется на уровне 2017 года</a:t>
            </a:r>
            <a:b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(~ 18,5 тыс.руб./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/год без учета коммунальных услуг);</a:t>
            </a:r>
            <a:endParaRPr lang="ru-RU" sz="1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3820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арендная плата с учетом коммунальных услуг составит 100 000 руб.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3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ообщество">
            <a:extLst>
              <a:ext uri="{FF2B5EF4-FFF2-40B4-BE49-F238E27FC236}">
                <a16:creationId xmlns="" xmlns:a16="http://schemas.microsoft.com/office/drawing/2014/main" id="{A9E4E3C5-0F3F-48CE-93F9-510201AF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4" y="3385991"/>
            <a:ext cx="2038946" cy="119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4448" y="1556792"/>
            <a:ext cx="6300000" cy="108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Образовательная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и методическая работа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4448" y="5321686"/>
            <a:ext cx="6300000" cy="1080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 деньгах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3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04448" y="3365387"/>
            <a:ext cx="6300000" cy="108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Формирование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Профессионального оценочного сообщества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" y="0"/>
            <a:ext cx="9144000" cy="6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Темы для обсуждения</a:t>
            </a:r>
          </a:p>
        </p:txBody>
      </p:sp>
      <p:pic>
        <p:nvPicPr>
          <p:cNvPr id="7" name="Picture 2" descr="Картинки по запросу Образовательная и методическая работа">
            <a:extLst>
              <a:ext uri="{FF2B5EF4-FFF2-40B4-BE49-F238E27FC236}">
                <a16:creationId xmlns="" xmlns:a16="http://schemas.microsoft.com/office/drawing/2014/main" id="{6D5D83AD-D0DC-4590-802E-64B65023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6190"/>
            <a:ext cx="1931442" cy="11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еньги">
            <a:extLst>
              <a:ext uri="{FF2B5EF4-FFF2-40B4-BE49-F238E27FC236}">
                <a16:creationId xmlns="" xmlns:a16="http://schemas.microsoft.com/office/drawing/2014/main" id="{0EDD2246-2DAB-428F-8E2D-2B8C8550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1" y="5126019"/>
            <a:ext cx="1180745" cy="1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6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30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908720"/>
            <a:ext cx="8879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 Утвердить смету</a:t>
            </a:r>
            <a:br>
              <a:rPr lang="ru-RU" sz="6000" b="1" dirty="0">
                <a:solidFill>
                  <a:srgbClr val="0070C0"/>
                </a:solidFill>
              </a:rPr>
            </a:br>
            <a:r>
              <a:rPr lang="ru-RU" sz="6000" b="1" dirty="0">
                <a:solidFill>
                  <a:srgbClr val="0070C0"/>
                </a:solidFill>
              </a:rPr>
              <a:t>на 2018 год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(формулировка решения, выносимого на голосование)</a:t>
            </a:r>
          </a:p>
        </p:txBody>
      </p:sp>
      <p:pic>
        <p:nvPicPr>
          <p:cNvPr id="10" name="Picture 2" descr="http://xn-----glcebh5bjheaccklx2g.xn--p1ai/wp-content/uploads/2015/06/%D0%B3%D0%BE%D0%BB%D0%BE%D1%81%D0%BE%D0%B2%D0%B0%D0%BD%D0%B8%D0%B5-768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48" y="4230046"/>
            <a:ext cx="6307088" cy="26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7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312876"/>
            <a:ext cx="9143999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Тема 1.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Про образовательную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и методическую работу</a:t>
            </a:r>
          </a:p>
        </p:txBody>
      </p:sp>
      <p:pic>
        <p:nvPicPr>
          <p:cNvPr id="6" name="Picture 2" descr="C:\Users\Ильин МО\Desktop\Картинки\logo.png">
            <a:extLst>
              <a:ext uri="{FF2B5EF4-FFF2-40B4-BE49-F238E27FC236}">
                <a16:creationId xmlns="" xmlns:a16="http://schemas.microsoft.com/office/drawing/2014/main" id="{1EF757D5-8E06-4DAF-A142-51775F55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5"/>
            <a:ext cx="30289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77862A7-58CD-4052-87C2-C5EF0E03B05C}"/>
              </a:ext>
            </a:extLst>
          </p:cNvPr>
          <p:cNvSpPr/>
          <p:nvPr/>
        </p:nvSpPr>
        <p:spPr>
          <a:xfrm>
            <a:off x="3563888" y="12882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Ассоциация «Саморегулируемая организация оценщиков «Экспертный совет»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38128B5-33BC-4F21-B52E-ED2D6D82F55A}"/>
              </a:ext>
            </a:extLst>
          </p:cNvPr>
          <p:cNvCxnSpPr/>
          <p:nvPr/>
        </p:nvCxnSpPr>
        <p:spPr>
          <a:xfrm flipV="1">
            <a:off x="0" y="980728"/>
            <a:ext cx="9144000" cy="0"/>
          </a:xfrm>
          <a:prstGeom prst="line">
            <a:avLst/>
          </a:prstGeom>
          <a:ln w="15875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D6B1CED-2B34-4BAE-8BFC-F525089AF5CD}"/>
              </a:ext>
            </a:extLst>
          </p:cNvPr>
          <p:cNvSpPr/>
          <p:nvPr/>
        </p:nvSpPr>
        <p:spPr>
          <a:xfrm>
            <a:off x="6182" y="980728"/>
            <a:ext cx="9137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Общее собрание членов Ассоциации 08.12.2017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8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3852606-0C08-40D4-9AE1-DAADDAD10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99" y="1412776"/>
            <a:ext cx="8401801" cy="476598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7966F62-5220-4CB3-8AAF-6AFF43CC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975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География очных образовательных мероприятий</a:t>
            </a:r>
            <a:endParaRPr lang="ru-RU" sz="35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AutoShape 2" descr="Картинки по запросу ютуб">
            <a:extLst>
              <a:ext uri="{FF2B5EF4-FFF2-40B4-BE49-F238E27FC236}">
                <a16:creationId xmlns="" xmlns:a16="http://schemas.microsoft.com/office/drawing/2014/main" id="{1DE16B25-45D3-4D39-A42D-A40E960EC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56698E8-FE5D-42C9-8559-6396F771068B}"/>
              </a:ext>
            </a:extLst>
          </p:cNvPr>
          <p:cNvSpPr/>
          <p:nvPr/>
        </p:nvSpPr>
        <p:spPr>
          <a:xfrm>
            <a:off x="5076056" y="3140968"/>
            <a:ext cx="2654039" cy="189231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свыше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очных участников</a:t>
            </a:r>
          </a:p>
          <a:p>
            <a:pPr algn="ctr"/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Номер слайда 2">
            <a:extLst>
              <a:ext uri="{FF2B5EF4-FFF2-40B4-BE49-F238E27FC236}">
                <a16:creationId xmlns="" xmlns:a16="http://schemas.microsoft.com/office/drawing/2014/main" id="{DA563835-ED4B-4E1F-8AB8-F8720AAD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4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A6F22F2-EFAE-4F25-B8E2-B6203FFE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63033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Picture 2" descr="https://srosovet.ru/content/editor/ars2017/seminar-intensiv%2012-13%20okt%20MFTI/mr-Zumberg.png">
            <a:extLst>
              <a:ext uri="{FF2B5EF4-FFF2-40B4-BE49-F238E27FC236}">
                <a16:creationId xmlns="" xmlns:a16="http://schemas.microsoft.com/office/drawing/2014/main" id="{074838D2-A671-4617-B3F4-083A0B03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52" y="1545333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rosovet.ru/content/editor/ars2017/seminar%20v%20piter/kirshina.png">
            <a:extLst>
              <a:ext uri="{FF2B5EF4-FFF2-40B4-BE49-F238E27FC236}">
                <a16:creationId xmlns="" xmlns:a16="http://schemas.microsoft.com/office/drawing/2014/main" id="{2CE440A1-D825-46BA-9D96-4F14CD39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6524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rosovet.ru/content/editor/ars2017/sem%20bobynova%20v%20permi/Bobynov.jpg">
            <a:extLst>
              <a:ext uri="{FF2B5EF4-FFF2-40B4-BE49-F238E27FC236}">
                <a16:creationId xmlns="" xmlns:a16="http://schemas.microsoft.com/office/drawing/2014/main" id="{38A06FF1-046A-4488-9C87-28CCF6E4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496524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3D8645-C9D4-45D7-937A-DD7F943AB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65248"/>
            <a:ext cx="1440000" cy="1440000"/>
          </a:xfrm>
          <a:prstGeom prst="rect">
            <a:avLst/>
          </a:prstGeom>
        </p:spPr>
      </p:pic>
      <p:pic>
        <p:nvPicPr>
          <p:cNvPr id="12" name="Picture 12" descr="https://srosovet.ru/content/editor/ars2017/1%20dec%20Voronezh/Aleksej-Moskalyov.jpg">
            <a:extLst>
              <a:ext uri="{FF2B5EF4-FFF2-40B4-BE49-F238E27FC236}">
                <a16:creationId xmlns="" xmlns:a16="http://schemas.microsoft.com/office/drawing/2014/main" id="{6AB8E6D3-5638-44FA-A4D5-D5C0F3D6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6788" y="496524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796DACA3-5E19-444E-9BF6-14B084AD1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41795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Основные преподаватели Ассоциации</a:t>
            </a:r>
            <a:endParaRPr lang="ru-RU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http://ru.photofacefun.com/ramdisk/editor_1512039429_ayXGjif.jpg">
            <a:extLst>
              <a:ext uri="{FF2B5EF4-FFF2-40B4-BE49-F238E27FC236}">
                <a16:creationId xmlns="" xmlns:a16="http://schemas.microsoft.com/office/drawing/2014/main" id="{5EEE47D7-F232-4A79-A6F8-D0DA4A80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2402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5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хит">
            <a:extLst>
              <a:ext uri="{FF2B5EF4-FFF2-40B4-BE49-F238E27FC236}">
                <a16:creationId xmlns="" xmlns:a16="http://schemas.microsoft.com/office/drawing/2014/main" id="{CE967694-FD27-40DA-B4F5-C81BF777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33" y="3325182"/>
            <a:ext cx="776269" cy="7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419D82-65A1-4E12-9629-3CBE0CE8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93" y="3861048"/>
            <a:ext cx="5777527" cy="12241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Цикл вебинаров «Вести с фронтов»: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FFDEA73-339C-4CF9-8E93-B2CBB181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378" y="3936600"/>
            <a:ext cx="2007781" cy="9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более 700 участников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11C98E15-35E0-440D-B4D0-FD9A7A08F1E3}"/>
              </a:ext>
            </a:extLst>
          </p:cNvPr>
          <p:cNvSpPr txBox="1">
            <a:spLocks/>
          </p:cNvSpPr>
          <p:nvPr/>
        </p:nvSpPr>
        <p:spPr bwMode="auto">
          <a:xfrm>
            <a:off x="1052293" y="4308025"/>
            <a:ext cx="5026891" cy="4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2800" i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выпуск 1, выпуск 2, выпуск 3</a:t>
            </a:r>
          </a:p>
          <a:p>
            <a:endParaRPr lang="ru-RU" sz="2800" i="1" kern="0" dirty="0">
              <a:solidFill>
                <a:srgbClr val="0070C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052" name="Picture 4" descr="Похожее изображение">
            <a:extLst>
              <a:ext uri="{FF2B5EF4-FFF2-40B4-BE49-F238E27FC236}">
                <a16:creationId xmlns="" xmlns:a16="http://schemas.microsoft.com/office/drawing/2014/main" id="{DCE539CB-1573-47F9-9C11-8A6696B2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72399"/>
            <a:ext cx="776269" cy="7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13D67775-58EB-40D6-891D-F3615913D6C3}"/>
              </a:ext>
            </a:extLst>
          </p:cNvPr>
          <p:cNvSpPr txBox="1">
            <a:spLocks/>
          </p:cNvSpPr>
          <p:nvPr/>
        </p:nvSpPr>
        <p:spPr bwMode="auto">
          <a:xfrm>
            <a:off x="35241" y="54932"/>
            <a:ext cx="9130614" cy="76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4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Акцент на вебинары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4C0C83A-3332-4D2C-BF0A-FE63164ADB61}"/>
              </a:ext>
            </a:extLst>
          </p:cNvPr>
          <p:cNvSpPr txBox="1"/>
          <p:nvPr/>
        </p:nvSpPr>
        <p:spPr>
          <a:xfrm>
            <a:off x="1017424" y="5356373"/>
            <a:ext cx="751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Прочее: магистратура в РЭУ, профессиональная переподготовка в РЭУ, подготовка к сдаче 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квалэкзамена</a:t>
            </a:r>
            <a:endParaRPr lang="ru-RU" sz="2800" dirty="0">
              <a:solidFill>
                <a:srgbClr val="0070C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9" name="Picture 4" descr="Похожее изображение">
            <a:extLst>
              <a:ext uri="{FF2B5EF4-FFF2-40B4-BE49-F238E27FC236}">
                <a16:creationId xmlns="" xmlns:a16="http://schemas.microsoft.com/office/drawing/2014/main" id="{D86385E8-92C3-4EE6-B0C6-A8760662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2312"/>
            <a:ext cx="776269" cy="7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объединение участников в вебинаре">
            <a:extLst>
              <a:ext uri="{FF2B5EF4-FFF2-40B4-BE49-F238E27FC236}">
                <a16:creationId xmlns="" xmlns:a16="http://schemas.microsoft.com/office/drawing/2014/main" id="{2CFADD70-B389-4F39-A0FB-D09DEBBB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78" y="1588076"/>
            <a:ext cx="2046671" cy="15810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8C3395-50A8-40B4-936D-5EC345407BC2}"/>
              </a:ext>
            </a:extLst>
          </p:cNvPr>
          <p:cNvSpPr txBox="1"/>
          <p:nvPr/>
        </p:nvSpPr>
        <p:spPr>
          <a:xfrm>
            <a:off x="1088805" y="1540432"/>
            <a:ext cx="4289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Разговор с Президентом</a:t>
            </a:r>
          </a:p>
        </p:txBody>
      </p:sp>
      <p:pic>
        <p:nvPicPr>
          <p:cNvPr id="22" name="Picture 4" descr="Похожее изображение">
            <a:extLst>
              <a:ext uri="{FF2B5EF4-FFF2-40B4-BE49-F238E27FC236}">
                <a16:creationId xmlns="" xmlns:a16="http://schemas.microsoft.com/office/drawing/2014/main" id="{0C3256F7-CC3C-4E57-847B-A82F5579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6206"/>
            <a:ext cx="776269" cy="7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Картинки по запросу ютуб">
            <a:extLst>
              <a:ext uri="{FF2B5EF4-FFF2-40B4-BE49-F238E27FC236}">
                <a16:creationId xmlns="" xmlns:a16="http://schemas.microsoft.com/office/drawing/2014/main" id="{FA189C2A-F547-471A-8DA3-470B9F7BA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435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A7C5B0-2F3F-450D-9D47-664349409DEF}"/>
              </a:ext>
            </a:extLst>
          </p:cNvPr>
          <p:cNvSpPr txBox="1"/>
          <p:nvPr/>
        </p:nvSpPr>
        <p:spPr>
          <a:xfrm>
            <a:off x="1083132" y="1940042"/>
            <a:ext cx="539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Ассоциации о квалификационном экзамене и не только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64EDC77-634C-4CFF-825C-7D3E3A0DB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406" y="1412776"/>
            <a:ext cx="895411" cy="1284719"/>
          </a:xfrm>
          <a:prstGeom prst="rect">
            <a:avLst/>
          </a:prstGeom>
        </p:spPr>
      </p:pic>
      <p:sp>
        <p:nvSpPr>
          <p:cNvPr id="26" name="Номер слайда 2">
            <a:extLst>
              <a:ext uri="{FF2B5EF4-FFF2-40B4-BE49-F238E27FC236}">
                <a16:creationId xmlns="" xmlns:a16="http://schemas.microsoft.com/office/drawing/2014/main" id="{70F75308-B0FB-49D7-89FB-4F498708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хожее изображение">
            <a:extLst>
              <a:ext uri="{FF2B5EF4-FFF2-40B4-BE49-F238E27FC236}">
                <a16:creationId xmlns="" xmlns:a16="http://schemas.microsoft.com/office/drawing/2014/main" id="{936E6DBC-2EC0-4EB7-9095-964A21E7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65953"/>
            <a:ext cx="787017" cy="6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54D61C-5342-402D-B718-959EB594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73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Методическое обеспечение подготовки</a:t>
            </a:r>
            <a:br>
              <a:rPr lang="ru-RU" sz="3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35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квалэкзамену</a:t>
            </a:r>
            <a:endParaRPr lang="ru-RU" sz="35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="" xmlns:a16="http://schemas.microsoft.com/office/drawing/2014/main" id="{F7836EF6-6D9B-4BBF-B703-BD02E2B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760CBE-9E28-475B-983A-D91C85A6429B}"/>
              </a:ext>
            </a:extLst>
          </p:cNvPr>
          <p:cNvSpPr/>
          <p:nvPr/>
        </p:nvSpPr>
        <p:spPr>
          <a:xfrm>
            <a:off x="2157196" y="607575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hlinkClick r:id="rId3"/>
              </a:rPr>
              <a:t>https://srosovet.ru/activities/Obuchenie/kval/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4400C2E-31A6-4946-B42F-EF1E22651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93" y="1987721"/>
            <a:ext cx="1200000" cy="2028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4262DC-488E-4A23-BE10-EA8B71EDB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623" y="2137644"/>
            <a:ext cx="1400000" cy="19142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660DFD-9B74-48A1-97EB-F7F635EED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058" y="2137644"/>
            <a:ext cx="1161905" cy="1961905"/>
          </a:xfrm>
          <a:prstGeom prst="rect">
            <a:avLst/>
          </a:prstGeom>
        </p:spPr>
      </p:pic>
      <p:pic>
        <p:nvPicPr>
          <p:cNvPr id="10" name="Рисунок 9">
            <a:hlinkClick r:id="rId7"/>
            <a:extLst>
              <a:ext uri="{FF2B5EF4-FFF2-40B4-BE49-F238E27FC236}">
                <a16:creationId xmlns="" xmlns:a16="http://schemas.microsoft.com/office/drawing/2014/main" id="{35EFB121-1F07-4C66-AE79-13E9CD4CD0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234" y="2111014"/>
            <a:ext cx="1190476" cy="16095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A2EF5FD-2460-411C-B873-66D251B85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904" y="4376256"/>
            <a:ext cx="1903197" cy="154410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CA89A78-BBEF-4625-8860-7A7335F57671}"/>
              </a:ext>
            </a:extLst>
          </p:cNvPr>
          <p:cNvCxnSpPr/>
          <p:nvPr/>
        </p:nvCxnSpPr>
        <p:spPr>
          <a:xfrm>
            <a:off x="2157196" y="3140968"/>
            <a:ext cx="75862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E75359A0-8B23-4906-ACC6-A69234AC5CDA}"/>
              </a:ext>
            </a:extLst>
          </p:cNvPr>
          <p:cNvCxnSpPr/>
          <p:nvPr/>
        </p:nvCxnSpPr>
        <p:spPr>
          <a:xfrm>
            <a:off x="4139952" y="3120685"/>
            <a:ext cx="75862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C7C64D9-6743-4E46-8A31-C4E3C8EBDCE0}"/>
              </a:ext>
            </a:extLst>
          </p:cNvPr>
          <p:cNvCxnSpPr/>
          <p:nvPr/>
        </p:nvCxnSpPr>
        <p:spPr>
          <a:xfrm>
            <a:off x="6112963" y="3140968"/>
            <a:ext cx="75862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54D61C-5342-402D-B718-959EB594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738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Благодарности</a:t>
            </a:r>
            <a:br>
              <a:rPr lang="ru-RU" sz="3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5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за разработку на принципах краудсорсинга</a:t>
            </a:r>
          </a:p>
        </p:txBody>
      </p:sp>
      <p:sp>
        <p:nvSpPr>
          <p:cNvPr id="11" name="Номер слайда 1">
            <a:extLst>
              <a:ext uri="{FF2B5EF4-FFF2-40B4-BE49-F238E27FC236}">
                <a16:creationId xmlns="" xmlns:a16="http://schemas.microsoft.com/office/drawing/2014/main" id="{F7836EF6-6D9B-4BBF-B703-BD02E2BC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3184A0-8BDC-4989-A1EA-20B93D7FA428}"/>
              </a:ext>
            </a:extLst>
          </p:cNvPr>
          <p:cNvSpPr/>
          <p:nvPr/>
        </p:nvSpPr>
        <p:spPr>
          <a:xfrm>
            <a:off x="575556" y="176526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Богатова Е.М., </a:t>
            </a:r>
            <a:r>
              <a:rPr lang="ru-RU" sz="2800" dirty="0" err="1">
                <a:solidFill>
                  <a:srgbClr val="0070C0"/>
                </a:solidFill>
              </a:rPr>
              <a:t>Бригидина</a:t>
            </a:r>
            <a:r>
              <a:rPr lang="ru-RU" sz="2800" dirty="0">
                <a:solidFill>
                  <a:srgbClr val="0070C0"/>
                </a:solidFill>
              </a:rPr>
              <a:t> С.Ю., </a:t>
            </a:r>
            <a:r>
              <a:rPr lang="ru-RU" sz="2800" dirty="0" err="1">
                <a:solidFill>
                  <a:srgbClr val="0070C0"/>
                </a:solidFill>
              </a:rPr>
              <a:t>Бурдаева</a:t>
            </a:r>
            <a:r>
              <a:rPr lang="ru-RU" sz="2800" dirty="0">
                <a:solidFill>
                  <a:srgbClr val="0070C0"/>
                </a:solidFill>
              </a:rPr>
              <a:t> Е.А., Горев С.В., Гридина О.А., </a:t>
            </a:r>
            <a:r>
              <a:rPr lang="ru-RU" sz="2800" dirty="0" err="1">
                <a:solidFill>
                  <a:srgbClr val="0070C0"/>
                </a:solidFill>
              </a:rPr>
              <a:t>Дежинова</a:t>
            </a:r>
            <a:r>
              <a:rPr lang="ru-RU" sz="2800" dirty="0">
                <a:solidFill>
                  <a:srgbClr val="0070C0"/>
                </a:solidFill>
              </a:rPr>
              <a:t> О.Ю., Другаченок Е.Е, </a:t>
            </a:r>
            <a:r>
              <a:rPr lang="ru-RU" sz="2800" dirty="0" err="1">
                <a:solidFill>
                  <a:srgbClr val="0070C0"/>
                </a:solidFill>
              </a:rPr>
              <a:t>Зумберг</a:t>
            </a:r>
            <a:r>
              <a:rPr lang="ru-RU" sz="2800" dirty="0">
                <a:solidFill>
                  <a:srgbClr val="0070C0"/>
                </a:solidFill>
              </a:rPr>
              <a:t> А.В., Ильин М.О., Ильина Ю.С., Калинкина К.Е., Киршина Н.Р., Королев С.С., Корольков Н.Н., Круглов М.В., Лапин М.В., Лебединский В.И., </a:t>
            </a:r>
            <a:r>
              <a:rPr lang="ru-RU" sz="2800" dirty="0" err="1">
                <a:solidFill>
                  <a:srgbClr val="0070C0"/>
                </a:solidFill>
              </a:rPr>
              <a:t>Линдквист</a:t>
            </a:r>
            <a:r>
              <a:rPr lang="ru-RU" sz="2800" dirty="0">
                <a:solidFill>
                  <a:srgbClr val="0070C0"/>
                </a:solidFill>
              </a:rPr>
              <a:t> А.Э., </a:t>
            </a:r>
            <a:r>
              <a:rPr lang="ru-RU" sz="2800" dirty="0" err="1">
                <a:solidFill>
                  <a:srgbClr val="0070C0"/>
                </a:solidFill>
              </a:rPr>
              <a:t>Немытов</a:t>
            </a:r>
            <a:r>
              <a:rPr lang="ru-RU" sz="2800" dirty="0">
                <a:solidFill>
                  <a:srgbClr val="0070C0"/>
                </a:solidFill>
              </a:rPr>
              <a:t> П.С., Панкратова Е.О., Потоцкая А.С., Приколота А.С., Смирнов Д.С., Ушакова А.В., Чижевская Е.С., Эдомский С.Р. …</a:t>
            </a:r>
          </a:p>
          <a:p>
            <a:pPr algn="ctr"/>
            <a:endParaRPr lang="ru-RU" sz="2800" b="0" i="0" dirty="0">
              <a:solidFill>
                <a:srgbClr val="252525"/>
              </a:solidFill>
              <a:effectLst/>
            </a:endParaRPr>
          </a:p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</a:rPr>
              <a:t>всего 100+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7989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13147</TotalTime>
  <Words>1120</Words>
  <Application>Microsoft Office PowerPoint</Application>
  <PresentationFormat>Экран (4:3)</PresentationFormat>
  <Paragraphs>303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ОТЧЕТ Исполнительного директора о результатах деятельности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преподаватели Ассоциации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Дискурс о квалэкзамене</vt:lpstr>
      <vt:lpstr>разрозненные оценщики</vt:lpstr>
      <vt:lpstr>Схема событий</vt:lpstr>
      <vt:lpstr>Основные результаты самоорганизации</vt:lpstr>
      <vt:lpstr>Масштабы явления на примере «народной Базы вопросов»</vt:lpstr>
      <vt:lpstr>Как формировалась «народная база вопросов»</vt:lpstr>
      <vt:lpstr>Причины и предпосылки</vt:lpstr>
      <vt:lpstr>Варианты развития ситуации</vt:lpstr>
      <vt:lpstr>Качественный переход последних дней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в системе саморегулирования</dc:title>
  <dc:creator>1</dc:creator>
  <cp:lastModifiedBy>r2d2</cp:lastModifiedBy>
  <cp:revision>281</cp:revision>
  <cp:lastPrinted>2017-04-17T08:45:44Z</cp:lastPrinted>
  <dcterms:created xsi:type="dcterms:W3CDTF">2011-04-20T12:27:46Z</dcterms:created>
  <dcterms:modified xsi:type="dcterms:W3CDTF">2017-12-07T09:17:34Z</dcterms:modified>
</cp:coreProperties>
</file>