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tags/tag11.xml" ContentType="application/vnd.openxmlformats-officedocument.presentationml.tags+xml"/>
  <Override PartName="/ppt/notesSlides/notesSlide6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705" r:id="rId1"/>
  </p:sldMasterIdLst>
  <p:notesMasterIdLst>
    <p:notesMasterId r:id="rId12"/>
  </p:notesMasterIdLst>
  <p:handoutMasterIdLst>
    <p:handoutMasterId r:id="rId13"/>
  </p:handoutMasterIdLst>
  <p:sldIdLst>
    <p:sldId id="256" r:id="rId2"/>
    <p:sldId id="284" r:id="rId3"/>
    <p:sldId id="275" r:id="rId4"/>
    <p:sldId id="272" r:id="rId5"/>
    <p:sldId id="274" r:id="rId6"/>
    <p:sldId id="278" r:id="rId7"/>
    <p:sldId id="280" r:id="rId8"/>
    <p:sldId id="283" r:id="rId9"/>
    <p:sldId id="281" r:id="rId10"/>
    <p:sldId id="271" r:id="rId11"/>
  </p:sldIdLst>
  <p:sldSz cx="9144000" cy="5143500" type="screen16x9"/>
  <p:notesSz cx="6797675" cy="9926638"/>
  <p:defaultTextStyle>
    <a:defPPr>
      <a:defRPr lang="en-US"/>
    </a:defPPr>
    <a:lvl1pPr marL="0" algn="l" defTabSz="38098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80985" algn="l" defTabSz="38098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61970" algn="l" defTabSz="38098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42954" algn="l" defTabSz="38098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523939" algn="l" defTabSz="38098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904924" algn="l" defTabSz="38098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285909" algn="l" defTabSz="38098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666893" algn="l" defTabSz="38098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3047878" algn="l" defTabSz="38098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9FF"/>
    <a:srgbClr val="DA6CB5"/>
    <a:srgbClr val="CC3399"/>
    <a:srgbClr val="AD00D6"/>
    <a:srgbClr val="A5F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7015" autoAdjust="0"/>
    <p:restoredTop sz="89502" autoAdjust="0"/>
  </p:normalViewPr>
  <p:slideViewPr>
    <p:cSldViewPr snapToGrid="0">
      <p:cViewPr varScale="1">
        <p:scale>
          <a:sx n="135" d="100"/>
          <a:sy n="135" d="100"/>
        </p:scale>
        <p:origin x="522" y="108"/>
      </p:cViewPr>
      <p:guideLst>
        <p:guide orient="horz" pos="184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332"/>
          </a:xfrm>
          <a:prstGeom prst="rect">
            <a:avLst/>
          </a:prstGeom>
        </p:spPr>
        <p:txBody>
          <a:bodyPr vert="horz" lIns="95563" tIns="47781" rIns="95563" bIns="47781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60" cy="496332"/>
          </a:xfrm>
          <a:prstGeom prst="rect">
            <a:avLst/>
          </a:prstGeom>
        </p:spPr>
        <p:txBody>
          <a:bodyPr vert="horz" lIns="95563" tIns="47781" rIns="95563" bIns="47781" rtlCol="0"/>
          <a:lstStyle>
            <a:lvl1pPr algn="r">
              <a:defRPr sz="1300"/>
            </a:lvl1pPr>
          </a:lstStyle>
          <a:p>
            <a:fld id="{788E719B-BB6B-4F61-9597-58AAE46C08DC}" type="datetimeFigureOut">
              <a:rPr lang="ru-RU" smtClean="0"/>
              <a:t>13.12.2017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60" cy="496332"/>
          </a:xfrm>
          <a:prstGeom prst="rect">
            <a:avLst/>
          </a:prstGeom>
        </p:spPr>
        <p:txBody>
          <a:bodyPr vert="horz" lIns="95563" tIns="47781" rIns="95563" bIns="47781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60" cy="496332"/>
          </a:xfrm>
          <a:prstGeom prst="rect">
            <a:avLst/>
          </a:prstGeom>
        </p:spPr>
        <p:txBody>
          <a:bodyPr vert="horz" lIns="95563" tIns="47781" rIns="95563" bIns="47781" rtlCol="0" anchor="b"/>
          <a:lstStyle>
            <a:lvl1pPr algn="r">
              <a:defRPr sz="1300"/>
            </a:lvl1pPr>
          </a:lstStyle>
          <a:p>
            <a:fld id="{780E4937-5EF5-42C6-8685-5BA9F2370D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77168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332"/>
          </a:xfrm>
          <a:prstGeom prst="rect">
            <a:avLst/>
          </a:prstGeom>
        </p:spPr>
        <p:txBody>
          <a:bodyPr vert="horz" lIns="95563" tIns="47781" rIns="95563" bIns="47781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60" cy="496332"/>
          </a:xfrm>
          <a:prstGeom prst="rect">
            <a:avLst/>
          </a:prstGeom>
        </p:spPr>
        <p:txBody>
          <a:bodyPr vert="horz" lIns="95563" tIns="47781" rIns="95563" bIns="47781" rtlCol="0"/>
          <a:lstStyle>
            <a:lvl1pPr algn="r">
              <a:defRPr sz="1300"/>
            </a:lvl1pPr>
          </a:lstStyle>
          <a:p>
            <a:fld id="{C50AF7D3-6AB6-4E46-BDFF-B9F765966F65}" type="datetimeFigureOut">
              <a:rPr lang="ru-RU" smtClean="0"/>
              <a:t>13.12.2017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3" tIns="47781" rIns="95563" bIns="4778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5563" tIns="47781" rIns="95563" bIns="47781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60" cy="496332"/>
          </a:xfrm>
          <a:prstGeom prst="rect">
            <a:avLst/>
          </a:prstGeom>
        </p:spPr>
        <p:txBody>
          <a:bodyPr vert="horz" lIns="95563" tIns="47781" rIns="95563" bIns="47781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60" cy="496332"/>
          </a:xfrm>
          <a:prstGeom prst="rect">
            <a:avLst/>
          </a:prstGeom>
        </p:spPr>
        <p:txBody>
          <a:bodyPr vert="horz" lIns="95563" tIns="47781" rIns="95563" bIns="47781" rtlCol="0" anchor="b"/>
          <a:lstStyle>
            <a:lvl1pPr algn="r">
              <a:defRPr sz="1300"/>
            </a:lvl1pPr>
          </a:lstStyle>
          <a:p>
            <a:fld id="{8FE0B342-D00E-47F9-9FE8-8B08ED1AA5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4248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6197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80985" algn="l" defTabSz="76197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61970" algn="l" defTabSz="76197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142954" algn="l" defTabSz="76197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523939" algn="l" defTabSz="76197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904924" algn="l" defTabSz="76197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285909" algn="l" defTabSz="76197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666893" algn="l" defTabSz="76197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047878" algn="l" defTabSz="76197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Добрый день</a:t>
            </a:r>
            <a:r>
              <a:rPr lang="ru-RU" baseline="0" dirty="0"/>
              <a:t> дамы и господа, в своем выступлении я хочу представить о</a:t>
            </a:r>
            <a:r>
              <a:rPr lang="ru-RU" sz="1000" dirty="0">
                <a:solidFill>
                  <a:schemeClr val="bg2">
                    <a:lumMod val="50000"/>
                  </a:schemeClr>
                </a:solidFill>
              </a:rPr>
              <a:t>пыт взаимодействия бизнеса, власти и оценочного сообщества в Вологодской области, который выстроен на базе площадки института поддержки бизнеса «Агентство</a:t>
            </a:r>
            <a:r>
              <a:rPr lang="ru-RU" sz="1000" baseline="0" dirty="0">
                <a:solidFill>
                  <a:schemeClr val="bg2">
                    <a:lumMod val="50000"/>
                  </a:schemeClr>
                </a:solidFill>
              </a:rPr>
              <a:t> Городского Развития»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0B342-D00E-47F9-9FE8-8B08ED1AA51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58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2BF9A3-47D0-4E27-9F17-EA9B78F0DC7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1758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0B342-D00E-47F9-9FE8-8B08ED1AA51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08126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0B342-D00E-47F9-9FE8-8B08ED1AA51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55512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0B342-D00E-47F9-9FE8-8B08ED1AA51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36940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0B342-D00E-47F9-9FE8-8B08ED1AA51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7139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0B342-D00E-47F9-9FE8-8B08ED1AA51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5245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7619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  <a:p>
            <a:r>
              <a:rPr lang="ru-RU" dirty="0"/>
              <a:t>В своем выступлении</a:t>
            </a:r>
            <a:r>
              <a:rPr lang="ru-RU" baseline="0" dirty="0"/>
              <a:t> я представила о</a:t>
            </a:r>
            <a:r>
              <a:rPr lang="ru-RU" dirty="0"/>
              <a:t>пыт</a:t>
            </a:r>
            <a:r>
              <a:rPr lang="ru-RU" baseline="0" dirty="0"/>
              <a:t> взаимодействия бизнеса, оценочного сообщества и власти, который построен в г. Череповце Вологодской области на площадке института поддержки бизнеса. Данный опыт может применяться также в других регионах.</a:t>
            </a:r>
          </a:p>
          <a:p>
            <a:endParaRPr lang="ru-RU" baseline="0" dirty="0"/>
          </a:p>
          <a:p>
            <a:r>
              <a:rPr lang="ru-RU" baseline="0" dirty="0"/>
              <a:t>Спасибо за внимание, я готова ответить на вопросы.</a:t>
            </a:r>
          </a:p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0B342-D00E-47F9-9FE8-8B08ED1AA51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509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32004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14750"/>
            <a:ext cx="6400800" cy="9144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AC363-77C3-4349-A265-2921293470DC}" type="datetime1">
              <a:rPr lang="en-US" smtClean="0"/>
              <a:t>12/13/2017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/>
              <a:t>Съезд РСОД, 2016 г.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74545-1C6C-42BC-9221-A7A5A0ED4CE1}" type="datetime1">
              <a:rPr lang="en-US" smtClean="0"/>
              <a:t>12/13/2017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Съезд РСОД, 2016 г.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5ECF4-A6A2-4B97-8DC1-79E4467CA030}" type="datetime1">
              <a:rPr lang="en-US" smtClean="0"/>
              <a:t>12/13/2017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Съезд РСОД, 2016 г.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61BC9-E523-47EE-881C-A3AA5714B82B}" type="datetime1">
              <a:rPr lang="en-US" smtClean="0"/>
              <a:t>12/13/2017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Съезд РСОД, 2016 г.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028701"/>
            <a:ext cx="7772400" cy="1878806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051573"/>
            <a:ext cx="7772400" cy="848915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DABB8-7C00-43CB-9334-3447B3C15308}" type="datetime1">
              <a:rPr lang="en-US" smtClean="0"/>
              <a:t>12/13/2017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Съезд РСОД, 2016 г.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495800" y="2943225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2943225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2943225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0F9A6-383F-48A6-A4D4-D79000EFD988}" type="datetime1">
              <a:rPr lang="en-US" smtClean="0"/>
              <a:t>12/13/2017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Съезд РСОД, 2016 г.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200150"/>
            <a:ext cx="4041648" cy="339471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4040188" cy="4572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1" y="1200150"/>
            <a:ext cx="4041775" cy="4572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CCA2A-446C-433C-81B8-9259B219C4E1}" type="datetime1">
              <a:rPr lang="en-US" smtClean="0"/>
              <a:t>12/13/2017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Съезд РСОД, 2016 г.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1659636"/>
            <a:ext cx="4041648" cy="293522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1659637"/>
            <a:ext cx="4041648" cy="293489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2BF75-44F3-4BEA-A182-244B123146A2}" type="datetime1">
              <a:rPr lang="en-US" smtClean="0"/>
              <a:t>12/13/2017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Съезд РСОД, 2016 г.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7C984-5A7E-481F-9E07-21E132952BE2}" type="datetime1">
              <a:rPr lang="en-US" smtClean="0"/>
              <a:t>12/13/2017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Съезд РСОД, 2016 г.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8" y="200025"/>
            <a:ext cx="3008313" cy="1571625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8" y="204788"/>
            <a:ext cx="4995863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8" y="1828801"/>
            <a:ext cx="3008313" cy="2765822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85F16-DBFF-43FB-83ED-930CF17ACE1A}" type="datetime1">
              <a:rPr lang="en-US" smtClean="0"/>
              <a:t>12/13/2017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Съезд РСОД, 2016 г.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171450"/>
            <a:ext cx="5711824" cy="671513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857250"/>
            <a:ext cx="6054724" cy="3405783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4357688"/>
            <a:ext cx="5711824" cy="40005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A6C05-68C8-44EB-85F9-49F82DAADE82}" type="datetime1">
              <a:rPr lang="en-US" smtClean="0"/>
              <a:t>12/13/2017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Съезд РСОД, 2016 г.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001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8" y="4767263"/>
            <a:ext cx="2085975" cy="273844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6655F85-BF42-4297-805B-C779F2722F7F}" type="datetime1">
              <a:rPr lang="en-US" smtClean="0"/>
              <a:t>12/13/2017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6" y="4767263"/>
            <a:ext cx="2847975" cy="273844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ru-RU"/>
              <a:t>Съезд РСОД, 2016 г.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9" y="4767263"/>
            <a:ext cx="561975" cy="273844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4874538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4874538"/>
            <a:ext cx="84772" cy="6357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hf hdr="0" ft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8.jpeg"/><Relationship Id="rId5" Type="http://schemas.microsoft.com/office/2007/relationships/hdphoto" Target="../media/hdphoto1.wdp"/><Relationship Id="rId10" Type="http://schemas.openxmlformats.org/officeDocument/2006/relationships/image" Target="../media/image7.png"/><Relationship Id="rId4" Type="http://schemas.openxmlformats.org/officeDocument/2006/relationships/image" Target="../media/image2.jpe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microsoft.com/office/2007/relationships/hdphoto" Target="../media/hdphoto2.wdp"/><Relationship Id="rId4" Type="http://schemas.openxmlformats.org/officeDocument/2006/relationships/image" Target="../media/image10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.png"/><Relationship Id="rId12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8.jpeg"/><Relationship Id="rId11" Type="http://schemas.openxmlformats.org/officeDocument/2006/relationships/image" Target="../media/image7.png"/><Relationship Id="rId5" Type="http://schemas.openxmlformats.org/officeDocument/2006/relationships/image" Target="../media/image15.png"/><Relationship Id="rId10" Type="http://schemas.openxmlformats.org/officeDocument/2006/relationships/image" Target="../media/image6.png"/><Relationship Id="rId4" Type="http://schemas.openxmlformats.org/officeDocument/2006/relationships/image" Target="../media/image14.jpeg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13" Type="http://schemas.openxmlformats.org/officeDocument/2006/relationships/image" Target="../media/image5.png"/><Relationship Id="rId18" Type="http://schemas.openxmlformats.org/officeDocument/2006/relationships/image" Target="../media/image19.png"/><Relationship Id="rId3" Type="http://schemas.openxmlformats.org/officeDocument/2006/relationships/tags" Target="../tags/tag5.xml"/><Relationship Id="rId21" Type="http://schemas.microsoft.com/office/2007/relationships/hdphoto" Target="../media/hdphoto4.wdp"/><Relationship Id="rId7" Type="http://schemas.openxmlformats.org/officeDocument/2006/relationships/tags" Target="../tags/tag9.xml"/><Relationship Id="rId12" Type="http://schemas.openxmlformats.org/officeDocument/2006/relationships/image" Target="../media/image4.png"/><Relationship Id="rId17" Type="http://schemas.openxmlformats.org/officeDocument/2006/relationships/image" Target="../media/image18.png"/><Relationship Id="rId2" Type="http://schemas.openxmlformats.org/officeDocument/2006/relationships/tags" Target="../tags/tag4.xml"/><Relationship Id="rId16" Type="http://schemas.openxmlformats.org/officeDocument/2006/relationships/image" Target="../media/image17.png"/><Relationship Id="rId20" Type="http://schemas.openxmlformats.org/officeDocument/2006/relationships/image" Target="../media/image20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image" Target="../media/image3.png"/><Relationship Id="rId5" Type="http://schemas.openxmlformats.org/officeDocument/2006/relationships/tags" Target="../tags/tag7.xml"/><Relationship Id="rId15" Type="http://schemas.openxmlformats.org/officeDocument/2006/relationships/image" Target="../media/image7.png"/><Relationship Id="rId23" Type="http://schemas.openxmlformats.org/officeDocument/2006/relationships/image" Target="../media/image22.png"/><Relationship Id="rId10" Type="http://schemas.openxmlformats.org/officeDocument/2006/relationships/image" Target="../media/image8.jpeg"/><Relationship Id="rId19" Type="http://schemas.microsoft.com/office/2007/relationships/hdphoto" Target="../media/hdphoto3.wdp"/><Relationship Id="rId4" Type="http://schemas.openxmlformats.org/officeDocument/2006/relationships/tags" Target="../tags/tag6.xml"/><Relationship Id="rId9" Type="http://schemas.openxmlformats.org/officeDocument/2006/relationships/notesSlide" Target="../notesSlides/notesSlide4.xml"/><Relationship Id="rId14" Type="http://schemas.openxmlformats.org/officeDocument/2006/relationships/image" Target="../media/image6.png"/><Relationship Id="rId22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23.png"/><Relationship Id="rId4" Type="http://schemas.openxmlformats.org/officeDocument/2006/relationships/image" Target="../media/image8.jpeg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24.png"/><Relationship Id="rId4" Type="http://schemas.openxmlformats.org/officeDocument/2006/relationships/image" Target="../media/image8.jpeg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.jpe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.jpe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8.jpe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ownloads\KLOPPEX.RU_krasivye_bolshie_na_rabochiy_stol (1)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428777" y="-691082"/>
            <a:ext cx="9572777" cy="7179583"/>
          </a:xfrm>
          <a:prstGeom prst="rect">
            <a:avLst/>
          </a:prstGeom>
          <a:noFill/>
          <a:effectLst>
            <a:softEdge rad="1270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238125" y="1323975"/>
            <a:ext cx="8610600" cy="2219325"/>
          </a:xfrm>
          <a:prstGeom prst="roundRect">
            <a:avLst>
              <a:gd name="adj" fmla="val 5065"/>
            </a:avLst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8126" y="1447800"/>
            <a:ext cx="8667750" cy="1995488"/>
          </a:xfrm>
        </p:spPr>
        <p:txBody>
          <a:bodyPr/>
          <a:lstStyle/>
          <a:p>
            <a:pPr algn="ctr"/>
            <a:r>
              <a:rPr lang="ru-RU" sz="4000" dirty="0">
                <a:solidFill>
                  <a:schemeClr val="bg2">
                    <a:lumMod val="50000"/>
                  </a:schemeClr>
                </a:solidFill>
              </a:rPr>
              <a:t>Опыт взаимодействия бизнеса, власти и оценочного сообщества в Вологодской области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305049" y="3546658"/>
            <a:ext cx="6533903" cy="646331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algn="r" defTabSz="99179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chemeClr val="bg2">
                    <a:lumMod val="25000"/>
                  </a:schemeClr>
                </a:solidFill>
                <a:ea typeface="+mj-ea"/>
                <a:cs typeface="+mj-cs"/>
              </a:rPr>
              <a:t>Марина Демина,</a:t>
            </a:r>
          </a:p>
          <a:p>
            <a:pPr algn="r" defTabSz="99179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chemeClr val="bg2">
                    <a:lumMod val="25000"/>
                  </a:schemeClr>
                </a:solidFill>
                <a:ea typeface="+mj-ea"/>
                <a:cs typeface="+mj-cs"/>
              </a:rPr>
              <a:t>Представитель Ассоциации «СРОО «Экспертный Совет» </a:t>
            </a:r>
          </a:p>
          <a:p>
            <a:pPr algn="r" defTabSz="99179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chemeClr val="bg2">
                    <a:lumMod val="25000"/>
                  </a:schemeClr>
                </a:solidFill>
                <a:ea typeface="+mj-ea"/>
                <a:cs typeface="+mj-cs"/>
              </a:rPr>
              <a:t>по Вологодской области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285874" y="4748451"/>
            <a:ext cx="6533903" cy="215444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algn="ctr" defTabSz="99179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>
                <a:solidFill>
                  <a:schemeClr val="bg2">
                    <a:lumMod val="25000"/>
                  </a:schemeClr>
                </a:solidFill>
                <a:ea typeface="+mj-ea"/>
                <a:cs typeface="+mj-cs"/>
              </a:rPr>
              <a:t>2017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107504" y="787459"/>
            <a:ext cx="8853188" cy="47433"/>
            <a:chOff x="3795" y="1579290"/>
            <a:chExt cx="9431907" cy="720080"/>
          </a:xfrm>
        </p:grpSpPr>
        <p:sp>
          <p:nvSpPr>
            <p:cNvPr id="9" name="Параллелограмм 8"/>
            <p:cNvSpPr/>
            <p:nvPr/>
          </p:nvSpPr>
          <p:spPr>
            <a:xfrm>
              <a:off x="3795" y="1579290"/>
              <a:ext cx="3384376" cy="720080"/>
            </a:xfrm>
            <a:prstGeom prst="parallelogram">
              <a:avLst>
                <a:gd name="adj" fmla="val 51455"/>
              </a:avLst>
            </a:prstGeom>
            <a:gradFill>
              <a:gsLst>
                <a:gs pos="0">
                  <a:srgbClr val="002060"/>
                </a:gs>
                <a:gs pos="32000">
                  <a:srgbClr val="0070C0"/>
                </a:gs>
                <a:gs pos="41000">
                  <a:srgbClr val="0070C0"/>
                </a:gs>
                <a:gs pos="55000">
                  <a:srgbClr val="0070C0"/>
                </a:gs>
                <a:gs pos="67000">
                  <a:srgbClr val="0070C0"/>
                </a:gs>
                <a:gs pos="100000">
                  <a:srgbClr val="002060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" name="Параллелограмм 9"/>
            <p:cNvSpPr/>
            <p:nvPr/>
          </p:nvSpPr>
          <p:spPr>
            <a:xfrm>
              <a:off x="3028131" y="1579290"/>
              <a:ext cx="3384376" cy="720080"/>
            </a:xfrm>
            <a:prstGeom prst="parallelogram">
              <a:avLst>
                <a:gd name="adj" fmla="val 51455"/>
              </a:avLst>
            </a:prstGeom>
            <a:gradFill>
              <a:gsLst>
                <a:gs pos="1000">
                  <a:schemeClr val="accent5">
                    <a:lumMod val="20000"/>
                    <a:lumOff val="80000"/>
                  </a:schemeClr>
                </a:gs>
                <a:gs pos="100000">
                  <a:srgbClr val="00B0F0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1" name="Параллелограмм 10"/>
            <p:cNvSpPr/>
            <p:nvPr/>
          </p:nvSpPr>
          <p:spPr>
            <a:xfrm>
              <a:off x="6051326" y="1579290"/>
              <a:ext cx="3384376" cy="720080"/>
            </a:xfrm>
            <a:prstGeom prst="parallelogram">
              <a:avLst>
                <a:gd name="adj" fmla="val 51455"/>
              </a:avLst>
            </a:prstGeom>
            <a:gradFill>
              <a:gsLst>
                <a:gs pos="0">
                  <a:schemeClr val="bg1">
                    <a:lumMod val="65000"/>
                  </a:schemeClr>
                </a:gs>
                <a:gs pos="32000">
                  <a:schemeClr val="bg1">
                    <a:lumMod val="85000"/>
                  </a:schemeClr>
                </a:gs>
                <a:gs pos="41000">
                  <a:schemeClr val="bg1">
                    <a:lumMod val="85000"/>
                  </a:schemeClr>
                </a:gs>
                <a:gs pos="55000">
                  <a:schemeClr val="bg1">
                    <a:lumMod val="85000"/>
                  </a:schemeClr>
                </a:gs>
                <a:gs pos="67000">
                  <a:schemeClr val="bg1">
                    <a:lumMod val="8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pic>
        <p:nvPicPr>
          <p:cNvPr id="12" name="Рисунок 2" descr="http://nason.ru/data/image/drevnost/cherepovec_2.gif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449" y="105376"/>
            <a:ext cx="423480" cy="52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5" y="65038"/>
            <a:ext cx="1047749" cy="69286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116" y="31543"/>
            <a:ext cx="741730" cy="74087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753" y="65038"/>
            <a:ext cx="707972" cy="698070"/>
          </a:xfrm>
          <a:prstGeom prst="rect">
            <a:avLst/>
          </a:prstGeom>
        </p:spPr>
      </p:pic>
      <p:pic>
        <p:nvPicPr>
          <p:cNvPr id="16" name="Picture 2" descr="http://utimenews.org/media/flats/logobf_XgZdTmy.png.0x200_q85_crop.pn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061" b="21061"/>
          <a:stretch/>
        </p:blipFill>
        <p:spPr bwMode="auto">
          <a:xfrm>
            <a:off x="1870488" y="0"/>
            <a:ext cx="1063729" cy="524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Картинки по запросу НП «СРОО «Экспертный Совет»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0" y="44199"/>
            <a:ext cx="1846787" cy="691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90665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user\Downloads\KLOPPEX.RU_krasivye_bolshie_na_rabochiy_stol (1)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325937" y="495358"/>
            <a:ext cx="9210629" cy="4256216"/>
          </a:xfrm>
          <a:prstGeom prst="rect">
            <a:avLst/>
          </a:prstGeom>
          <a:noFill/>
          <a:effectLst>
            <a:softEdge rad="1270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7262" y="1330527"/>
            <a:ext cx="8541876" cy="1102519"/>
          </a:xfrm>
        </p:spPr>
        <p:txBody>
          <a:bodyPr/>
          <a:lstStyle/>
          <a:p>
            <a:r>
              <a:rPr lang="ru-RU" sz="3600" dirty="0">
                <a:solidFill>
                  <a:schemeClr val="bg2">
                    <a:lumMod val="50000"/>
                  </a:schemeClr>
                </a:solidFill>
              </a:rPr>
              <a:t>СПАСИБО ЗА ВНИМАНИЕ!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52919" y="2924715"/>
            <a:ext cx="2712576" cy="1414462"/>
          </a:xfrm>
        </p:spPr>
        <p:txBody>
          <a:bodyPr wrap="square">
            <a:noAutofit/>
          </a:bodyPr>
          <a:lstStyle/>
          <a:p>
            <a:r>
              <a:rPr lang="ru-RU" sz="1400" b="1" dirty="0">
                <a:solidFill>
                  <a:schemeClr val="dk1"/>
                </a:solidFill>
                <a:latin typeface="+mn-lt"/>
              </a:rPr>
              <a:t>МАРИНА ЮРЬЕВНА ДЕМИНА </a:t>
            </a:r>
          </a:p>
          <a:p>
            <a:r>
              <a:rPr lang="ru-RU" sz="1600" dirty="0">
                <a:solidFill>
                  <a:schemeClr val="dk1"/>
                </a:solidFill>
                <a:latin typeface="+mn-lt"/>
              </a:rPr>
              <a:t>Контакты:</a:t>
            </a:r>
          </a:p>
          <a:p>
            <a:r>
              <a:rPr lang="ru-RU" sz="1600" dirty="0">
                <a:solidFill>
                  <a:schemeClr val="dk1"/>
                </a:solidFill>
                <a:latin typeface="+mn-lt"/>
              </a:rPr>
              <a:t>8-921-723-05-47</a:t>
            </a:r>
          </a:p>
          <a:p>
            <a:r>
              <a:rPr lang="en-US" sz="1600" dirty="0">
                <a:solidFill>
                  <a:schemeClr val="dk1"/>
                </a:solidFill>
                <a:latin typeface="+mn-lt"/>
              </a:rPr>
              <a:t>vologda@srosovet.ru</a:t>
            </a:r>
          </a:p>
          <a:p>
            <a:endParaRPr lang="ru-RU" sz="1200" b="1" dirty="0">
              <a:solidFill>
                <a:schemeClr val="dk1"/>
              </a:solidFill>
              <a:latin typeface="+mn-lt"/>
            </a:endParaRPr>
          </a:p>
        </p:txBody>
      </p:sp>
      <p:pic>
        <p:nvPicPr>
          <p:cNvPr id="1026" name="Picture 2" descr="Картинки по запросу демина марина юрьевн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889" y="2800890"/>
            <a:ext cx="16002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550" y="202406"/>
            <a:ext cx="33909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384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398" y="4334852"/>
            <a:ext cx="841539" cy="217384"/>
          </a:xfrm>
          <a:prstGeom prst="rect">
            <a:avLst/>
          </a:prstGeom>
        </p:spPr>
      </p:pic>
      <p:sp>
        <p:nvSpPr>
          <p:cNvPr id="29" name="Прямоугольник 30"/>
          <p:cNvSpPr>
            <a:spLocks noChangeArrowheads="1"/>
          </p:cNvSpPr>
          <p:nvPr/>
        </p:nvSpPr>
        <p:spPr bwMode="auto">
          <a:xfrm>
            <a:off x="1766495" y="4300209"/>
            <a:ext cx="25646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1800" dirty="0">
                <a:solidFill>
                  <a:srgbClr val="00B0F0"/>
                </a:solidFill>
                <a:latin typeface="Intro " pitchFamily="50" charset="0"/>
                <a:cs typeface="Arial" panose="020B0604020202020204" pitchFamily="34" charset="0"/>
              </a:rPr>
              <a:t>12</a:t>
            </a:r>
            <a:r>
              <a:rPr lang="ru-RU" altLang="ru-RU" dirty="0">
                <a:solidFill>
                  <a:srgbClr val="00B0F0"/>
                </a:solidFill>
                <a:latin typeface="Intro " pitchFamily="50" charset="0"/>
                <a:cs typeface="Arial" panose="020B0604020202020204" pitchFamily="34" charset="0"/>
              </a:rPr>
              <a:t> </a:t>
            </a:r>
            <a:r>
              <a:rPr lang="ru-RU" altLang="ru-RU" sz="1200" dirty="0">
                <a:solidFill>
                  <a:srgbClr val="00B0F0"/>
                </a:solidFill>
                <a:latin typeface="Intro " pitchFamily="50" charset="0"/>
                <a:cs typeface="Arial" panose="020B0604020202020204" pitchFamily="34" charset="0"/>
              </a:rPr>
              <a:t>место</a:t>
            </a:r>
          </a:p>
        </p:txBody>
      </p:sp>
      <p:sp>
        <p:nvSpPr>
          <p:cNvPr id="30" name="Прямоугольник 30"/>
          <p:cNvSpPr>
            <a:spLocks noChangeArrowheads="1"/>
          </p:cNvSpPr>
          <p:nvPr/>
        </p:nvSpPr>
        <p:spPr bwMode="auto">
          <a:xfrm>
            <a:off x="886091" y="4576175"/>
            <a:ext cx="24305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1200" dirty="0">
                <a:latin typeface="Cuprum" pitchFamily="2" charset="0"/>
              </a:rPr>
              <a:t>«Рейтинг самых динамично развивающихся городов», 2015</a:t>
            </a:r>
          </a:p>
        </p:txBody>
      </p:sp>
      <p:pic>
        <p:nvPicPr>
          <p:cNvPr id="53" name="Picture 40" descr="C:\Users\кей\Pictures\ИА\основной_логотип рцс.bm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996" y="4141193"/>
            <a:ext cx="1015699" cy="91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" name="Прямоугольник 75"/>
          <p:cNvSpPr/>
          <p:nvPr/>
        </p:nvSpPr>
        <p:spPr>
          <a:xfrm>
            <a:off x="843223" y="3772152"/>
            <a:ext cx="3358258" cy="31089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25"/>
          </a:p>
        </p:txBody>
      </p:sp>
      <p:sp>
        <p:nvSpPr>
          <p:cNvPr id="77" name="Прямоугольник 17"/>
          <p:cNvSpPr>
            <a:spLocks noChangeArrowheads="1"/>
          </p:cNvSpPr>
          <p:nvPr/>
        </p:nvSpPr>
        <p:spPr bwMode="auto">
          <a:xfrm>
            <a:off x="908356" y="3759883"/>
            <a:ext cx="4073190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1650" dirty="0">
                <a:solidFill>
                  <a:schemeClr val="bg1"/>
                </a:solidFill>
                <a:latin typeface="Intro " pitchFamily="50" charset="0"/>
                <a:cs typeface="Arial" panose="020B0604020202020204" pitchFamily="34" charset="0"/>
              </a:rPr>
              <a:t>Череповец в рейтингах:</a:t>
            </a:r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172" y="1431673"/>
            <a:ext cx="1875499" cy="827455"/>
          </a:xfrm>
          <a:prstGeom prst="rect">
            <a:avLst/>
          </a:prstGeom>
        </p:spPr>
      </p:pic>
      <p:sp>
        <p:nvSpPr>
          <p:cNvPr id="58" name="Прямоугольник 30"/>
          <p:cNvSpPr>
            <a:spLocks noChangeArrowheads="1"/>
          </p:cNvSpPr>
          <p:nvPr/>
        </p:nvSpPr>
        <p:spPr bwMode="auto">
          <a:xfrm>
            <a:off x="4178034" y="4230959"/>
            <a:ext cx="2430580" cy="87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dirty="0">
                <a:solidFill>
                  <a:srgbClr val="00B0F0"/>
                </a:solidFill>
                <a:latin typeface="Intro " pitchFamily="50" charset="0"/>
                <a:cs typeface="Arial" panose="020B0604020202020204" pitchFamily="34" charset="0"/>
              </a:rPr>
              <a:t>Входит в ТОП-5 </a:t>
            </a:r>
          </a:p>
          <a:p>
            <a:pPr>
              <a:defRPr/>
            </a:pPr>
            <a:r>
              <a:rPr lang="ru-RU" altLang="ru-RU" sz="1200" dirty="0">
                <a:latin typeface="Cuprum" pitchFamily="2" charset="0"/>
              </a:rPr>
              <a:t>«Рейтинг российских городов с самым позитивно настроенным населением», 2016</a:t>
            </a:r>
          </a:p>
        </p:txBody>
      </p:sp>
      <p:pic>
        <p:nvPicPr>
          <p:cNvPr id="78" name="Picture 2" descr="http://utimenews.org/media/flats/logobf_XgZdTmy.png.0x200_q85_crop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061" b="21061"/>
          <a:stretch/>
        </p:blipFill>
        <p:spPr bwMode="auto">
          <a:xfrm>
            <a:off x="844644" y="2447614"/>
            <a:ext cx="1811381" cy="892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9" descr="I:\NikitskayaKS\Конференции\Форум 2017\лого на сайт\фосагро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951" y="2431465"/>
            <a:ext cx="1233083" cy="894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80" name="Прямоугольник 17"/>
          <p:cNvSpPr>
            <a:spLocks noChangeArrowheads="1"/>
          </p:cNvSpPr>
          <p:nvPr/>
        </p:nvSpPr>
        <p:spPr bwMode="auto">
          <a:xfrm>
            <a:off x="4663407" y="3219268"/>
            <a:ext cx="421964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2000" dirty="0">
                <a:solidFill>
                  <a:srgbClr val="00B0F0"/>
                </a:solidFill>
                <a:latin typeface="Intro " pitchFamily="50" charset="0"/>
                <a:cs typeface="Arial" panose="020B0604020202020204" pitchFamily="34" charset="0"/>
              </a:rPr>
              <a:t>Территория социально опережающего развития</a:t>
            </a:r>
          </a:p>
        </p:txBody>
      </p:sp>
      <p:pic>
        <p:nvPicPr>
          <p:cNvPr id="2050" name="Picture 2" descr="Картинки по запросу контурная карта вологодской области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652" y="768196"/>
            <a:ext cx="4059153" cy="1959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Прямоугольник 17"/>
          <p:cNvSpPr>
            <a:spLocks noChangeArrowheads="1"/>
          </p:cNvSpPr>
          <p:nvPr/>
        </p:nvSpPr>
        <p:spPr bwMode="auto">
          <a:xfrm>
            <a:off x="3401931" y="2131340"/>
            <a:ext cx="421964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1600" u="sng" dirty="0">
                <a:solidFill>
                  <a:srgbClr val="1829FF"/>
                </a:solidFill>
                <a:latin typeface="Intro " pitchFamily="50" charset="0"/>
                <a:cs typeface="Arial" panose="020B0604020202020204" pitchFamily="34" charset="0"/>
              </a:rPr>
              <a:t>Череповец</a:t>
            </a:r>
          </a:p>
        </p:txBody>
      </p:sp>
      <p:sp>
        <p:nvSpPr>
          <p:cNvPr id="82" name="Прямоугольник 17"/>
          <p:cNvSpPr>
            <a:spLocks noChangeArrowheads="1"/>
          </p:cNvSpPr>
          <p:nvPr/>
        </p:nvSpPr>
        <p:spPr bwMode="auto">
          <a:xfrm>
            <a:off x="4663407" y="1905854"/>
            <a:ext cx="421964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1600" u="sng" dirty="0">
                <a:solidFill>
                  <a:srgbClr val="1829FF"/>
                </a:solidFill>
                <a:latin typeface="Intro " pitchFamily="50" charset="0"/>
                <a:cs typeface="Arial" panose="020B0604020202020204" pitchFamily="34" charset="0"/>
              </a:rPr>
              <a:t>Вологда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5321504" y="2716055"/>
            <a:ext cx="380495" cy="450179"/>
          </a:xfrm>
          <a:prstGeom prst="down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Прямоугольник 87"/>
          <p:cNvSpPr/>
          <p:nvPr/>
        </p:nvSpPr>
        <p:spPr>
          <a:xfrm>
            <a:off x="-546542" y="293285"/>
            <a:ext cx="6701682" cy="46956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Заголовок 1"/>
          <p:cNvSpPr txBox="1">
            <a:spLocks/>
          </p:cNvSpPr>
          <p:nvPr/>
        </p:nvSpPr>
        <p:spPr>
          <a:xfrm>
            <a:off x="130691" y="38113"/>
            <a:ext cx="7134207" cy="6953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just"/>
            <a:r>
              <a:rPr lang="ru-RU" sz="2000" b="1" dirty="0">
                <a:solidFill>
                  <a:schemeClr val="bg1"/>
                </a:solidFill>
                <a:effectLst/>
              </a:rPr>
              <a:t>ВОЛОГОДСКАЯ ОБЛАСТЬ, Г. ЧЕРЕПОВЕЦ</a:t>
            </a:r>
          </a:p>
        </p:txBody>
      </p:sp>
    </p:spTree>
    <p:extLst>
      <p:ext uri="{BB962C8B-B14F-4D97-AF65-F5344CB8AC3E}">
        <p14:creationId xmlns:p14="http://schemas.microsoft.com/office/powerpoint/2010/main" val="1569339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Картинки по запросу вологодская тпп"/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5778" y="1785078"/>
            <a:ext cx="3065209" cy="2783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27" y="2140595"/>
            <a:ext cx="2985973" cy="1970742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-469478" y="1028766"/>
            <a:ext cx="5505502" cy="46956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Картинки по запросу НП «СРОО «Экспертный Совет»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01" y="63249"/>
            <a:ext cx="1162050" cy="43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7755" y="773594"/>
            <a:ext cx="7134207" cy="695325"/>
          </a:xfrm>
        </p:spPr>
        <p:txBody>
          <a:bodyPr/>
          <a:lstStyle/>
          <a:p>
            <a:pPr algn="just"/>
            <a:r>
              <a:rPr lang="ru-RU" sz="2000" b="1" dirty="0">
                <a:solidFill>
                  <a:schemeClr val="bg1"/>
                </a:solidFill>
                <a:effectLst/>
              </a:rPr>
              <a:t>СОТРУДНИЧЕСТВО С 2015 ГОДА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5433380" y="1891277"/>
            <a:ext cx="3117804" cy="2492990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algn="ctr" defTabSz="99179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800" b="1" u="sng" dirty="0">
                <a:solidFill>
                  <a:srgbClr val="00B0F0"/>
                </a:solidFill>
              </a:rPr>
              <a:t>ВОЛОГДА</a:t>
            </a:r>
          </a:p>
          <a:p>
            <a:pPr algn="ctr" defTabSz="991794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800" b="1" dirty="0">
              <a:solidFill>
                <a:srgbClr val="00B0F0"/>
              </a:solidFill>
            </a:endParaRPr>
          </a:p>
          <a:p>
            <a:pPr algn="ctr" defTabSz="99179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800" b="1" dirty="0">
                <a:solidFill>
                  <a:srgbClr val="00B0F0"/>
                </a:solidFill>
              </a:rPr>
              <a:t>Союз Вологодская ТПП</a:t>
            </a:r>
          </a:p>
          <a:p>
            <a:pPr algn="ctr" defTabSz="991794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800" b="1" dirty="0">
              <a:solidFill>
                <a:srgbClr val="00B0F0"/>
              </a:solidFill>
            </a:endParaRPr>
          </a:p>
          <a:p>
            <a:pPr algn="ctr" defTabSz="99179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800" b="1" dirty="0">
                <a:solidFill>
                  <a:srgbClr val="00B0F0"/>
                </a:solidFill>
              </a:rPr>
              <a:t>Региональный совет по оценочной деятельности  </a:t>
            </a:r>
          </a:p>
          <a:p>
            <a:pPr algn="ctr" defTabSz="991794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800" b="1" dirty="0">
              <a:solidFill>
                <a:srgbClr val="00B0F0"/>
              </a:solidFill>
            </a:endParaRPr>
          </a:p>
          <a:p>
            <a:pPr algn="ctr" defTabSz="99179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800" b="1" dirty="0">
                <a:solidFill>
                  <a:srgbClr val="00B0F0"/>
                </a:solidFill>
              </a:rPr>
              <a:t>Первое заседание 11.12.2017</a:t>
            </a:r>
          </a:p>
        </p:txBody>
      </p:sp>
      <p:pic>
        <p:nvPicPr>
          <p:cNvPr id="12" name="Рисунок 2" descr="http://nason.ru/data/image/drevnost/cherepovec_2.gif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124" y="64573"/>
            <a:ext cx="330576" cy="412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6" y="65038"/>
            <a:ext cx="723900" cy="47870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598" y="31543"/>
            <a:ext cx="573201" cy="57253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475" y="65038"/>
            <a:ext cx="476250" cy="469589"/>
          </a:xfrm>
          <a:prstGeom prst="rect">
            <a:avLst/>
          </a:prstGeom>
        </p:spPr>
      </p:pic>
      <p:pic>
        <p:nvPicPr>
          <p:cNvPr id="16" name="Picture 2" descr="http://utimenews.org/media/flats/logobf_XgZdTmy.png.0x200_q85_crop.pn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061" b="21061"/>
          <a:stretch/>
        </p:blipFill>
        <p:spPr bwMode="auto">
          <a:xfrm>
            <a:off x="1479963" y="-36965"/>
            <a:ext cx="886197" cy="43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иконка user, boss, пользователь, босс, начальник, юзер,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5500" y="1800785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19567" y="1891277"/>
            <a:ext cx="298513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u="sng" dirty="0">
                <a:solidFill>
                  <a:srgbClr val="00B0F0"/>
                </a:solidFill>
              </a:rPr>
              <a:t>ЧЕРЕПОВЕЦ</a:t>
            </a:r>
          </a:p>
          <a:p>
            <a:pPr algn="ctr"/>
            <a:endParaRPr lang="ru-RU" sz="1800" b="1" dirty="0">
              <a:solidFill>
                <a:srgbClr val="00B0F0"/>
              </a:solidFill>
            </a:endParaRPr>
          </a:p>
          <a:p>
            <a:pPr algn="ctr"/>
            <a:r>
              <a:rPr lang="ru-RU" sz="1800" b="1" dirty="0">
                <a:solidFill>
                  <a:srgbClr val="00B0F0"/>
                </a:solidFill>
              </a:rPr>
              <a:t>Агентство Городского Развития</a:t>
            </a:r>
          </a:p>
          <a:p>
            <a:pPr algn="ctr"/>
            <a:endParaRPr lang="ru-RU" sz="1800" b="1" dirty="0">
              <a:solidFill>
                <a:srgbClr val="00B0F0"/>
              </a:solidFill>
            </a:endParaRPr>
          </a:p>
          <a:p>
            <a:pPr algn="ctr"/>
            <a:r>
              <a:rPr lang="ru-RU" sz="1800" b="1" dirty="0">
                <a:solidFill>
                  <a:srgbClr val="00B0F0"/>
                </a:solidFill>
              </a:rPr>
              <a:t>Координационный совет по улучшению инвестиционного климата и развитию предпринимательства </a:t>
            </a:r>
          </a:p>
        </p:txBody>
      </p:sp>
      <p:grpSp>
        <p:nvGrpSpPr>
          <p:cNvPr id="19" name="Группа 18"/>
          <p:cNvGrpSpPr/>
          <p:nvPr/>
        </p:nvGrpSpPr>
        <p:grpSpPr>
          <a:xfrm>
            <a:off x="107504" y="787459"/>
            <a:ext cx="8853188" cy="47433"/>
            <a:chOff x="3795" y="1579290"/>
            <a:chExt cx="9431907" cy="720080"/>
          </a:xfrm>
        </p:grpSpPr>
        <p:sp>
          <p:nvSpPr>
            <p:cNvPr id="20" name="Параллелограмм 19"/>
            <p:cNvSpPr/>
            <p:nvPr/>
          </p:nvSpPr>
          <p:spPr>
            <a:xfrm>
              <a:off x="3795" y="1579290"/>
              <a:ext cx="3384376" cy="720080"/>
            </a:xfrm>
            <a:prstGeom prst="parallelogram">
              <a:avLst>
                <a:gd name="adj" fmla="val 51455"/>
              </a:avLst>
            </a:prstGeom>
            <a:gradFill>
              <a:gsLst>
                <a:gs pos="0">
                  <a:srgbClr val="002060"/>
                </a:gs>
                <a:gs pos="32000">
                  <a:srgbClr val="0070C0"/>
                </a:gs>
                <a:gs pos="41000">
                  <a:srgbClr val="0070C0"/>
                </a:gs>
                <a:gs pos="55000">
                  <a:srgbClr val="0070C0"/>
                </a:gs>
                <a:gs pos="67000">
                  <a:srgbClr val="0070C0"/>
                </a:gs>
                <a:gs pos="100000">
                  <a:srgbClr val="002060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1" name="Параллелограмм 20"/>
            <p:cNvSpPr/>
            <p:nvPr/>
          </p:nvSpPr>
          <p:spPr>
            <a:xfrm>
              <a:off x="3028131" y="1579290"/>
              <a:ext cx="3384376" cy="720080"/>
            </a:xfrm>
            <a:prstGeom prst="parallelogram">
              <a:avLst>
                <a:gd name="adj" fmla="val 51455"/>
              </a:avLst>
            </a:prstGeom>
            <a:gradFill>
              <a:gsLst>
                <a:gs pos="1000">
                  <a:schemeClr val="accent5">
                    <a:lumMod val="20000"/>
                    <a:lumOff val="80000"/>
                  </a:schemeClr>
                </a:gs>
                <a:gs pos="100000">
                  <a:srgbClr val="00B0F0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2" name="Параллелограмм 21"/>
            <p:cNvSpPr/>
            <p:nvPr/>
          </p:nvSpPr>
          <p:spPr>
            <a:xfrm>
              <a:off x="6051326" y="1579290"/>
              <a:ext cx="3384376" cy="720080"/>
            </a:xfrm>
            <a:prstGeom prst="parallelogram">
              <a:avLst>
                <a:gd name="adj" fmla="val 51455"/>
              </a:avLst>
            </a:prstGeom>
            <a:gradFill>
              <a:gsLst>
                <a:gs pos="0">
                  <a:schemeClr val="bg1">
                    <a:lumMod val="65000"/>
                  </a:schemeClr>
                </a:gs>
                <a:gs pos="32000">
                  <a:schemeClr val="bg1">
                    <a:lumMod val="85000"/>
                  </a:schemeClr>
                </a:gs>
                <a:gs pos="41000">
                  <a:schemeClr val="bg1">
                    <a:lumMod val="85000"/>
                  </a:schemeClr>
                </a:gs>
                <a:gs pos="55000">
                  <a:schemeClr val="bg1">
                    <a:lumMod val="85000"/>
                  </a:schemeClr>
                </a:gs>
                <a:gs pos="67000">
                  <a:schemeClr val="bg1">
                    <a:lumMod val="8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25" name="Прямоугольник 24"/>
          <p:cNvSpPr/>
          <p:nvPr/>
        </p:nvSpPr>
        <p:spPr>
          <a:xfrm>
            <a:off x="3042065" y="3580951"/>
            <a:ext cx="29851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rgbClr val="00B0F0"/>
                </a:solidFill>
              </a:rPr>
              <a:t>Круглые столы</a:t>
            </a:r>
          </a:p>
          <a:p>
            <a:pPr algn="ctr"/>
            <a:endParaRPr lang="ru-RU" sz="1800" b="1" dirty="0">
              <a:solidFill>
                <a:srgbClr val="00B0F0"/>
              </a:solidFill>
            </a:endParaRPr>
          </a:p>
          <a:p>
            <a:pPr algn="ctr"/>
            <a:r>
              <a:rPr lang="ru-RU" sz="1800" b="1" dirty="0">
                <a:solidFill>
                  <a:srgbClr val="00B0F0"/>
                </a:solidFill>
              </a:rPr>
              <a:t>Семинары</a:t>
            </a:r>
          </a:p>
        </p:txBody>
      </p:sp>
    </p:spTree>
    <p:extLst>
      <p:ext uri="{BB962C8B-B14F-4D97-AF65-F5344CB8AC3E}">
        <p14:creationId xmlns:p14="http://schemas.microsoft.com/office/powerpoint/2010/main" val="3259602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араллелограмм 16"/>
          <p:cNvSpPr/>
          <p:nvPr/>
        </p:nvSpPr>
        <p:spPr>
          <a:xfrm>
            <a:off x="-1148566" y="777253"/>
            <a:ext cx="9050619" cy="704850"/>
          </a:xfrm>
          <a:prstGeom prst="parallelogram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F0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644107" y="1758451"/>
            <a:ext cx="1823244" cy="1671120"/>
          </a:xfrm>
          <a:prstGeom prst="rect">
            <a:avLst/>
          </a:prstGeom>
          <a:solidFill>
            <a:schemeClr val="lt1">
              <a:alpha val="66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6" name="Picture 2" descr="Картинки по запросу НП «СРОО «Экспертный Совет»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01" y="63249"/>
            <a:ext cx="1162050" cy="43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9" y="847725"/>
            <a:ext cx="8667750" cy="666750"/>
          </a:xfrm>
        </p:spPr>
        <p:txBody>
          <a:bodyPr/>
          <a:lstStyle/>
          <a:p>
            <a:pPr algn="l"/>
            <a:r>
              <a:rPr lang="ru-RU" sz="2000" b="1" dirty="0">
                <a:solidFill>
                  <a:schemeClr val="bg1"/>
                </a:solidFill>
                <a:effectLst/>
              </a:rPr>
              <a:t>АГЕНТСТВО ГОРОДСКОГО РАЗВИТИЯ – ПОДДЕРЖКА И СОПРОВОЖДЕНИЕ БИЗНЕСА С 1999 Г.</a:t>
            </a:r>
          </a:p>
        </p:txBody>
      </p:sp>
      <p:pic>
        <p:nvPicPr>
          <p:cNvPr id="12" name="Рисунок 2" descr="http://nason.ru/data/image/drevnost/cherepovec_2.gif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124" y="64573"/>
            <a:ext cx="330576" cy="412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6" y="65038"/>
            <a:ext cx="723900" cy="47870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598" y="31543"/>
            <a:ext cx="573201" cy="57253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475" y="65038"/>
            <a:ext cx="476250" cy="469589"/>
          </a:xfrm>
          <a:prstGeom prst="rect">
            <a:avLst/>
          </a:prstGeom>
        </p:spPr>
      </p:pic>
      <p:pic>
        <p:nvPicPr>
          <p:cNvPr id="16" name="Picture 2" descr="http://utimenews.org/media/flats/logobf_XgZdTmy.png.0x200_q85_crop.png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061" b="21061"/>
          <a:stretch/>
        </p:blipFill>
        <p:spPr bwMode="auto">
          <a:xfrm>
            <a:off x="1479963" y="-36965"/>
            <a:ext cx="886197" cy="43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2" descr="http://nason.ru/data/image/drevnost/cherepovec_2.gif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566" y="2210754"/>
            <a:ext cx="463839" cy="579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Прямоугольник 31"/>
          <p:cNvSpPr>
            <a:spLocks noChangeArrowheads="1"/>
          </p:cNvSpPr>
          <p:nvPr/>
        </p:nvSpPr>
        <p:spPr bwMode="auto">
          <a:xfrm>
            <a:off x="2774156" y="1865111"/>
            <a:ext cx="3538537" cy="3139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altLang="ru-RU" sz="1600" b="1" cap="all" dirty="0">
                <a:solidFill>
                  <a:schemeClr val="bg2">
                    <a:lumMod val="25000"/>
                  </a:schemeClr>
                </a:solidFill>
                <a:latin typeface="Garamond" pitchFamily="18" charset="0"/>
                <a:cs typeface="Tahoma" pitchFamily="34" charset="0"/>
              </a:rPr>
              <a:t>УЧРЕДИТЕЛИ:</a:t>
            </a:r>
          </a:p>
        </p:txBody>
      </p:sp>
      <p:sp>
        <p:nvSpPr>
          <p:cNvPr id="24" name="Title 2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88457" y="4232304"/>
            <a:ext cx="3214812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1400" b="1" cap="all" dirty="0">
                <a:solidFill>
                  <a:srgbClr val="0070C0"/>
                </a:solidFill>
                <a:latin typeface="Garamond" pitchFamily="18" charset="0"/>
              </a:rPr>
              <a:t>создание позитивного имиджа предпринимателей </a:t>
            </a:r>
            <a:endParaRPr lang="ru-RU" altLang="ru-RU" sz="1100" b="1" cap="all" dirty="0">
              <a:solidFill>
                <a:srgbClr val="0070C0"/>
              </a:solidFill>
              <a:latin typeface="eurofurence light" pitchFamily="34" charset="0"/>
            </a:endParaRPr>
          </a:p>
        </p:txBody>
      </p:sp>
      <p:sp>
        <p:nvSpPr>
          <p:cNvPr id="25" name="Title 2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3227073" y="4232304"/>
            <a:ext cx="2960224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1400" b="1" cap="all" dirty="0">
                <a:solidFill>
                  <a:srgbClr val="0070C0"/>
                </a:solidFill>
                <a:latin typeface="Garamond" pitchFamily="18" charset="0"/>
              </a:rPr>
              <a:t>диверсификация экономики города</a:t>
            </a:r>
            <a:endParaRPr lang="ru-RU" altLang="ru-RU" sz="1100" b="1" cap="all" dirty="0">
              <a:solidFill>
                <a:srgbClr val="0070C0"/>
              </a:solidFill>
              <a:latin typeface="eurofurence light" pitchFamily="34" charset="0"/>
            </a:endParaRPr>
          </a:p>
        </p:txBody>
      </p:sp>
      <p:sp>
        <p:nvSpPr>
          <p:cNvPr id="26" name="Title 2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184935" y="2435011"/>
            <a:ext cx="3099288" cy="581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1400" b="1" cap="all" dirty="0">
                <a:solidFill>
                  <a:srgbClr val="0070C0"/>
                </a:solidFill>
                <a:latin typeface="Garamond" pitchFamily="18" charset="0"/>
              </a:rPr>
              <a:t>улучшение предпринимательского климата</a:t>
            </a:r>
            <a:endParaRPr lang="ru-RU" altLang="ru-RU" sz="1100" b="1" cap="all" dirty="0">
              <a:solidFill>
                <a:srgbClr val="0070C0"/>
              </a:solidFill>
              <a:latin typeface="eurofurence light" pitchFamily="34" charset="0"/>
            </a:endParaRPr>
          </a:p>
        </p:txBody>
      </p:sp>
      <p:sp>
        <p:nvSpPr>
          <p:cNvPr id="27" name="Title 2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5600700" y="2549265"/>
            <a:ext cx="3575028" cy="581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1400" b="1" cap="all" dirty="0">
                <a:solidFill>
                  <a:srgbClr val="0070C0"/>
                </a:solidFill>
                <a:latin typeface="Garamond" pitchFamily="18" charset="0"/>
              </a:rPr>
              <a:t>оказание </a:t>
            </a:r>
          </a:p>
          <a:p>
            <a:pPr algn="ctr" eaLnBrk="1" hangingPunct="1">
              <a:lnSpc>
                <a:spcPct val="90000"/>
              </a:lnSpc>
            </a:pPr>
            <a:r>
              <a:rPr lang="ru-RU" altLang="ru-RU" sz="1400" b="1" cap="all" dirty="0">
                <a:solidFill>
                  <a:srgbClr val="0070C0"/>
                </a:solidFill>
                <a:latin typeface="Garamond" pitchFamily="18" charset="0"/>
              </a:rPr>
              <a:t>консультационной </a:t>
            </a:r>
          </a:p>
          <a:p>
            <a:pPr algn="ctr" eaLnBrk="1" hangingPunct="1">
              <a:lnSpc>
                <a:spcPct val="90000"/>
              </a:lnSpc>
            </a:pPr>
            <a:r>
              <a:rPr lang="ru-RU" altLang="ru-RU" sz="1400" b="1" cap="all" dirty="0">
                <a:solidFill>
                  <a:srgbClr val="0070C0"/>
                </a:solidFill>
                <a:latin typeface="Garamond" pitchFamily="18" charset="0"/>
              </a:rPr>
              <a:t>поддержки </a:t>
            </a:r>
            <a:endParaRPr lang="ru-RU" altLang="ru-RU" sz="1100" b="1" cap="all" dirty="0">
              <a:solidFill>
                <a:srgbClr val="0070C0"/>
              </a:solidFill>
              <a:latin typeface="eurofurence light" pitchFamily="34" charset="0"/>
            </a:endParaRPr>
          </a:p>
        </p:txBody>
      </p:sp>
      <p:sp>
        <p:nvSpPr>
          <p:cNvPr id="28" name="Title 2"/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6012160" y="4216755"/>
            <a:ext cx="3126068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altLang="ru-RU" sz="1400" b="1" cap="all" dirty="0">
                <a:solidFill>
                  <a:srgbClr val="0070C0"/>
                </a:solidFill>
                <a:latin typeface="Garamond" pitchFamily="18" charset="0"/>
              </a:rPr>
              <a:t>взаимодействие между бизнесом и властью</a:t>
            </a:r>
            <a:endParaRPr lang="ru-RU" altLang="ru-RU" sz="1100" b="1" cap="all" dirty="0">
              <a:solidFill>
                <a:srgbClr val="0070C0"/>
              </a:solidFill>
              <a:latin typeface="eurofurence light" pitchFamily="34" charset="0"/>
            </a:endParaRPr>
          </a:p>
        </p:txBody>
      </p:sp>
      <p:pic>
        <p:nvPicPr>
          <p:cNvPr id="29" name="Picture 2" descr="http://gretaformation.fr/sites/all/themes/greta2015/img/ico-recherche-loupe.png"/>
          <p:cNvPicPr>
            <a:picLocks noChangeAspect="1" noChangeArrowheads="1"/>
          </p:cNvPicPr>
          <p:nvPr/>
        </p:nvPicPr>
        <p:blipFill>
          <a:blip r:embed="rId1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593" y="3504927"/>
            <a:ext cx="649663" cy="58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http://s1.iconbird.com/ico/2013/11/504/w128h1281385326444briefcase.png"/>
          <p:cNvPicPr>
            <a:picLocks noChangeAspect="1" noChangeArrowheads="1"/>
          </p:cNvPicPr>
          <p:nvPr/>
        </p:nvPicPr>
        <p:blipFill>
          <a:blip r:embed="rId18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colorTemperature colorTemp="59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159" y="3439613"/>
            <a:ext cx="690754" cy="643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0" descr="http://planets.ru/wp-content/uploads/2014/07/r55jj.png"/>
          <p:cNvPicPr>
            <a:picLocks noChangeAspect="1" noChangeArrowheads="1"/>
          </p:cNvPicPr>
          <p:nvPr/>
        </p:nvPicPr>
        <p:blipFill>
          <a:blip r:embed="rId20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305" y="3429571"/>
            <a:ext cx="994444" cy="797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http://iconspot.ru/files/172506.png"/>
          <p:cNvPicPr>
            <a:picLocks noChangeAspect="1" noChangeArrowheads="1"/>
          </p:cNvPicPr>
          <p:nvPr/>
        </p:nvPicPr>
        <p:blipFill>
          <a:blip r:embed="rId2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172" y="1744362"/>
            <a:ext cx="659355" cy="62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 descr="http://pixelicons.com/wp-content/uploads/2015/09/inbox-document.png"/>
          <p:cNvPicPr>
            <a:picLocks noChangeAspect="1" noChangeArrowheads="1"/>
          </p:cNvPicPr>
          <p:nvPr/>
        </p:nvPicPr>
        <p:blipFill>
          <a:blip r:embed="rId2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751" y="1695327"/>
            <a:ext cx="735212" cy="65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http://utimenews.org/media/flats/logobf_XgZdTmy.png.0x200_q85_crop.png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061" b="21061"/>
          <a:stretch/>
        </p:blipFill>
        <p:spPr bwMode="auto">
          <a:xfrm>
            <a:off x="3901231" y="2682368"/>
            <a:ext cx="1265458" cy="623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Прямоугольник 31"/>
          <p:cNvSpPr>
            <a:spLocks noChangeArrowheads="1"/>
          </p:cNvSpPr>
          <p:nvPr/>
        </p:nvSpPr>
        <p:spPr bwMode="auto">
          <a:xfrm>
            <a:off x="3629025" y="2197952"/>
            <a:ext cx="1105881" cy="93718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altLang="ru-RU" sz="1400" b="1" cap="all" dirty="0">
                <a:solidFill>
                  <a:srgbClr val="0070C0"/>
                </a:solidFill>
                <a:latin typeface="Garamond" pitchFamily="18" charset="0"/>
                <a:cs typeface="Arial" pitchFamily="34" charset="0"/>
              </a:rPr>
              <a:t>МЭРИЯ </a:t>
            </a:r>
          </a:p>
          <a:p>
            <a:pPr algn="ctr">
              <a:lnSpc>
                <a:spcPct val="90000"/>
              </a:lnSpc>
              <a:defRPr/>
            </a:pPr>
            <a:r>
              <a:rPr lang="ru-RU" altLang="ru-RU" sz="1400" b="1" cap="all" dirty="0">
                <a:solidFill>
                  <a:srgbClr val="0070C0"/>
                </a:solidFill>
                <a:latin typeface="Garamond" pitchFamily="18" charset="0"/>
                <a:cs typeface="Arial" pitchFamily="34" charset="0"/>
              </a:rPr>
              <a:t>ГОРОДА</a:t>
            </a:r>
          </a:p>
          <a:p>
            <a:pPr algn="ctr">
              <a:lnSpc>
                <a:spcPct val="90000"/>
              </a:lnSpc>
              <a:defRPr/>
            </a:pPr>
            <a:endParaRPr lang="ru-RU" altLang="ru-RU" sz="1100" b="1" cap="all" dirty="0">
              <a:solidFill>
                <a:srgbClr val="0070C0"/>
              </a:solidFill>
              <a:latin typeface="Garamond" pitchFamily="18" charset="0"/>
              <a:cs typeface="Arial" pitchFamily="34" charset="0"/>
            </a:endParaRPr>
          </a:p>
          <a:p>
            <a:pPr algn="ctr">
              <a:lnSpc>
                <a:spcPct val="90000"/>
              </a:lnSpc>
              <a:defRPr/>
            </a:pPr>
            <a:endParaRPr lang="ru-RU" altLang="ru-RU" sz="600" b="1" cap="all" dirty="0">
              <a:solidFill>
                <a:srgbClr val="0070C0"/>
              </a:solidFill>
              <a:latin typeface="Garamond" pitchFamily="18" charset="0"/>
              <a:cs typeface="Arial" pitchFamily="34" charset="0"/>
            </a:endParaRPr>
          </a:p>
          <a:p>
            <a:pPr>
              <a:lnSpc>
                <a:spcPct val="90000"/>
              </a:lnSpc>
              <a:defRPr/>
            </a:pPr>
            <a:endParaRPr lang="ru-RU" altLang="ru-RU" sz="1400" b="1" cap="all" dirty="0">
              <a:solidFill>
                <a:srgbClr val="0070C0"/>
              </a:solidFill>
              <a:latin typeface="Garamond" pitchFamily="18" charset="0"/>
              <a:cs typeface="Arial" pitchFamily="34" charset="0"/>
            </a:endParaRPr>
          </a:p>
        </p:txBody>
      </p:sp>
      <p:grpSp>
        <p:nvGrpSpPr>
          <p:cNvPr id="35" name="Группа 34"/>
          <p:cNvGrpSpPr/>
          <p:nvPr/>
        </p:nvGrpSpPr>
        <p:grpSpPr>
          <a:xfrm>
            <a:off x="80208" y="623683"/>
            <a:ext cx="8853188" cy="47433"/>
            <a:chOff x="3795" y="1579290"/>
            <a:chExt cx="9431907" cy="720080"/>
          </a:xfrm>
        </p:grpSpPr>
        <p:sp>
          <p:nvSpPr>
            <p:cNvPr id="36" name="Параллелограмм 35"/>
            <p:cNvSpPr/>
            <p:nvPr/>
          </p:nvSpPr>
          <p:spPr>
            <a:xfrm>
              <a:off x="3795" y="1579290"/>
              <a:ext cx="3384376" cy="720080"/>
            </a:xfrm>
            <a:prstGeom prst="parallelogram">
              <a:avLst>
                <a:gd name="adj" fmla="val 51455"/>
              </a:avLst>
            </a:prstGeom>
            <a:gradFill>
              <a:gsLst>
                <a:gs pos="0">
                  <a:srgbClr val="002060"/>
                </a:gs>
                <a:gs pos="32000">
                  <a:srgbClr val="0070C0"/>
                </a:gs>
                <a:gs pos="41000">
                  <a:srgbClr val="0070C0"/>
                </a:gs>
                <a:gs pos="55000">
                  <a:srgbClr val="0070C0"/>
                </a:gs>
                <a:gs pos="67000">
                  <a:srgbClr val="0070C0"/>
                </a:gs>
                <a:gs pos="100000">
                  <a:srgbClr val="002060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7" name="Параллелограмм 36"/>
            <p:cNvSpPr/>
            <p:nvPr/>
          </p:nvSpPr>
          <p:spPr>
            <a:xfrm>
              <a:off x="3028131" y="1579290"/>
              <a:ext cx="3384376" cy="720080"/>
            </a:xfrm>
            <a:prstGeom prst="parallelogram">
              <a:avLst>
                <a:gd name="adj" fmla="val 51455"/>
              </a:avLst>
            </a:prstGeom>
            <a:gradFill>
              <a:gsLst>
                <a:gs pos="1000">
                  <a:schemeClr val="accent5">
                    <a:lumMod val="20000"/>
                    <a:lumOff val="80000"/>
                  </a:schemeClr>
                </a:gs>
                <a:gs pos="100000">
                  <a:srgbClr val="00B0F0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0" name="Параллелограмм 39"/>
            <p:cNvSpPr/>
            <p:nvPr/>
          </p:nvSpPr>
          <p:spPr>
            <a:xfrm>
              <a:off x="6051326" y="1579290"/>
              <a:ext cx="3384376" cy="720080"/>
            </a:xfrm>
            <a:prstGeom prst="parallelogram">
              <a:avLst>
                <a:gd name="adj" fmla="val 51455"/>
              </a:avLst>
            </a:prstGeom>
            <a:gradFill>
              <a:gsLst>
                <a:gs pos="0">
                  <a:schemeClr val="bg1">
                    <a:lumMod val="65000"/>
                  </a:schemeClr>
                </a:gs>
                <a:gs pos="32000">
                  <a:schemeClr val="bg1">
                    <a:lumMod val="85000"/>
                  </a:schemeClr>
                </a:gs>
                <a:gs pos="41000">
                  <a:schemeClr val="bg1">
                    <a:lumMod val="85000"/>
                  </a:schemeClr>
                </a:gs>
                <a:gs pos="55000">
                  <a:schemeClr val="bg1">
                    <a:lumMod val="85000"/>
                  </a:schemeClr>
                </a:gs>
                <a:gs pos="67000">
                  <a:schemeClr val="bg1">
                    <a:lumMod val="8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2796895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НП «СРОО «Экспертный Совет»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01" y="63249"/>
            <a:ext cx="1162050" cy="43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2" descr="http://nason.ru/data/image/drevnost/cherepovec_2.gif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124" y="64573"/>
            <a:ext cx="330576" cy="412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6" y="65038"/>
            <a:ext cx="723900" cy="47870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598" y="31543"/>
            <a:ext cx="573201" cy="57253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475" y="65038"/>
            <a:ext cx="476250" cy="469589"/>
          </a:xfrm>
          <a:prstGeom prst="rect">
            <a:avLst/>
          </a:prstGeom>
        </p:spPr>
      </p:pic>
      <p:pic>
        <p:nvPicPr>
          <p:cNvPr id="16" name="Picture 2" descr="http://utimenews.org/media/flats/logobf_XgZdTmy.png.0x200_q85_crop.p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061" b="21061"/>
          <a:stretch/>
        </p:blipFill>
        <p:spPr bwMode="auto">
          <a:xfrm>
            <a:off x="1479963" y="-36965"/>
            <a:ext cx="886197" cy="43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31"/>
          <p:cNvSpPr>
            <a:spLocks noChangeArrowheads="1"/>
          </p:cNvSpPr>
          <p:nvPr/>
        </p:nvSpPr>
        <p:spPr bwMode="auto">
          <a:xfrm>
            <a:off x="4597859" y="3438158"/>
            <a:ext cx="3538537" cy="3139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altLang="ru-RU" sz="1600" b="1" cap="all" dirty="0">
                <a:solidFill>
                  <a:schemeClr val="bg1"/>
                </a:solidFill>
                <a:latin typeface="Garamond" pitchFamily="18" charset="0"/>
                <a:cs typeface="Tahoma" pitchFamily="34" charset="0"/>
              </a:rPr>
              <a:t>УЧРЕДИТЕЛИ:</a:t>
            </a:r>
          </a:p>
        </p:txBody>
      </p:sp>
      <p:pic>
        <p:nvPicPr>
          <p:cNvPr id="24" name="Picture 2" descr="http://royalescapes.com/wp-content/themes/royal-escapes/images/lines.png"/>
          <p:cNvPicPr>
            <a:picLocks noChangeAspect="1" noChangeArrowheads="1"/>
          </p:cNvPicPr>
          <p:nvPr/>
        </p:nvPicPr>
        <p:blipFill>
          <a:blip r:embed="rId10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591351" y="2342251"/>
            <a:ext cx="4515700" cy="1086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1" name="Группа 30"/>
          <p:cNvGrpSpPr/>
          <p:nvPr/>
        </p:nvGrpSpPr>
        <p:grpSpPr>
          <a:xfrm>
            <a:off x="107504" y="569091"/>
            <a:ext cx="8853188" cy="47433"/>
            <a:chOff x="3795" y="1579290"/>
            <a:chExt cx="9431907" cy="720080"/>
          </a:xfrm>
        </p:grpSpPr>
        <p:sp>
          <p:nvSpPr>
            <p:cNvPr id="32" name="Параллелограмм 31"/>
            <p:cNvSpPr/>
            <p:nvPr/>
          </p:nvSpPr>
          <p:spPr>
            <a:xfrm>
              <a:off x="3795" y="1579290"/>
              <a:ext cx="3384376" cy="720080"/>
            </a:xfrm>
            <a:prstGeom prst="parallelogram">
              <a:avLst>
                <a:gd name="adj" fmla="val 51455"/>
              </a:avLst>
            </a:prstGeom>
            <a:gradFill>
              <a:gsLst>
                <a:gs pos="0">
                  <a:srgbClr val="002060"/>
                </a:gs>
                <a:gs pos="32000">
                  <a:srgbClr val="0070C0"/>
                </a:gs>
                <a:gs pos="41000">
                  <a:srgbClr val="0070C0"/>
                </a:gs>
                <a:gs pos="55000">
                  <a:srgbClr val="0070C0"/>
                </a:gs>
                <a:gs pos="67000">
                  <a:srgbClr val="0070C0"/>
                </a:gs>
                <a:gs pos="100000">
                  <a:srgbClr val="002060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3" name="Параллелограмм 32"/>
            <p:cNvSpPr/>
            <p:nvPr/>
          </p:nvSpPr>
          <p:spPr>
            <a:xfrm>
              <a:off x="3028131" y="1579290"/>
              <a:ext cx="3384376" cy="720080"/>
            </a:xfrm>
            <a:prstGeom prst="parallelogram">
              <a:avLst>
                <a:gd name="adj" fmla="val 51455"/>
              </a:avLst>
            </a:prstGeom>
            <a:gradFill>
              <a:gsLst>
                <a:gs pos="1000">
                  <a:schemeClr val="accent5">
                    <a:lumMod val="20000"/>
                    <a:lumOff val="80000"/>
                  </a:schemeClr>
                </a:gs>
                <a:gs pos="100000">
                  <a:srgbClr val="00B0F0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8" name="Параллелограмм 37"/>
            <p:cNvSpPr/>
            <p:nvPr/>
          </p:nvSpPr>
          <p:spPr>
            <a:xfrm>
              <a:off x="6051326" y="1579290"/>
              <a:ext cx="3384376" cy="720080"/>
            </a:xfrm>
            <a:prstGeom prst="parallelogram">
              <a:avLst>
                <a:gd name="adj" fmla="val 51455"/>
              </a:avLst>
            </a:prstGeom>
            <a:gradFill>
              <a:gsLst>
                <a:gs pos="0">
                  <a:schemeClr val="bg1">
                    <a:lumMod val="65000"/>
                  </a:schemeClr>
                </a:gs>
                <a:gs pos="32000">
                  <a:schemeClr val="bg1">
                    <a:lumMod val="85000"/>
                  </a:schemeClr>
                </a:gs>
                <a:gs pos="41000">
                  <a:schemeClr val="bg1">
                    <a:lumMod val="85000"/>
                  </a:schemeClr>
                </a:gs>
                <a:gs pos="55000">
                  <a:schemeClr val="bg1">
                    <a:lumMod val="85000"/>
                  </a:schemeClr>
                </a:gs>
                <a:gs pos="67000">
                  <a:schemeClr val="bg1">
                    <a:lumMod val="8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39" name="Rectangle 2"/>
          <p:cNvSpPr>
            <a:spLocks noChangeArrowheads="1"/>
          </p:cNvSpPr>
          <p:nvPr/>
        </p:nvSpPr>
        <p:spPr bwMode="auto">
          <a:xfrm>
            <a:off x="2925324" y="1666696"/>
            <a:ext cx="3293351" cy="246221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algn="ctr" defTabSz="991794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17632" y="1912917"/>
            <a:ext cx="2780409" cy="3140545"/>
          </a:xfrm>
          <a:prstGeom prst="rect">
            <a:avLst/>
          </a:prstGeom>
          <a:solidFill>
            <a:schemeClr val="lt1">
              <a:alpha val="66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B0F0"/>
                </a:solidFill>
              </a:rPr>
              <a:t>УЧАСТНИКИ</a:t>
            </a:r>
          </a:p>
          <a:p>
            <a:pPr algn="ctr"/>
            <a:endParaRPr lang="ru-RU" dirty="0"/>
          </a:p>
          <a:p>
            <a:pPr algn="ctr"/>
            <a:r>
              <a:rPr lang="ru-RU" dirty="0"/>
              <a:t>АДМИНИСТРАЦИЯ</a:t>
            </a:r>
          </a:p>
          <a:p>
            <a:pPr algn="ctr"/>
            <a:r>
              <a:rPr lang="ru-RU" dirty="0"/>
              <a:t>ГОРОДА</a:t>
            </a:r>
          </a:p>
          <a:p>
            <a:pPr algn="ctr"/>
            <a:endParaRPr lang="ru-RU" sz="1200" dirty="0"/>
          </a:p>
          <a:p>
            <a:pPr algn="ctr"/>
            <a:r>
              <a:rPr lang="ru-RU" dirty="0"/>
              <a:t>РЕГИОНАЛЬНАЯ ВЛАСТЬ</a:t>
            </a:r>
          </a:p>
          <a:p>
            <a:pPr algn="ctr"/>
            <a:endParaRPr lang="ru-RU" sz="1200" dirty="0"/>
          </a:p>
          <a:p>
            <a:pPr algn="ctr"/>
            <a:r>
              <a:rPr lang="ru-RU" dirty="0"/>
              <a:t>БИЗНЕС</a:t>
            </a:r>
          </a:p>
          <a:p>
            <a:pPr algn="ctr"/>
            <a:endParaRPr lang="ru-RU" sz="1200" dirty="0"/>
          </a:p>
          <a:p>
            <a:pPr algn="ctr"/>
            <a:r>
              <a:rPr lang="ru-RU" dirty="0"/>
              <a:t>ОБЩЕСТВЕННЫЕ ОБЪЕДИНЕНИЯ</a:t>
            </a:r>
          </a:p>
          <a:p>
            <a:pPr algn="ctr"/>
            <a:endParaRPr lang="ru-RU" sz="1200" dirty="0"/>
          </a:p>
          <a:p>
            <a:pPr algn="ctr"/>
            <a:r>
              <a:rPr lang="ru-RU" dirty="0"/>
              <a:t>ОЦЕНОЧНОЕ СООБЩЕСТВО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3396652" y="1905716"/>
            <a:ext cx="4852173" cy="3147746"/>
          </a:xfrm>
          <a:prstGeom prst="rect">
            <a:avLst/>
          </a:prstGeom>
          <a:solidFill>
            <a:schemeClr val="lt1">
              <a:alpha val="66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B0F0"/>
                </a:solidFill>
              </a:rPr>
              <a:t>ИМУЩЕСТВЕННЫЙ НАЛОГ</a:t>
            </a:r>
          </a:p>
          <a:p>
            <a:pPr algn="ctr"/>
            <a:r>
              <a:rPr lang="ru-RU" sz="1600" b="1" dirty="0">
                <a:solidFill>
                  <a:srgbClr val="00B0F0"/>
                </a:solidFill>
              </a:rPr>
              <a:t>НАЛОГИ НА ЗЕМЛЮ</a:t>
            </a:r>
          </a:p>
          <a:p>
            <a:pPr algn="ctr"/>
            <a:r>
              <a:rPr lang="ru-RU" sz="1600" b="1" dirty="0">
                <a:solidFill>
                  <a:srgbClr val="00B0F0"/>
                </a:solidFill>
              </a:rPr>
              <a:t> ПРОБЛЕМЫ КАДАСТРОВОЙ ОЦЕНКИ И ПРЕДЛОЖЕНИЯХ ПО ИХ РЕШЕНИЮ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</a:rPr>
              <a:t>Постановления правительства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</a:rPr>
              <a:t>АСИ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</a:rPr>
              <a:t>Публичное обсуждение 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</a:rPr>
              <a:t>Качество информации по объектам 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</a:rPr>
              <a:t>Распределение полномочий</a:t>
            </a:r>
            <a:endParaRPr lang="ru-RU" sz="1600" b="1" dirty="0">
              <a:solidFill>
                <a:schemeClr val="tx1"/>
              </a:solidFill>
            </a:endParaRPr>
          </a:p>
          <a:p>
            <a:pPr algn="ctr"/>
            <a:r>
              <a:rPr lang="ru-RU" sz="1600" dirty="0">
                <a:solidFill>
                  <a:schemeClr val="tx1"/>
                </a:solidFill>
              </a:rPr>
              <a:t>Квалификация исполнителя работ 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</a:rPr>
              <a:t>Институт оспаривания результатов стоимости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</a:rPr>
              <a:t>Постоянный мониторинг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-398847" y="784981"/>
            <a:ext cx="6365312" cy="95227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Заголовок 1"/>
          <p:cNvSpPr txBox="1">
            <a:spLocks/>
          </p:cNvSpPr>
          <p:nvPr/>
        </p:nvSpPr>
        <p:spPr>
          <a:xfrm>
            <a:off x="128031" y="1062820"/>
            <a:ext cx="7134207" cy="6953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>
                <a:solidFill>
                  <a:schemeClr val="bg1"/>
                </a:solidFill>
                <a:effectLst/>
              </a:rPr>
              <a:t>Координационный совет по улучшению инвестиционного климата и развитию предпринимательства </a:t>
            </a:r>
          </a:p>
        </p:txBody>
      </p:sp>
    </p:spTree>
    <p:extLst>
      <p:ext uri="{BB962C8B-B14F-4D97-AF65-F5344CB8AC3E}">
        <p14:creationId xmlns:p14="http://schemas.microsoft.com/office/powerpoint/2010/main" val="2729514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НП «СРОО «Экспертный Совет»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01" y="63249"/>
            <a:ext cx="1162050" cy="43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2" descr="http://nason.ru/data/image/drevnost/cherepovec_2.gif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124" y="64573"/>
            <a:ext cx="330576" cy="412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6" y="65038"/>
            <a:ext cx="723900" cy="47870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598" y="31543"/>
            <a:ext cx="573201" cy="57253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475" y="65038"/>
            <a:ext cx="476250" cy="469589"/>
          </a:xfrm>
          <a:prstGeom prst="rect">
            <a:avLst/>
          </a:prstGeom>
        </p:spPr>
      </p:pic>
      <p:pic>
        <p:nvPicPr>
          <p:cNvPr id="16" name="Picture 2" descr="http://utimenews.org/media/flats/logobf_XgZdTmy.png.0x200_q85_crop.p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061" b="21061"/>
          <a:stretch/>
        </p:blipFill>
        <p:spPr bwMode="auto">
          <a:xfrm>
            <a:off x="1479963" y="-36965"/>
            <a:ext cx="886197" cy="43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972050" y="1510016"/>
            <a:ext cx="387667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B0F0"/>
                </a:solidFill>
              </a:rPr>
              <a:t>ЭКСПЕРТЫ:</a:t>
            </a:r>
          </a:p>
          <a:p>
            <a:pPr algn="ctr"/>
            <a:endParaRPr lang="ru-RU" sz="1200" b="1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ru-RU" sz="1400" b="1" dirty="0"/>
              <a:t>Горев С.В. </a:t>
            </a:r>
            <a:r>
              <a:rPr lang="ru-RU" sz="1400" dirty="0"/>
              <a:t>— член Экспертного совета, руководитель Комитета по региональному развитию Ассоциации «СРОО «ЭС», член Рабочих органов Совета по оценочной деятельности Министерства экономического развития России, преподаватель РЭУ им. Г.В. Плеханова</a:t>
            </a:r>
          </a:p>
          <a:p>
            <a:endParaRPr lang="ru-RU" sz="1200" b="1" dirty="0"/>
          </a:p>
          <a:p>
            <a:r>
              <a:rPr lang="ru-RU" sz="1400" b="1" dirty="0"/>
              <a:t>Демина М.Ю</a:t>
            </a:r>
            <a:r>
              <a:rPr lang="ru-RU" sz="1400" dirty="0"/>
              <a:t>. - представитель Ассоциации «СРОО «Экспертный Совет» </a:t>
            </a:r>
          </a:p>
          <a:p>
            <a:r>
              <a:rPr lang="ru-RU" sz="1400" dirty="0"/>
              <a:t>по Вологодской области</a:t>
            </a:r>
          </a:p>
        </p:txBody>
      </p:sp>
      <p:pic>
        <p:nvPicPr>
          <p:cNvPr id="1028" name="Picture 4" descr="иконка презентация, presentation,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73" y="3834589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07755" y="1750788"/>
            <a:ext cx="493598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dirty="0"/>
              <a:t>Требования к образованию и квалификации оценщиков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dirty="0" err="1"/>
              <a:t>Профстандарт</a:t>
            </a:r>
            <a:r>
              <a:rPr lang="ru-RU" sz="1600" b="1" dirty="0"/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dirty="0"/>
              <a:t>Основные изменения в законодательстве по кадастровой оценке и оспариванию кадастровой стоимости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b="1" dirty="0"/>
              <a:t>Создание бюджетных учреждений и комиссий по оспариванию </a:t>
            </a:r>
          </a:p>
        </p:txBody>
      </p:sp>
      <p:grpSp>
        <p:nvGrpSpPr>
          <p:cNvPr id="25" name="Группа 24"/>
          <p:cNvGrpSpPr/>
          <p:nvPr/>
        </p:nvGrpSpPr>
        <p:grpSpPr>
          <a:xfrm>
            <a:off x="107504" y="569091"/>
            <a:ext cx="8853188" cy="47433"/>
            <a:chOff x="3795" y="1579290"/>
            <a:chExt cx="9431907" cy="720080"/>
          </a:xfrm>
        </p:grpSpPr>
        <p:sp>
          <p:nvSpPr>
            <p:cNvPr id="26" name="Параллелограмм 25"/>
            <p:cNvSpPr/>
            <p:nvPr/>
          </p:nvSpPr>
          <p:spPr>
            <a:xfrm>
              <a:off x="3795" y="1579290"/>
              <a:ext cx="3384376" cy="720080"/>
            </a:xfrm>
            <a:prstGeom prst="parallelogram">
              <a:avLst>
                <a:gd name="adj" fmla="val 51455"/>
              </a:avLst>
            </a:prstGeom>
            <a:gradFill>
              <a:gsLst>
                <a:gs pos="0">
                  <a:srgbClr val="002060"/>
                </a:gs>
                <a:gs pos="32000">
                  <a:srgbClr val="0070C0"/>
                </a:gs>
                <a:gs pos="41000">
                  <a:srgbClr val="0070C0"/>
                </a:gs>
                <a:gs pos="55000">
                  <a:srgbClr val="0070C0"/>
                </a:gs>
                <a:gs pos="67000">
                  <a:srgbClr val="0070C0"/>
                </a:gs>
                <a:gs pos="100000">
                  <a:srgbClr val="002060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7" name="Параллелограмм 26"/>
            <p:cNvSpPr/>
            <p:nvPr/>
          </p:nvSpPr>
          <p:spPr>
            <a:xfrm>
              <a:off x="3028131" y="1579290"/>
              <a:ext cx="3384376" cy="720080"/>
            </a:xfrm>
            <a:prstGeom prst="parallelogram">
              <a:avLst>
                <a:gd name="adj" fmla="val 51455"/>
              </a:avLst>
            </a:prstGeom>
            <a:gradFill>
              <a:gsLst>
                <a:gs pos="1000">
                  <a:schemeClr val="accent5">
                    <a:lumMod val="20000"/>
                    <a:lumOff val="80000"/>
                  </a:schemeClr>
                </a:gs>
                <a:gs pos="100000">
                  <a:srgbClr val="00B0F0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8" name="Параллелограмм 27"/>
            <p:cNvSpPr/>
            <p:nvPr/>
          </p:nvSpPr>
          <p:spPr>
            <a:xfrm>
              <a:off x="6051326" y="1579290"/>
              <a:ext cx="3384376" cy="720080"/>
            </a:xfrm>
            <a:prstGeom prst="parallelogram">
              <a:avLst>
                <a:gd name="adj" fmla="val 51455"/>
              </a:avLst>
            </a:prstGeom>
            <a:gradFill>
              <a:gsLst>
                <a:gs pos="0">
                  <a:schemeClr val="bg1">
                    <a:lumMod val="65000"/>
                  </a:schemeClr>
                </a:gs>
                <a:gs pos="32000">
                  <a:schemeClr val="bg1">
                    <a:lumMod val="85000"/>
                  </a:schemeClr>
                </a:gs>
                <a:gs pos="41000">
                  <a:schemeClr val="bg1">
                    <a:lumMod val="85000"/>
                  </a:schemeClr>
                </a:gs>
                <a:gs pos="55000">
                  <a:schemeClr val="bg1">
                    <a:lumMod val="85000"/>
                  </a:schemeClr>
                </a:gs>
                <a:gs pos="67000">
                  <a:schemeClr val="bg1">
                    <a:lumMod val="8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29" name="Прямоугольник 28"/>
          <p:cNvSpPr/>
          <p:nvPr/>
        </p:nvSpPr>
        <p:spPr>
          <a:xfrm>
            <a:off x="-469479" y="714412"/>
            <a:ext cx="6351664" cy="72282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Заголовок 1"/>
          <p:cNvSpPr txBox="1">
            <a:spLocks/>
          </p:cNvSpPr>
          <p:nvPr/>
        </p:nvSpPr>
        <p:spPr>
          <a:xfrm>
            <a:off x="207755" y="719002"/>
            <a:ext cx="7134207" cy="6953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>
                <a:solidFill>
                  <a:schemeClr val="bg1"/>
                </a:solidFill>
                <a:effectLst/>
              </a:rPr>
              <a:t>Семинар «Актуальные вопросы развития </a:t>
            </a:r>
          </a:p>
          <a:p>
            <a:pPr algn="l"/>
            <a:r>
              <a:rPr lang="ru-RU" sz="2000" b="1" dirty="0">
                <a:solidFill>
                  <a:schemeClr val="bg1"/>
                </a:solidFill>
                <a:effectLst/>
              </a:rPr>
              <a:t>оценочной деятельности»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338383" y="3967135"/>
            <a:ext cx="33794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B0F0"/>
                </a:solidFill>
              </a:rPr>
              <a:t>!  50 УЧАСТНИКОВ </a:t>
            </a:r>
          </a:p>
          <a:p>
            <a:pPr algn="ctr"/>
            <a:r>
              <a:rPr lang="ru-RU" sz="1400" b="1" dirty="0">
                <a:solidFill>
                  <a:srgbClr val="00B0F0"/>
                </a:solidFill>
              </a:rPr>
              <a:t>БИЗНЕС, ОЦЕНОЧНОЕ СООБЩЕСТВО, ДЕПАРТАМЕНТ ИМУЩЕСТВА</a:t>
            </a:r>
            <a:endParaRPr lang="ru-RU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67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7</a:t>
            </a:fld>
            <a:endParaRPr lang="en-US" dirty="0"/>
          </a:p>
        </p:txBody>
      </p:sp>
      <p:pic>
        <p:nvPicPr>
          <p:cNvPr id="7" name="Picture 2" descr="Картинки по запросу НП «СРОО «Экспертный Совет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01" y="63249"/>
            <a:ext cx="1162050" cy="43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2" descr="http://nason.ru/data/image/drevnost/cherepovec_2.gif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124" y="64573"/>
            <a:ext cx="330576" cy="412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6" y="65038"/>
            <a:ext cx="723900" cy="4787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598" y="31543"/>
            <a:ext cx="573201" cy="57253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475" y="65038"/>
            <a:ext cx="476250" cy="469589"/>
          </a:xfrm>
          <a:prstGeom prst="rect">
            <a:avLst/>
          </a:prstGeom>
        </p:spPr>
      </p:pic>
      <p:pic>
        <p:nvPicPr>
          <p:cNvPr id="12" name="Picture 2" descr="http://utimenews.org/media/flats/logobf_XgZdTmy.png.0x200_q85_crop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061" b="21061"/>
          <a:stretch/>
        </p:blipFill>
        <p:spPr bwMode="auto">
          <a:xfrm>
            <a:off x="1479963" y="-36965"/>
            <a:ext cx="886197" cy="43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Группа 12"/>
          <p:cNvGrpSpPr/>
          <p:nvPr/>
        </p:nvGrpSpPr>
        <p:grpSpPr>
          <a:xfrm>
            <a:off x="107504" y="569091"/>
            <a:ext cx="8853188" cy="47433"/>
            <a:chOff x="3795" y="1579290"/>
            <a:chExt cx="9431907" cy="720080"/>
          </a:xfrm>
        </p:grpSpPr>
        <p:sp>
          <p:nvSpPr>
            <p:cNvPr id="14" name="Параллелограмм 13"/>
            <p:cNvSpPr/>
            <p:nvPr/>
          </p:nvSpPr>
          <p:spPr>
            <a:xfrm>
              <a:off x="3795" y="1579290"/>
              <a:ext cx="3384376" cy="720080"/>
            </a:xfrm>
            <a:prstGeom prst="parallelogram">
              <a:avLst>
                <a:gd name="adj" fmla="val 51455"/>
              </a:avLst>
            </a:prstGeom>
            <a:gradFill>
              <a:gsLst>
                <a:gs pos="0">
                  <a:srgbClr val="002060"/>
                </a:gs>
                <a:gs pos="32000">
                  <a:srgbClr val="0070C0"/>
                </a:gs>
                <a:gs pos="41000">
                  <a:srgbClr val="0070C0"/>
                </a:gs>
                <a:gs pos="55000">
                  <a:srgbClr val="0070C0"/>
                </a:gs>
                <a:gs pos="67000">
                  <a:srgbClr val="0070C0"/>
                </a:gs>
                <a:gs pos="100000">
                  <a:srgbClr val="002060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" name="Параллелограмм 14"/>
            <p:cNvSpPr/>
            <p:nvPr/>
          </p:nvSpPr>
          <p:spPr>
            <a:xfrm>
              <a:off x="3028131" y="1579290"/>
              <a:ext cx="3384376" cy="720080"/>
            </a:xfrm>
            <a:prstGeom prst="parallelogram">
              <a:avLst>
                <a:gd name="adj" fmla="val 51455"/>
              </a:avLst>
            </a:prstGeom>
            <a:gradFill>
              <a:gsLst>
                <a:gs pos="1000">
                  <a:schemeClr val="accent5">
                    <a:lumMod val="20000"/>
                    <a:lumOff val="80000"/>
                  </a:schemeClr>
                </a:gs>
                <a:gs pos="100000">
                  <a:srgbClr val="00B0F0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6" name="Параллелограмм 15"/>
            <p:cNvSpPr/>
            <p:nvPr/>
          </p:nvSpPr>
          <p:spPr>
            <a:xfrm>
              <a:off x="6051326" y="1579290"/>
              <a:ext cx="3384376" cy="720080"/>
            </a:xfrm>
            <a:prstGeom prst="parallelogram">
              <a:avLst>
                <a:gd name="adj" fmla="val 51455"/>
              </a:avLst>
            </a:prstGeom>
            <a:gradFill>
              <a:gsLst>
                <a:gs pos="0">
                  <a:schemeClr val="bg1">
                    <a:lumMod val="65000"/>
                  </a:schemeClr>
                </a:gs>
                <a:gs pos="32000">
                  <a:schemeClr val="bg1">
                    <a:lumMod val="85000"/>
                  </a:schemeClr>
                </a:gs>
                <a:gs pos="41000">
                  <a:schemeClr val="bg1">
                    <a:lumMod val="85000"/>
                  </a:schemeClr>
                </a:gs>
                <a:gs pos="55000">
                  <a:schemeClr val="bg1">
                    <a:lumMod val="85000"/>
                  </a:schemeClr>
                </a:gs>
                <a:gs pos="67000">
                  <a:schemeClr val="bg1">
                    <a:lumMod val="8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7" name="Прямоугольник 16"/>
          <p:cNvSpPr/>
          <p:nvPr/>
        </p:nvSpPr>
        <p:spPr>
          <a:xfrm>
            <a:off x="-469479" y="714412"/>
            <a:ext cx="8426124" cy="151017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168375" y="749045"/>
            <a:ext cx="7392485" cy="141919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>
                <a:solidFill>
                  <a:schemeClr val="bg1"/>
                </a:solidFill>
                <a:effectLst/>
              </a:rPr>
              <a:t>Семинары «Вопросы земельного и имущественного законодательства для малого и среднего бизнеса. Оспаривание кадастровой стоимости земельных участков и объектов капитального строительства»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38126" y="2322474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b="1" dirty="0"/>
              <a:t>Вопросы земельного и имущественного законодательства 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b="1" dirty="0"/>
              <a:t>Кадастровая стоимость объектов недвижимости</a:t>
            </a:r>
          </a:p>
          <a:p>
            <a:pPr marL="285750" indent="-285750"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2501900" algn="l"/>
                <a:tab pos="5939790" algn="r"/>
              </a:tabLst>
            </a:pPr>
            <a:r>
              <a:rPr lang="ru-RU" sz="2000" b="1" dirty="0"/>
              <a:t>Оспаривание кадастровой стоимости объектов недвижимости</a:t>
            </a:r>
          </a:p>
        </p:txBody>
      </p:sp>
      <p:pic>
        <p:nvPicPr>
          <p:cNvPr id="21" name="Picture 4" descr="иконка презентация, presentation,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640" y="234113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5444808" y="2576870"/>
            <a:ext cx="33794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rgbClr val="00B0F0"/>
                </a:solidFill>
              </a:rPr>
              <a:t> 30 УЧАСТНИКОВ </a:t>
            </a:r>
          </a:p>
          <a:p>
            <a:pPr algn="ctr"/>
            <a:r>
              <a:rPr lang="ru-RU" sz="1800" b="1" dirty="0">
                <a:solidFill>
                  <a:srgbClr val="00B0F0"/>
                </a:solidFill>
              </a:rPr>
              <a:t>ОТ БИЗНЕС-СООБЩЕСТВА</a:t>
            </a:r>
            <a:endParaRPr lang="ru-RU" sz="1800" dirty="0">
              <a:solidFill>
                <a:srgbClr val="00B0F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572000" y="3420577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/>
              <a:t>Демина М.Ю</a:t>
            </a:r>
            <a:r>
              <a:rPr lang="ru-RU" sz="1600" dirty="0"/>
              <a:t>. - представитель Ассоциации «СРОО «Экспертный Совет» </a:t>
            </a:r>
          </a:p>
          <a:p>
            <a:r>
              <a:rPr lang="ru-RU" sz="1600" dirty="0"/>
              <a:t>по Вологодской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857711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8391" y="16311"/>
            <a:ext cx="6750334" cy="3045231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pPr algn="r">
              <a:lnSpc>
                <a:spcPct val="80000"/>
              </a:lnSpc>
            </a:pPr>
            <a:r>
              <a:rPr lang="ru-RU" sz="2025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br>
              <a:rPr lang="ru-RU" sz="2025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</a:br>
            <a:r>
              <a:rPr lang="ru-RU" sz="2025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БУ ВО «БЮРО КАДАСТРОВОЙ ОЦЕНКИ И ТЕХНИЧЕСКОЙ ИНВЕНТАРИЗАЦИИ» </a:t>
            </a:r>
            <a:br>
              <a:rPr lang="ru-RU" sz="2025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</a:br>
            <a:br>
              <a:rPr lang="ru-RU" sz="2025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</a:br>
            <a:br>
              <a:rPr lang="ru-RU" sz="2025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</a:br>
            <a:br>
              <a:rPr lang="ru-RU" sz="1650" b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</a:br>
            <a:br>
              <a:rPr lang="ru-RU" sz="15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</a:br>
            <a:endParaRPr lang="ru-RU" sz="2325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9305" y="2233270"/>
            <a:ext cx="6413610" cy="1656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70000"/>
              </a:lnSpc>
            </a:pPr>
            <a:r>
              <a:rPr lang="ru-RU" sz="1800" b="1" dirty="0">
                <a:solidFill>
                  <a:schemeClr val="bg1">
                    <a:lumMod val="50000"/>
                  </a:schemeClr>
                </a:solidFill>
              </a:rPr>
              <a:t>Во исполнение Федерального закона принято </a:t>
            </a:r>
            <a:r>
              <a:rPr lang="ru-RU" sz="1800" b="1" dirty="0">
                <a:solidFill>
                  <a:srgbClr val="00B0F0"/>
                </a:solidFill>
              </a:rPr>
              <a:t>постановление Правительства Вологодской области </a:t>
            </a:r>
            <a:r>
              <a:rPr lang="ru-RU" sz="1800" b="1" dirty="0">
                <a:solidFill>
                  <a:schemeClr val="bg1">
                    <a:lumMod val="50000"/>
                  </a:schemeClr>
                </a:solidFill>
              </a:rPr>
              <a:t>от 15 мая 2017 года № 393 «</a:t>
            </a:r>
            <a:r>
              <a:rPr lang="ru-RU" sz="1800" b="1" dirty="0">
                <a:solidFill>
                  <a:srgbClr val="00B0F0"/>
                </a:solidFill>
              </a:rPr>
              <a:t>О дате перехода к проведению государственной кадастровой оценки</a:t>
            </a:r>
            <a:r>
              <a:rPr lang="ru-RU" sz="1800" b="1" dirty="0">
                <a:solidFill>
                  <a:schemeClr val="bg1">
                    <a:lumMod val="50000"/>
                  </a:schemeClr>
                </a:solidFill>
              </a:rPr>
              <a:t> в соответствии с Федеральным законом от 3 июля 2016 года № 237-ФЗ «О государственной кадастровой оценке» и о внесении изменений в постановление Правительства области от 24 июля 2012 года № 874»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6576139" y="2190543"/>
            <a:ext cx="2404090" cy="1437877"/>
          </a:xfrm>
          <a:prstGeom prst="down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prstClr val="white"/>
                </a:solidFill>
              </a:rPr>
              <a:t>Дата перехода к кадастровой оценке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57426" y="3705148"/>
            <a:ext cx="2748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>
                <a:solidFill>
                  <a:srgbClr val="00B0F0"/>
                </a:solidFill>
                <a:latin typeface="Tahoma" pitchFamily="34" charset="0"/>
                <a:ea typeface="+mj-ea"/>
                <a:cs typeface="Tahoma" pitchFamily="34" charset="0"/>
              </a:rPr>
              <a:t>1 января 2018 года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39616" y="3948793"/>
            <a:ext cx="6693069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ru-RU" sz="1800" b="1" dirty="0">
                <a:solidFill>
                  <a:schemeClr val="bg1">
                    <a:lumMod val="50000"/>
                  </a:schemeClr>
                </a:solidFill>
              </a:rPr>
              <a:t>Принято </a:t>
            </a:r>
            <a:r>
              <a:rPr lang="ru-RU" sz="1800" b="1" dirty="0">
                <a:solidFill>
                  <a:srgbClr val="00B0F0"/>
                </a:solidFill>
              </a:rPr>
              <a:t>распоряжение Губернатора области </a:t>
            </a:r>
            <a:r>
              <a:rPr lang="ru-RU" sz="1800" b="1" dirty="0">
                <a:solidFill>
                  <a:schemeClr val="bg1">
                    <a:lumMod val="50000"/>
                  </a:schemeClr>
                </a:solidFill>
              </a:rPr>
              <a:t>от 24 января 2017 года № 182-р «</a:t>
            </a:r>
            <a:r>
              <a:rPr lang="ru-RU" sz="1800" b="1" dirty="0">
                <a:solidFill>
                  <a:srgbClr val="00B0F0"/>
                </a:solidFill>
              </a:rPr>
              <a:t>Об утверждении Плана мероприятий</a:t>
            </a:r>
            <a:r>
              <a:rPr lang="ru-RU" sz="1800" b="1" dirty="0">
                <a:solidFill>
                  <a:schemeClr val="bg1">
                    <a:lumMod val="50000"/>
                  </a:schemeClr>
                </a:solidFill>
              </a:rPr>
              <a:t> по реализации Федерального закона от 3 июля 2016 года № 237-ФЗ «О государственной кадастровой оценке». </a:t>
            </a:r>
            <a:endParaRPr lang="ru-RU" sz="1125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2" descr="Картинки по запросу НП «СРОО «Экспертный Совет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01" y="63249"/>
            <a:ext cx="1162050" cy="43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2" descr="http://nason.ru/data/image/drevnost/cherepovec_2.gif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124" y="64573"/>
            <a:ext cx="330576" cy="412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6" y="65038"/>
            <a:ext cx="723900" cy="47870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598" y="31543"/>
            <a:ext cx="573201" cy="57253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475" y="65038"/>
            <a:ext cx="476250" cy="469589"/>
          </a:xfrm>
          <a:prstGeom prst="rect">
            <a:avLst/>
          </a:prstGeom>
        </p:spPr>
      </p:pic>
      <p:pic>
        <p:nvPicPr>
          <p:cNvPr id="17" name="Picture 2" descr="http://utimenews.org/media/flats/logobf_XgZdTmy.png.0x200_q85_crop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061" b="21061"/>
          <a:stretch/>
        </p:blipFill>
        <p:spPr bwMode="auto">
          <a:xfrm>
            <a:off x="1479963" y="-36965"/>
            <a:ext cx="886197" cy="43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Группа 17"/>
          <p:cNvGrpSpPr/>
          <p:nvPr/>
        </p:nvGrpSpPr>
        <p:grpSpPr>
          <a:xfrm>
            <a:off x="107504" y="569091"/>
            <a:ext cx="8853188" cy="47433"/>
            <a:chOff x="3795" y="1579290"/>
            <a:chExt cx="9431907" cy="720080"/>
          </a:xfrm>
        </p:grpSpPr>
        <p:sp>
          <p:nvSpPr>
            <p:cNvPr id="19" name="Параллелограмм 18"/>
            <p:cNvSpPr/>
            <p:nvPr/>
          </p:nvSpPr>
          <p:spPr>
            <a:xfrm>
              <a:off x="3795" y="1579290"/>
              <a:ext cx="3384376" cy="720080"/>
            </a:xfrm>
            <a:prstGeom prst="parallelogram">
              <a:avLst>
                <a:gd name="adj" fmla="val 51455"/>
              </a:avLst>
            </a:prstGeom>
            <a:gradFill>
              <a:gsLst>
                <a:gs pos="0">
                  <a:srgbClr val="002060"/>
                </a:gs>
                <a:gs pos="32000">
                  <a:srgbClr val="0070C0"/>
                </a:gs>
                <a:gs pos="41000">
                  <a:srgbClr val="0070C0"/>
                </a:gs>
                <a:gs pos="55000">
                  <a:srgbClr val="0070C0"/>
                </a:gs>
                <a:gs pos="67000">
                  <a:srgbClr val="0070C0"/>
                </a:gs>
                <a:gs pos="100000">
                  <a:srgbClr val="002060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0" name="Параллелограмм 19"/>
            <p:cNvSpPr/>
            <p:nvPr/>
          </p:nvSpPr>
          <p:spPr>
            <a:xfrm>
              <a:off x="3028131" y="1579290"/>
              <a:ext cx="3384376" cy="720080"/>
            </a:xfrm>
            <a:prstGeom prst="parallelogram">
              <a:avLst>
                <a:gd name="adj" fmla="val 51455"/>
              </a:avLst>
            </a:prstGeom>
            <a:gradFill>
              <a:gsLst>
                <a:gs pos="1000">
                  <a:schemeClr val="accent5">
                    <a:lumMod val="20000"/>
                    <a:lumOff val="80000"/>
                  </a:schemeClr>
                </a:gs>
                <a:gs pos="100000">
                  <a:srgbClr val="00B0F0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1" name="Параллелограмм 20"/>
            <p:cNvSpPr/>
            <p:nvPr/>
          </p:nvSpPr>
          <p:spPr>
            <a:xfrm>
              <a:off x="6051326" y="1579290"/>
              <a:ext cx="3384376" cy="720080"/>
            </a:xfrm>
            <a:prstGeom prst="parallelogram">
              <a:avLst>
                <a:gd name="adj" fmla="val 51455"/>
              </a:avLst>
            </a:prstGeom>
            <a:gradFill>
              <a:gsLst>
                <a:gs pos="0">
                  <a:schemeClr val="bg1">
                    <a:lumMod val="65000"/>
                  </a:schemeClr>
                </a:gs>
                <a:gs pos="32000">
                  <a:schemeClr val="bg1">
                    <a:lumMod val="85000"/>
                  </a:schemeClr>
                </a:gs>
                <a:gs pos="41000">
                  <a:schemeClr val="bg1">
                    <a:lumMod val="85000"/>
                  </a:schemeClr>
                </a:gs>
                <a:gs pos="55000">
                  <a:schemeClr val="bg1">
                    <a:lumMod val="85000"/>
                  </a:schemeClr>
                </a:gs>
                <a:gs pos="67000">
                  <a:schemeClr val="bg1">
                    <a:lumMod val="8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29677615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875" y="1646635"/>
            <a:ext cx="8229600" cy="3394472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80000"/>
              </a:lnSpc>
              <a:buNone/>
            </a:pPr>
            <a:r>
              <a:rPr lang="ru-RU" sz="1800" b="1" dirty="0">
                <a:solidFill>
                  <a:srgbClr val="00B0F0"/>
                </a:solidFill>
                <a:latin typeface="+mn-lt"/>
                <a:ea typeface="+mj-ea"/>
                <a:cs typeface="+mj-cs"/>
              </a:rPr>
              <a:t>4 квартал  2017 года </a:t>
            </a:r>
          </a:p>
          <a:p>
            <a:pPr marL="0" indent="0" algn="just">
              <a:lnSpc>
                <a:spcPct val="80000"/>
              </a:lnSpc>
              <a:buNone/>
            </a:pPr>
            <a:r>
              <a:rPr lang="ru-RU" sz="1800" b="1" dirty="0">
                <a:solidFill>
                  <a:schemeClr val="bg1">
                    <a:lumMod val="50000"/>
                  </a:schemeClr>
                </a:solidFill>
                <a:latin typeface="+mn-lt"/>
                <a:ea typeface="+mj-ea"/>
                <a:cs typeface="+mj-cs"/>
              </a:rPr>
              <a:t>создание БУ, уполномоченного на проведение государственной кадастровой оценки;</a:t>
            </a:r>
          </a:p>
          <a:p>
            <a:pPr marL="0" indent="0" algn="just">
              <a:lnSpc>
                <a:spcPct val="80000"/>
              </a:lnSpc>
              <a:buNone/>
            </a:pPr>
            <a:r>
              <a:rPr lang="ru-RU" sz="1800" b="1" dirty="0">
                <a:solidFill>
                  <a:srgbClr val="00B0F0"/>
                </a:solidFill>
                <a:latin typeface="+mn-lt"/>
                <a:ea typeface="+mj-ea"/>
                <a:cs typeface="+mj-cs"/>
              </a:rPr>
              <a:t>в течение 2018 года </a:t>
            </a:r>
          </a:p>
          <a:p>
            <a:pPr marL="0" indent="0" algn="just">
              <a:lnSpc>
                <a:spcPct val="80000"/>
              </a:lnSpc>
              <a:buNone/>
            </a:pPr>
            <a:r>
              <a:rPr lang="ru-RU" sz="1800" b="1" dirty="0">
                <a:solidFill>
                  <a:schemeClr val="bg1">
                    <a:lumMod val="50000"/>
                  </a:schemeClr>
                </a:solidFill>
                <a:latin typeface="+mn-lt"/>
                <a:ea typeface="+mj-ea"/>
                <a:cs typeface="+mj-cs"/>
              </a:rPr>
              <a:t>осуществление БУ подготовки к проведению ГКО земельных участков;</a:t>
            </a:r>
          </a:p>
          <a:p>
            <a:pPr marL="0" indent="0" algn="just">
              <a:lnSpc>
                <a:spcPct val="80000"/>
              </a:lnSpc>
              <a:buNone/>
            </a:pPr>
            <a:r>
              <a:rPr lang="ru-RU" sz="1800" b="1" dirty="0">
                <a:solidFill>
                  <a:srgbClr val="00B0F0"/>
                </a:solidFill>
                <a:latin typeface="+mn-lt"/>
                <a:ea typeface="+mj-ea"/>
                <a:cs typeface="+mj-cs"/>
              </a:rPr>
              <a:t>в течение 2019 года </a:t>
            </a:r>
          </a:p>
          <a:p>
            <a:pPr marL="0" indent="0" algn="just">
              <a:lnSpc>
                <a:spcPct val="80000"/>
              </a:lnSpc>
              <a:buNone/>
            </a:pPr>
            <a:r>
              <a:rPr lang="ru-RU" sz="1800" b="1" dirty="0">
                <a:solidFill>
                  <a:schemeClr val="bg1">
                    <a:lumMod val="50000"/>
                  </a:schemeClr>
                </a:solidFill>
                <a:latin typeface="+mn-lt"/>
                <a:ea typeface="+mj-ea"/>
                <a:cs typeface="+mj-cs"/>
              </a:rPr>
              <a:t>осуществление БУ проведения ГКО земельных участков и подготовки к проведению ГКО зданий, строений, сооружений;</a:t>
            </a:r>
          </a:p>
          <a:p>
            <a:pPr marL="0" indent="0" algn="just">
              <a:lnSpc>
                <a:spcPct val="80000"/>
              </a:lnSpc>
              <a:buNone/>
            </a:pPr>
            <a:r>
              <a:rPr lang="ru-RU" sz="1800" b="1" dirty="0">
                <a:solidFill>
                  <a:srgbClr val="00B0F0"/>
                </a:solidFill>
                <a:latin typeface="+mn-lt"/>
                <a:ea typeface="+mj-ea"/>
                <a:cs typeface="+mj-cs"/>
              </a:rPr>
              <a:t>в течение 2020 года  </a:t>
            </a:r>
          </a:p>
          <a:p>
            <a:pPr marL="0" indent="0" algn="just">
              <a:lnSpc>
                <a:spcPct val="80000"/>
              </a:lnSpc>
              <a:buNone/>
            </a:pPr>
            <a:r>
              <a:rPr lang="ru-RU" sz="1800" b="1" dirty="0">
                <a:solidFill>
                  <a:schemeClr val="bg1">
                    <a:lumMod val="50000"/>
                  </a:schemeClr>
                </a:solidFill>
                <a:latin typeface="+mn-lt"/>
                <a:ea typeface="+mj-ea"/>
                <a:cs typeface="+mj-cs"/>
              </a:rPr>
              <a:t>осуществление БУ проведения ГКО зданий, строений, сооружений</a:t>
            </a:r>
            <a:r>
              <a:rPr lang="ru-RU" sz="20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9</a:t>
            </a:fld>
            <a:endParaRPr lang="en-US" dirty="0"/>
          </a:p>
        </p:txBody>
      </p:sp>
      <p:pic>
        <p:nvPicPr>
          <p:cNvPr id="9" name="Picture 2" descr="Картинки по запросу НП «СРОО «Экспертный Совет»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01" y="63249"/>
            <a:ext cx="1162050" cy="43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2" descr="http://nason.ru/data/image/drevnost/cherepovec_2.gif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124" y="64573"/>
            <a:ext cx="330576" cy="412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6" y="65038"/>
            <a:ext cx="723900" cy="47870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598" y="31543"/>
            <a:ext cx="573201" cy="57253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475" y="65038"/>
            <a:ext cx="476250" cy="469589"/>
          </a:xfrm>
          <a:prstGeom prst="rect">
            <a:avLst/>
          </a:prstGeom>
        </p:spPr>
      </p:pic>
      <p:pic>
        <p:nvPicPr>
          <p:cNvPr id="14" name="Picture 2" descr="http://utimenews.org/media/flats/logobf_XgZdTmy.png.0x200_q85_crop.p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061" b="21061"/>
          <a:stretch/>
        </p:blipFill>
        <p:spPr bwMode="auto">
          <a:xfrm>
            <a:off x="1479963" y="-36965"/>
            <a:ext cx="886197" cy="43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Группа 14"/>
          <p:cNvGrpSpPr/>
          <p:nvPr/>
        </p:nvGrpSpPr>
        <p:grpSpPr>
          <a:xfrm>
            <a:off x="107504" y="569091"/>
            <a:ext cx="8853188" cy="47433"/>
            <a:chOff x="3795" y="1579290"/>
            <a:chExt cx="9431907" cy="720080"/>
          </a:xfrm>
        </p:grpSpPr>
        <p:sp>
          <p:nvSpPr>
            <p:cNvPr id="16" name="Параллелограмм 15"/>
            <p:cNvSpPr/>
            <p:nvPr/>
          </p:nvSpPr>
          <p:spPr>
            <a:xfrm>
              <a:off x="3795" y="1579290"/>
              <a:ext cx="3384376" cy="720080"/>
            </a:xfrm>
            <a:prstGeom prst="parallelogram">
              <a:avLst>
                <a:gd name="adj" fmla="val 51455"/>
              </a:avLst>
            </a:prstGeom>
            <a:gradFill>
              <a:gsLst>
                <a:gs pos="0">
                  <a:srgbClr val="002060"/>
                </a:gs>
                <a:gs pos="32000">
                  <a:srgbClr val="0070C0"/>
                </a:gs>
                <a:gs pos="41000">
                  <a:srgbClr val="0070C0"/>
                </a:gs>
                <a:gs pos="55000">
                  <a:srgbClr val="0070C0"/>
                </a:gs>
                <a:gs pos="67000">
                  <a:srgbClr val="0070C0"/>
                </a:gs>
                <a:gs pos="100000">
                  <a:srgbClr val="002060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7" name="Параллелограмм 16"/>
            <p:cNvSpPr/>
            <p:nvPr/>
          </p:nvSpPr>
          <p:spPr>
            <a:xfrm>
              <a:off x="3028131" y="1579290"/>
              <a:ext cx="3384376" cy="720080"/>
            </a:xfrm>
            <a:prstGeom prst="parallelogram">
              <a:avLst>
                <a:gd name="adj" fmla="val 51455"/>
              </a:avLst>
            </a:prstGeom>
            <a:gradFill>
              <a:gsLst>
                <a:gs pos="1000">
                  <a:schemeClr val="accent5">
                    <a:lumMod val="20000"/>
                    <a:lumOff val="80000"/>
                  </a:schemeClr>
                </a:gs>
                <a:gs pos="100000">
                  <a:srgbClr val="00B0F0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8" name="Параллелограмм 17"/>
            <p:cNvSpPr/>
            <p:nvPr/>
          </p:nvSpPr>
          <p:spPr>
            <a:xfrm>
              <a:off x="6051326" y="1579290"/>
              <a:ext cx="3384376" cy="720080"/>
            </a:xfrm>
            <a:prstGeom prst="parallelogram">
              <a:avLst>
                <a:gd name="adj" fmla="val 51455"/>
              </a:avLst>
            </a:prstGeom>
            <a:gradFill>
              <a:gsLst>
                <a:gs pos="0">
                  <a:schemeClr val="bg1">
                    <a:lumMod val="65000"/>
                  </a:schemeClr>
                </a:gs>
                <a:gs pos="32000">
                  <a:schemeClr val="bg1">
                    <a:lumMod val="85000"/>
                  </a:schemeClr>
                </a:gs>
                <a:gs pos="41000">
                  <a:schemeClr val="bg1">
                    <a:lumMod val="85000"/>
                  </a:schemeClr>
                </a:gs>
                <a:gs pos="55000">
                  <a:schemeClr val="bg1">
                    <a:lumMod val="85000"/>
                  </a:schemeClr>
                </a:gs>
                <a:gs pos="67000">
                  <a:schemeClr val="bg1">
                    <a:lumMod val="8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9" name="Заголовок 1"/>
          <p:cNvSpPr>
            <a:spLocks noGrp="1"/>
          </p:cNvSpPr>
          <p:nvPr>
            <p:ph type="title"/>
          </p:nvPr>
        </p:nvSpPr>
        <p:spPr>
          <a:xfrm>
            <a:off x="1860266" y="859971"/>
            <a:ext cx="6750334" cy="740229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90000"/>
          </a:bodyPr>
          <a:lstStyle/>
          <a:p>
            <a:pPr algn="r">
              <a:lnSpc>
                <a:spcPct val="80000"/>
              </a:lnSpc>
            </a:pPr>
            <a:r>
              <a:rPr lang="ru-RU" sz="2025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br>
              <a:rPr lang="ru-RU" sz="2025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</a:br>
            <a:r>
              <a:rPr lang="ru-RU" sz="2025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БУ ВО «БЮРО КАДАСТРОВОЙ ОЦЕНКИ И ТЕХНИЧЕСКОЙ ИНВЕНТАРИЗАЦИИ» </a:t>
            </a:r>
            <a:endParaRPr lang="ru-RU" sz="2325" dirty="0"/>
          </a:p>
        </p:txBody>
      </p:sp>
    </p:spTree>
    <p:extLst>
      <p:ext uri="{BB962C8B-B14F-4D97-AF65-F5344CB8AC3E}">
        <p14:creationId xmlns:p14="http://schemas.microsoft.com/office/powerpoint/2010/main" val="128182573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YeUVnKbjU.5rlnAK.Q5NQ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YeUVnKbjU.5rlnAK.Q5N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YeUVnKbjU.5rlnAK.Q5N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YeUVnKbjU.5rlnAK.Q5N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YeUVnKbjU.5rlnAK.Q5N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YeUVnKbjU.5rlnAK.Q5N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YeUVnKbjU.5rlnAK.Q5N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YeUVnKbjU.5rlnAK.Q5N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n8ANaa9C0aMtPku5stVk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fep7IeoGEOIuHCHLVQ2O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fep7IeoGEOIuHCHLVQ2O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fep7IeoGEOIuHCHLVQ2O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fep7IeoGEOIuHCHLVQ2O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fep7IeoGEOIuHCHLVQ2Og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3150</TotalTime>
  <Words>602</Words>
  <Application>Microsoft Office PowerPoint</Application>
  <PresentationFormat>Экран (16:9)</PresentationFormat>
  <Paragraphs>125</Paragraphs>
  <Slides>10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22" baseType="lpstr">
      <vt:lpstr>Arial</vt:lpstr>
      <vt:lpstr>Calibri</vt:lpstr>
      <vt:lpstr>Century Gothic</vt:lpstr>
      <vt:lpstr>Courier New</vt:lpstr>
      <vt:lpstr>Cuprum</vt:lpstr>
      <vt:lpstr>eurofurence light</vt:lpstr>
      <vt:lpstr>Garamond</vt:lpstr>
      <vt:lpstr>Intro </vt:lpstr>
      <vt:lpstr>Palatino Linotype</vt:lpstr>
      <vt:lpstr>Tahoma</vt:lpstr>
      <vt:lpstr>Wingdings</vt:lpstr>
      <vt:lpstr>Исполнительная</vt:lpstr>
      <vt:lpstr>Опыт взаимодействия бизнеса, власти и оценочного сообщества в Вологодской области</vt:lpstr>
      <vt:lpstr>Презентация PowerPoint</vt:lpstr>
      <vt:lpstr>СОТРУДНИЧЕСТВО С 2015 ГОДА</vt:lpstr>
      <vt:lpstr>АГЕНТСТВО ГОРОДСКОГО РАЗВИТИЯ – ПОДДЕРЖКА И СОПРОВОЖДЕНИЕ БИЗНЕСА С 1999 Г.</vt:lpstr>
      <vt:lpstr>Презентация PowerPoint</vt:lpstr>
      <vt:lpstr>Презентация PowerPoint</vt:lpstr>
      <vt:lpstr>Презентация PowerPoint</vt:lpstr>
      <vt:lpstr>  БУ ВО «БЮРО КАДАСТРОВОЙ ОЦЕНКИ И ТЕХНИЧЕСКОЙ ИНВЕНТАРИЗАЦИИ»      </vt:lpstr>
      <vt:lpstr>  БУ ВО «БЮРО КАДАСТРОВОЙ ОЦЕНКИ И ТЕХНИЧЕСКОЙ ИНВЕНТАРИЗАЦИИ» 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PK</dc:creator>
  <cp:lastModifiedBy>Арина Потоцкая</cp:lastModifiedBy>
  <cp:revision>95</cp:revision>
  <cp:lastPrinted>2016-09-26T11:17:31Z</cp:lastPrinted>
  <dcterms:created xsi:type="dcterms:W3CDTF">2015-03-04T12:31:07Z</dcterms:created>
  <dcterms:modified xsi:type="dcterms:W3CDTF">2017-12-13T09:55:03Z</dcterms:modified>
</cp:coreProperties>
</file>