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76" r:id="rId2"/>
    <p:sldId id="279" r:id="rId3"/>
    <p:sldId id="269" r:id="rId4"/>
    <p:sldId id="266" r:id="rId5"/>
    <p:sldId id="281" r:id="rId6"/>
    <p:sldId id="282" r:id="rId7"/>
    <p:sldId id="283" r:id="rId8"/>
    <p:sldId id="284" r:id="rId9"/>
    <p:sldId id="285" r:id="rId10"/>
    <p:sldId id="277" r:id="rId11"/>
    <p:sldId id="263" r:id="rId12"/>
    <p:sldId id="271" r:id="rId13"/>
    <p:sldId id="272" r:id="rId14"/>
    <p:sldId id="273" r:id="rId15"/>
    <p:sldId id="274" r:id="rId16"/>
    <p:sldId id="280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Экспертный Совет НП СРОО" initials="ЭСН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A41F3-AC4B-4972-AFA2-3EF4DD88E9E8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0F91E-7361-444C-B823-9E41B12025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33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A4017-A235-449E-A375-A248D0C1ADF9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DFD84-94BC-4CF3-AE32-9B1354E14B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09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DFD84-94BC-4CF3-AE32-9B1354E14B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58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DFD84-94BC-4CF3-AE32-9B1354E14B0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786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DFD84-94BC-4CF3-AE32-9B1354E14B0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4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EA08-922C-48E4-9DAA-A47FCF6C6A61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8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26D9-BD37-431A-9817-0B4C1BF26CB2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61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BC24-C307-4C06-BC76-1B1B6D8828C9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8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A6DA-F297-4973-AACE-9968CC23BE9A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6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58101-200B-44C7-BE6A-46655B474DC6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74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188C-2AD0-413A-8BD1-625509F2FC9B}" type="datetime1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93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672A-3BAB-4877-BC0B-6753F0860C6E}" type="datetime1">
              <a:rPr lang="ru-RU" smtClean="0"/>
              <a:t>25.05.2018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14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E5E-8696-46B9-B9FE-C58DAE77E520}" type="datetime1">
              <a:rPr lang="ru-RU" smtClean="0"/>
              <a:t>25.05.2018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5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3BD58-14A2-4FC8-AF01-DF505859C505}" type="datetime1">
              <a:rPr lang="ru-RU" smtClean="0"/>
              <a:t>25.05.2018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9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8FA2-1FBA-466B-8BE5-902FE8372E31}" type="datetime1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24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DDA50-1487-44CE-8DCB-FA80AA9440AE}" type="datetime1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3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4FD3-6444-43AB-97E7-947C85F83A51}" type="datetime1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F9E7C-A18F-43DD-9BA5-13E1C2F5D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760" y="2204864"/>
            <a:ext cx="8910736" cy="122413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+mn-lt"/>
              </a:rPr>
              <a:t>Рецензирование заключений эксперта</a:t>
            </a:r>
            <a:br>
              <a:rPr lang="ru-RU" sz="3600" b="1" dirty="0">
                <a:solidFill>
                  <a:srgbClr val="FF0000"/>
                </a:solidFill>
                <a:latin typeface="+mn-lt"/>
              </a:rPr>
            </a:br>
            <a:r>
              <a:rPr lang="ru-RU" sz="2400" b="1" dirty="0">
                <a:solidFill>
                  <a:srgbClr val="FF0000"/>
                </a:solidFill>
                <a:latin typeface="+mn-lt"/>
              </a:rPr>
              <a:t>(в области установления стоимости)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75856" y="6093296"/>
            <a:ext cx="2880320" cy="7350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1080000"/>
            <a:r>
              <a:rPr lang="ru-RU" sz="3200" b="1" dirty="0">
                <a:solidFill>
                  <a:srgbClr val="0070C0"/>
                </a:solidFill>
                <a:latin typeface="+mn-lt"/>
              </a:rPr>
              <a:t>2018</a:t>
            </a:r>
          </a:p>
        </p:txBody>
      </p:sp>
      <p:pic>
        <p:nvPicPr>
          <p:cNvPr id="6" name="Picture 2" descr="C:\Users\Ильин МО\Desktop\Картинки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98099"/>
            <a:ext cx="2771800" cy="8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V="1">
            <a:off x="0" y="980728"/>
            <a:ext cx="9144000" cy="0"/>
          </a:xfrm>
          <a:prstGeom prst="line">
            <a:avLst/>
          </a:prstGeom>
          <a:ln w="15875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4"/>
          <p:cNvSpPr txBox="1">
            <a:spLocks/>
          </p:cNvSpPr>
          <p:nvPr/>
        </p:nvSpPr>
        <p:spPr>
          <a:xfrm>
            <a:off x="4511554" y="3645026"/>
            <a:ext cx="4392488" cy="19442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>
                <a:solidFill>
                  <a:srgbClr val="0070C0"/>
                </a:solidFill>
              </a:rPr>
              <a:t>Лебединский Владимир Игоревич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</a:rPr>
              <a:t>Первый вице-президент,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</a:rPr>
              <a:t>Председатель Экспертного совета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</a:rPr>
              <a:t>Ассоциации «СРОО «Экспертный совет»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</a:rPr>
              <a:t>Заместитель Председателя Правления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rgbClr val="0070C0"/>
                </a:solidFill>
              </a:rPr>
              <a:t>Союза судебных экспертов «Экспертный совет»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A576E8-6BB8-4DCD-BF3C-70D54CA86A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490" y="139697"/>
            <a:ext cx="3426990" cy="69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50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854564"/>
            <a:ext cx="7886700" cy="1325563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Требования к </a:t>
            </a:r>
            <a:br>
              <a:rPr lang="en-US" sz="4000" b="1" dirty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заключению эксперта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43443" y="2234296"/>
            <a:ext cx="7886700" cy="41220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Эксперт проводит исследования объективно, </a:t>
            </a:r>
            <a:r>
              <a:rPr lang="ru-RU" sz="2400" b="1" dirty="0">
                <a:solidFill>
                  <a:srgbClr val="0070C0"/>
                </a:solidFill>
              </a:rPr>
              <a:t>на строго научной и практической основе</a:t>
            </a:r>
            <a:r>
              <a:rPr lang="ru-RU" sz="2400" dirty="0">
                <a:solidFill>
                  <a:srgbClr val="0070C0"/>
                </a:solidFill>
              </a:rPr>
              <a:t>, в пределах соответствующей специальности, всесторонне и в полном объеме.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Заключение эксперта должно основываться на положениях, дающих возможность </a:t>
            </a:r>
            <a:r>
              <a:rPr lang="ru-RU" sz="2400" b="1" dirty="0">
                <a:solidFill>
                  <a:srgbClr val="0070C0"/>
                </a:solidFill>
              </a:rPr>
              <a:t>проверить</a:t>
            </a:r>
            <a:r>
              <a:rPr lang="ru-RU" sz="2400" dirty="0">
                <a:solidFill>
                  <a:srgbClr val="0070C0"/>
                </a:solidFill>
              </a:rPr>
              <a:t> обоснованность и достоверность сделанных выводов на </a:t>
            </a:r>
            <a:r>
              <a:rPr lang="ru-RU" sz="2400" b="1" dirty="0">
                <a:solidFill>
                  <a:srgbClr val="0070C0"/>
                </a:solidFill>
              </a:rPr>
              <a:t>базе общепринятых научных и практических данных</a:t>
            </a:r>
            <a:r>
              <a:rPr lang="ru-RU" sz="2400" dirty="0">
                <a:solidFill>
                  <a:srgbClr val="0070C0"/>
                </a:solidFill>
              </a:rPr>
              <a:t>. </a:t>
            </a:r>
            <a:r>
              <a:rPr lang="ru-RU" sz="1400" dirty="0">
                <a:solidFill>
                  <a:srgbClr val="0070C0"/>
                </a:solidFill>
              </a:rPr>
              <a:t>(Статья 8, 73-ФЗ)</a:t>
            </a:r>
            <a:r>
              <a:rPr lang="ru-RU" dirty="0"/>
              <a:t>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Для целей установления рыночной стоимости объектов недвижимости указанная основа сформирована общепринятой методологией оценки, в том числе изложенной в Федеральном законе от 29.07.1998 г. № 135-ФЗ «Об оценочной деятельности в Российской Федерации» и федеральных стандартах оценки. </a:t>
            </a:r>
          </a:p>
          <a:p>
            <a:pPr marL="742950" indent="-742950">
              <a:buAutoNum type="arabicPeriod"/>
            </a:pPr>
            <a:endParaRPr lang="ru-RU" sz="2800" b="1" dirty="0">
              <a:solidFill>
                <a:srgbClr val="0070C0"/>
              </a:solidFill>
            </a:endParaRPr>
          </a:p>
          <a:p>
            <a:pPr marL="742950" indent="-742950">
              <a:buAutoNum type="arabicPeriod"/>
            </a:pPr>
            <a:endParaRPr lang="ru-RU" sz="2800" b="1" dirty="0">
              <a:solidFill>
                <a:srgbClr val="0070C0"/>
              </a:solidFill>
            </a:endParaRPr>
          </a:p>
          <a:p>
            <a:pPr marL="742950" indent="-742950">
              <a:buAutoNum type="arabicPeriod"/>
            </a:pPr>
            <a:endParaRPr lang="ru-RU" sz="2800" b="1" dirty="0">
              <a:solidFill>
                <a:srgbClr val="0070C0"/>
              </a:solidFill>
            </a:endParaRPr>
          </a:p>
          <a:p>
            <a:pPr marL="742950" indent="-742950">
              <a:buAutoNum type="arabicPeriod"/>
            </a:pPr>
            <a:endParaRPr lang="ru-RU" sz="28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64427CE-4861-4F56-A55D-CD542AB0D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8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918418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Критерии оценки ЗЭ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484784"/>
            <a:ext cx="8047806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«Статья 8. Объективность, всесторонность и полнота исследований </a:t>
            </a:r>
            <a:r>
              <a:rPr lang="ru-RU" sz="1600" dirty="0">
                <a:solidFill>
                  <a:srgbClr val="0070C0"/>
                </a:solidFill>
              </a:rPr>
              <a:t>(ФЗ от 31 мая 2001г. N 73-ФЗ "О государственной судебно-экспертной деятельности в РФ")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Эксперт проводит исследования </a:t>
            </a:r>
          </a:p>
          <a:p>
            <a:pPr algn="just"/>
            <a:r>
              <a:rPr lang="ru-RU" u="sng" dirty="0">
                <a:solidFill>
                  <a:srgbClr val="0070C0"/>
                </a:solidFill>
              </a:rPr>
              <a:t>объективно</a:t>
            </a:r>
            <a:r>
              <a:rPr lang="ru-RU" dirty="0">
                <a:solidFill>
                  <a:srgbClr val="0070C0"/>
                </a:solidFill>
              </a:rPr>
              <a:t> (1), 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на строго научной и практической основе, в пределах соответствующей специальности (2)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всесторонне (3)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и в </a:t>
            </a:r>
            <a:r>
              <a:rPr lang="ru-RU" u="sng" dirty="0">
                <a:solidFill>
                  <a:srgbClr val="0070C0"/>
                </a:solidFill>
              </a:rPr>
              <a:t>полном</a:t>
            </a:r>
            <a:r>
              <a:rPr lang="ru-RU" dirty="0">
                <a:solidFill>
                  <a:srgbClr val="0070C0"/>
                </a:solidFill>
              </a:rPr>
              <a:t> объеме (4).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Заключение эксперта должно основываться на положениях, дающих возможность проверить (5) </a:t>
            </a:r>
          </a:p>
          <a:p>
            <a:pPr algn="just"/>
            <a:r>
              <a:rPr lang="ru-RU" u="sng" dirty="0">
                <a:solidFill>
                  <a:srgbClr val="0070C0"/>
                </a:solidFill>
              </a:rPr>
              <a:t>обоснованность </a:t>
            </a:r>
            <a:r>
              <a:rPr lang="ru-RU" dirty="0">
                <a:solidFill>
                  <a:srgbClr val="0070C0"/>
                </a:solidFill>
              </a:rPr>
              <a:t>(5.1) 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и </a:t>
            </a:r>
            <a:r>
              <a:rPr lang="ru-RU" u="sng" dirty="0">
                <a:solidFill>
                  <a:srgbClr val="0070C0"/>
                </a:solidFill>
              </a:rPr>
              <a:t>достоверность</a:t>
            </a:r>
            <a:r>
              <a:rPr lang="ru-RU" dirty="0">
                <a:solidFill>
                  <a:srgbClr val="0070C0"/>
                </a:solidFill>
              </a:rPr>
              <a:t> (5.2) сделанных выводов </a:t>
            </a:r>
          </a:p>
          <a:p>
            <a:pPr algn="just"/>
            <a:r>
              <a:rPr lang="ru-RU" dirty="0">
                <a:solidFill>
                  <a:srgbClr val="0070C0"/>
                </a:solidFill>
              </a:rPr>
              <a:t>на базе о</a:t>
            </a:r>
            <a:r>
              <a:rPr lang="ru-RU" u="sng" dirty="0">
                <a:solidFill>
                  <a:srgbClr val="0070C0"/>
                </a:solidFill>
              </a:rPr>
              <a:t>бщепринятых</a:t>
            </a:r>
            <a:r>
              <a:rPr lang="ru-RU" dirty="0">
                <a:solidFill>
                  <a:srgbClr val="0070C0"/>
                </a:solidFill>
              </a:rPr>
              <a:t> научных и практических данных (6).»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03045F-63EC-4AAA-BD7C-46A53AE88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00"/>
                </a:solidFill>
                <a:latin typeface="Calibri" panose="020F0502020204030204"/>
              </a:rPr>
              <a:t>ЗЭ на установление стоимости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0070C0"/>
                </a:solidFill>
              </a:rPr>
              <a:t>Задачи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solidFill>
                  <a:srgbClr val="0070C0"/>
                </a:solidFill>
              </a:rPr>
              <a:t>Проверка ЗЭ на соответствие законодательству о ГСЭД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solidFill>
                  <a:srgbClr val="0070C0"/>
                </a:solidFill>
              </a:rPr>
              <a:t> Проверка ЗЭ на соответствие методическим положениям ЗОД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solidFill>
                  <a:srgbClr val="0070C0"/>
                </a:solidFill>
              </a:rPr>
              <a:t>Выявление нарушений, влияющих на стоимость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solidFill>
                  <a:srgbClr val="0070C0"/>
                </a:solidFill>
              </a:rPr>
              <a:t>Определение величин искажения стоимости в результате нарушений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solidFill>
                  <a:srgbClr val="0070C0"/>
                </a:solidFill>
              </a:rPr>
              <a:t>Определение общей величины искажения стоимости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71E978-A1F5-4333-8B57-1708E2F78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78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ЗЭ на установление стоимости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Выводы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ЗЭ не соответствует законодательству о ГСЭД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ЗЭ не соответствует методическим положениям ЗОД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Выявленные нарушения существенно влияют на стоимость</a:t>
            </a: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7291B0-251A-45B4-8300-BF7590D02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ЗЭ по проверке отчета об оценке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Задачи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Проверка ЗЭ на наличие нарушений законодательства о ГСЭД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Проверка ЗЭ на предмет корректности трактовки положений ЗОД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Анализ нарушений ЗОД, указанных в ЗЭ на предмет влияния на стоимость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04D911-CF4B-495E-B5B3-FA4B796A1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12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00"/>
                </a:solidFill>
                <a:latin typeface="Calibri" panose="020F0502020204030204"/>
              </a:rPr>
              <a:t>ЗЭ по проверке отчета об оценке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</a:rPr>
              <a:t>Выводы</a:t>
            </a:r>
            <a:endParaRPr lang="ru-RU" sz="3200" dirty="0">
              <a:solidFill>
                <a:srgbClr val="0070C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ЗЭ не соответствует законодательству о ГСЭД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Замечания, изложенные в ЗЭ противоречат ЗОД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0070C0"/>
                </a:solidFill>
              </a:rPr>
              <a:t>Нарушения ЗОД, указанные в ЗЭ не оказывают влияния на стоимость</a:t>
            </a: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6419C64-E67E-4F79-8199-FFE637DE3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0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979256"/>
            <a:ext cx="7886700" cy="1325563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 err="1">
                <a:solidFill>
                  <a:srgbClr val="FF0000"/>
                </a:solidFill>
                <a:latin typeface="Calibri" panose="020F0502020204030204"/>
              </a:rPr>
              <a:t>Практикоориентированное</a:t>
            </a: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 образование по СЭ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946251"/>
            <a:ext cx="7886700" cy="44041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Сетевая форма обучения</a:t>
            </a:r>
            <a:r>
              <a:rPr lang="ru-RU" sz="32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: РЭУ им. Г.В. Плеханова и Союз судебных экспертов «Экспертный совет».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Преподаватели</a:t>
            </a:r>
            <a:r>
              <a:rPr lang="ru-RU" sz="32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– практики.</a:t>
            </a:r>
          </a:p>
          <a:p>
            <a:pPr marL="457200" indent="-457200"/>
            <a:r>
              <a:rPr lang="ru-RU" sz="32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Магистратура</a:t>
            </a:r>
          </a:p>
          <a:p>
            <a:pPr marL="457200" indent="-457200"/>
            <a:r>
              <a:rPr lang="ru-RU" sz="32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Профессиональная переподготовка </a:t>
            </a:r>
          </a:p>
          <a:p>
            <a:pPr marL="457200" indent="-457200"/>
            <a:r>
              <a:rPr lang="ru-RU" sz="3200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Повышение квалификации</a:t>
            </a:r>
          </a:p>
          <a:p>
            <a:pPr marL="0" indent="0" algn="just">
              <a:buNone/>
            </a:pPr>
            <a:endParaRPr lang="ru-RU" sz="3200" b="1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25F7BCD-47F9-46B4-9F78-BA0E5BD5C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7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979256"/>
            <a:ext cx="7886700" cy="1325563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Низкое качество ЗЭ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946251"/>
            <a:ext cx="7886700" cy="44041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Причины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Выбор по цене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Выбор «привычных»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Непрофессионализм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Заинтересованность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Отсутствие реальной ответственности</a:t>
            </a:r>
          </a:p>
          <a:p>
            <a:pPr marL="0" indent="0">
              <a:buNone/>
            </a:pPr>
            <a:endParaRPr lang="ru-RU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Суды, СК, ФНС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25F7BCD-47F9-46B4-9F78-BA0E5BD5C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9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519261"/>
            <a:ext cx="7886700" cy="1325563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Повторная экспертиза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79955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</a:rPr>
              <a:t>«Повторная экспертиза в основном назначалась в связи с </a:t>
            </a:r>
            <a:r>
              <a:rPr lang="ru-RU" sz="2800" u="sng" dirty="0">
                <a:solidFill>
                  <a:srgbClr val="0070C0"/>
                </a:solidFill>
              </a:rPr>
              <a:t>сомнениями суда в объективности и обоснованности </a:t>
            </a:r>
            <a:r>
              <a:rPr lang="ru-RU" sz="2800" dirty="0">
                <a:solidFill>
                  <a:srgbClr val="0070C0"/>
                </a:solidFill>
              </a:rPr>
              <a:t>экспертного заключения, например, когда значительно различались цены, указанные в заключении оценочной экспертизы и в представленном по запросу суда документе о стоимости предмета; когда имелись противоречия в заключении эксперта и в пояснениях этого же эксперта в судебном заседании; когда экспертом не учитывались отдельные обстоятельства или был нарушен порядок проведения экспертизы, в частности экспертом не осуществлялся личный осмотр объекта исследования.»</a:t>
            </a:r>
          </a:p>
          <a:p>
            <a:pPr marL="0" indent="0">
              <a:buNone/>
            </a:pPr>
            <a:endParaRPr lang="ru-RU" sz="2800" i="1" dirty="0"/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9F79FCC-4376-4935-8ECE-B8E7976100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83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6109" y="951176"/>
            <a:ext cx="8119814" cy="831626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Привлечение специалиста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5D85064-2D19-47F4-9C96-B2E0D282B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548296"/>
              </p:ext>
            </p:extLst>
          </p:nvPr>
        </p:nvGraphicFramePr>
        <p:xfrm>
          <a:off x="656109" y="2132856"/>
          <a:ext cx="7831782" cy="3682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3763">
                  <a:extLst>
                    <a:ext uri="{9D8B030D-6E8A-4147-A177-3AD203B41FA5}">
                      <a16:colId xmlns:a16="http://schemas.microsoft.com/office/drawing/2014/main" val="2786401914"/>
                    </a:ext>
                  </a:extLst>
                </a:gridCol>
                <a:gridCol w="5068019">
                  <a:extLst>
                    <a:ext uri="{9D8B030D-6E8A-4147-A177-3AD203B41FA5}">
                      <a16:colId xmlns:a16="http://schemas.microsoft.com/office/drawing/2014/main" val="1755460141"/>
                    </a:ext>
                  </a:extLst>
                </a:gridCol>
              </a:tblGrid>
              <a:tr h="470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Положение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2392706964"/>
                  </a:ext>
                </a:extLst>
              </a:tr>
              <a:tr h="21296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Пункт 13 Постановления Пленума ВАС РФ от 04.04.2014г. №23 «О некоторых вопросах практики применения арбитражными судами законодательства об экспертизе»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Заключение эксперта по результатам проведения судебной экспертизы, назначенной при рассмотрении иного судебного дела, а равно заключение эксперта, полученное по результатам проведения </a:t>
                      </a:r>
                      <a:r>
                        <a:rPr lang="ru-RU" sz="1400" u="sng" dirty="0">
                          <a:effectLst/>
                        </a:rPr>
                        <a:t>внесудебной экспертизы</a:t>
                      </a:r>
                      <a:r>
                        <a:rPr lang="ru-RU" sz="1400" dirty="0">
                          <a:effectLst/>
                        </a:rPr>
                        <a:t>, не могут признаваться экспертными заключениями по рассматриваемому делу. Такое заключение может быть признано судом </a:t>
                      </a:r>
                      <a:r>
                        <a:rPr lang="ru-RU" sz="1400" u="sng" dirty="0">
                          <a:effectLst/>
                        </a:rPr>
                        <a:t>иным документом, допускаемым в качестве доказательства </a:t>
                      </a:r>
                      <a:r>
                        <a:rPr lang="ru-RU" sz="1400" dirty="0">
                          <a:effectLst/>
                        </a:rPr>
                        <a:t>в соответствии со статьей 89 АПК РФ.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1131587805"/>
                  </a:ext>
                </a:extLst>
              </a:tr>
              <a:tr h="1082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Статья 19 Постановления Пленума ВС РФ от 21.12.2010г. №28 «О судебной экспертизе по уголовным делам»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Для оказания помощи в оценке заключения эксперта и допросе эксперта </a:t>
                      </a:r>
                      <a:r>
                        <a:rPr lang="ru-RU" sz="1400" u="sng" dirty="0">
                          <a:effectLst/>
                        </a:rPr>
                        <a:t>по ходатайству стороны или по инициативе суда </a:t>
                      </a:r>
                      <a:r>
                        <a:rPr lang="ru-RU" sz="1400" dirty="0">
                          <a:effectLst/>
                        </a:rPr>
                        <a:t>может привлекаться специалист. Разъяснения специалист дает в форме устных показаний или </a:t>
                      </a:r>
                      <a:r>
                        <a:rPr lang="ru-RU" sz="1400" u="sng" dirty="0">
                          <a:effectLst/>
                        </a:rPr>
                        <a:t>письменного заключения</a:t>
                      </a:r>
                      <a:endParaRPr lang="ru-RU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4089099690"/>
                  </a:ext>
                </a:extLst>
              </a:tr>
            </a:tbl>
          </a:graphicData>
        </a:graphic>
      </p:graphicFrame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AD5E51-2A93-4639-AD87-2C0FB3B12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9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869182"/>
            <a:ext cx="8119814" cy="1479698"/>
          </a:xfrm>
        </p:spPr>
        <p:txBody>
          <a:bodyPr>
            <a:normAutofit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Оспаривание кадастровой </a:t>
            </a:r>
            <a:b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стоимости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5D85064-2D19-47F4-9C96-B2E0D282B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741"/>
              </p:ext>
            </p:extLst>
          </p:nvPr>
        </p:nvGraphicFramePr>
        <p:xfrm>
          <a:off x="656109" y="2585041"/>
          <a:ext cx="7831782" cy="2600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3763">
                  <a:extLst>
                    <a:ext uri="{9D8B030D-6E8A-4147-A177-3AD203B41FA5}">
                      <a16:colId xmlns:a16="http://schemas.microsoft.com/office/drawing/2014/main" val="2786401914"/>
                    </a:ext>
                  </a:extLst>
                </a:gridCol>
                <a:gridCol w="5068019">
                  <a:extLst>
                    <a:ext uri="{9D8B030D-6E8A-4147-A177-3AD203B41FA5}">
                      <a16:colId xmlns:a16="http://schemas.microsoft.com/office/drawing/2014/main" val="1755460141"/>
                    </a:ext>
                  </a:extLst>
                </a:gridCol>
              </a:tblGrid>
              <a:tr h="470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Положение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2392706964"/>
                  </a:ext>
                </a:extLst>
              </a:tr>
              <a:tr h="21296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Пункт 21 Постановления Пленума ВС РФ от 30.06.2015г. №28 «О некоторых вопросах, возникающих при рассмотрении судами дел об оспаривании результатов определения кадастровой стоимости объектов недвижимости»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Суд вправе привлечь к участию в деле специалиста для получения </a:t>
                      </a:r>
                      <a:r>
                        <a:rPr lang="ru-RU" sz="1400" u="sng" dirty="0">
                          <a:effectLst/>
                        </a:rPr>
                        <a:t>консультаций, пояснений </a:t>
                      </a:r>
                      <a:r>
                        <a:rPr lang="ru-RU" sz="1400" dirty="0">
                          <a:effectLst/>
                        </a:rPr>
                        <a:t>и оказания иной технической помощи </a:t>
                      </a:r>
                      <a:r>
                        <a:rPr lang="ru-RU" sz="1400" u="sng" dirty="0">
                          <a:effectLst/>
                        </a:rPr>
                        <a:t>при исследовании доказательств</a:t>
                      </a:r>
                      <a:r>
                        <a:rPr lang="ru-RU" sz="1400" dirty="0">
                          <a:effectLst/>
                        </a:rPr>
                        <a:t>, в том числе для решения вопроса </a:t>
                      </a:r>
                      <a:r>
                        <a:rPr lang="ru-RU" sz="1400" u="sng" dirty="0">
                          <a:effectLst/>
                        </a:rPr>
                        <a:t>о необходимости проведения экспертизы </a:t>
                      </a:r>
                      <a:r>
                        <a:rPr lang="ru-RU" sz="1400" dirty="0">
                          <a:effectLst/>
                        </a:rPr>
                        <a:t>(статья 188 ГПК РФ, статьи 50, 169 КАС РФ).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1131587805"/>
                  </a:ext>
                </a:extLst>
              </a:tr>
            </a:tbl>
          </a:graphicData>
        </a:graphic>
      </p:graphicFrame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AD5E51-2A93-4639-AD87-2C0FB3B12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2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869181"/>
            <a:ext cx="8119814" cy="1104891"/>
          </a:xfrm>
        </p:spPr>
        <p:txBody>
          <a:bodyPr>
            <a:normAutofit fontScale="90000"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Рецензия как допустимое доказательство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5D85064-2D19-47F4-9C96-B2E0D282B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376459"/>
              </p:ext>
            </p:extLst>
          </p:nvPr>
        </p:nvGraphicFramePr>
        <p:xfrm>
          <a:off x="656109" y="1974073"/>
          <a:ext cx="7831782" cy="436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3763">
                  <a:extLst>
                    <a:ext uri="{9D8B030D-6E8A-4147-A177-3AD203B41FA5}">
                      <a16:colId xmlns:a16="http://schemas.microsoft.com/office/drawing/2014/main" val="2786401914"/>
                    </a:ext>
                  </a:extLst>
                </a:gridCol>
                <a:gridCol w="5068019">
                  <a:extLst>
                    <a:ext uri="{9D8B030D-6E8A-4147-A177-3AD203B41FA5}">
                      <a16:colId xmlns:a16="http://schemas.microsoft.com/office/drawing/2014/main" val="1755460141"/>
                    </a:ext>
                  </a:extLst>
                </a:gridCol>
              </a:tblGrid>
              <a:tr h="470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Положение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2392706964"/>
                  </a:ext>
                </a:extLst>
              </a:tr>
              <a:tr h="21296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Постановление Арбитражного суда Московского округа от  03.06.2015 № Ф05-6048/2015 по делу № А40-95395/14</a:t>
                      </a:r>
                    </a:p>
                  </a:txBody>
                  <a:tcPr marL="95250" marR="66675" marT="76200" marB="952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Суд установил, что из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представленной истцом рецензии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отчет ХХХ об определении рыночной стоимости товарного знака ХХХ следует, что данный Отчет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содержит необоснованные выводы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рыночной стоимости товарного знака и совершен с нарушениями требований Федерального закона № 135-ФЗ от 29.07.1998 «Об оценочной деятельности в Российской Федерации» и стандартов профессиональной практики.</a:t>
                      </a:r>
                    </a:p>
                  </a:txBody>
                  <a:tcPr marL="95250" marR="66675" marT="76200" marB="95250"/>
                </a:tc>
                <a:extLst>
                  <a:ext uri="{0D108BD9-81ED-4DB2-BD59-A6C34878D82A}">
                    <a16:rowId xmlns:a16="http://schemas.microsoft.com/office/drawing/2014/main" val="1131587805"/>
                  </a:ext>
                </a:extLst>
              </a:tr>
              <a:tr h="1082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Определение Верховного Суда РФ от 28.12.2016 N 305-КГ16-17924 по делу N А40-141360/2015</a:t>
                      </a:r>
                    </a:p>
                  </a:txBody>
                  <a:tcPr marL="95250" marR="66675" marT="76200" marB="952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Кроме того, по результатам оценки представленных в материалы дела доказательств, в том числе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рецензии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отчет об оценке ХХХ, и анализируя информацию, содержащуюся в документах по объектам основных средств (ХХХ) в соотношении с информацией, указанной в отчете оценщика ХХХ, суд признал правомерным вывод налогового органа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недостоверности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названного отчета.</a:t>
                      </a:r>
                    </a:p>
                  </a:txBody>
                  <a:tcPr marL="95250" marR="66675" marT="76200" marB="95250"/>
                </a:tc>
                <a:extLst>
                  <a:ext uri="{0D108BD9-81ED-4DB2-BD59-A6C34878D82A}">
                    <a16:rowId xmlns:a16="http://schemas.microsoft.com/office/drawing/2014/main" val="4089099690"/>
                  </a:ext>
                </a:extLst>
              </a:tr>
            </a:tbl>
          </a:graphicData>
        </a:graphic>
      </p:graphicFrame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AD5E51-2A93-4639-AD87-2C0FB3B12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1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869182"/>
            <a:ext cx="8119814" cy="1479698"/>
          </a:xfrm>
        </p:spPr>
        <p:txBody>
          <a:bodyPr>
            <a:normAutofit/>
          </a:bodyPr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rgbClr val="FF0000"/>
                </a:solidFill>
                <a:latin typeface="Calibri" panose="020F0502020204030204"/>
              </a:rPr>
              <a:t>Значимая позиция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5D85064-2D19-47F4-9C96-B2E0D282B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179606"/>
              </p:ext>
            </p:extLst>
          </p:nvPr>
        </p:nvGraphicFramePr>
        <p:xfrm>
          <a:off x="656109" y="2348880"/>
          <a:ext cx="7831782" cy="3939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3763">
                  <a:extLst>
                    <a:ext uri="{9D8B030D-6E8A-4147-A177-3AD203B41FA5}">
                      <a16:colId xmlns:a16="http://schemas.microsoft.com/office/drawing/2014/main" val="2786401914"/>
                    </a:ext>
                  </a:extLst>
                </a:gridCol>
                <a:gridCol w="5068019">
                  <a:extLst>
                    <a:ext uri="{9D8B030D-6E8A-4147-A177-3AD203B41FA5}">
                      <a16:colId xmlns:a16="http://schemas.microsoft.com/office/drawing/2014/main" val="1755460141"/>
                    </a:ext>
                  </a:extLst>
                </a:gridCol>
              </a:tblGrid>
              <a:tr h="470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Источник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Положение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228" marR="61060" marT="69783" marB="87228"/>
                </a:tc>
                <a:extLst>
                  <a:ext uri="{0D108BD9-81ED-4DB2-BD59-A6C34878D82A}">
                    <a16:rowId xmlns:a16="http://schemas.microsoft.com/office/drawing/2014/main" val="2392706964"/>
                  </a:ext>
                </a:extLst>
              </a:tr>
              <a:tr h="21296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Судебная коллегия по экономическим спорам Верховного Суда РФ по делу № 305-ЭС17-11486 25.01.2018г.</a:t>
                      </a:r>
                    </a:p>
                  </a:txBody>
                  <a:tcPr marL="95250" marR="66675" marT="76200" marB="9525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Ходатайство общества о приобщении в материалы дела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заключения специалистов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…, в котором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обоснованность выводов экспертов ставилась под сомнение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судом апелляционной инстанции отклонено, поскольку этот документ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соответствует критериям относимости и допустимости доказательств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предусмотренных статьями 67 и 68 Арбитражного процессуального кодекса Российской Федерации.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приобщив указанный документ и не дав оценку его содержательной части, суд лишил сторону возможности доказать свои возражения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части объема выполненных работ и обоснованности встречного иска. В этой связи нельзя признать правомерным и </a:t>
                      </a:r>
                      <a:r>
                        <a:rPr lang="ru-RU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отказ суда в проведении повторной экспертизы.</a:t>
                      </a:r>
                    </a:p>
                  </a:txBody>
                  <a:tcPr marL="95250" marR="66675" marT="76200" marB="95250"/>
                </a:tc>
                <a:extLst>
                  <a:ext uri="{0D108BD9-81ED-4DB2-BD59-A6C34878D82A}">
                    <a16:rowId xmlns:a16="http://schemas.microsoft.com/office/drawing/2014/main" val="1131587805"/>
                  </a:ext>
                </a:extLst>
              </a:tr>
            </a:tbl>
          </a:graphicData>
        </a:graphic>
      </p:graphicFrame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7AD5E51-2A93-4639-AD87-2C0FB3B12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48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7649"/>
          </a:xfrm>
        </p:spPr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00"/>
                </a:solidFill>
                <a:latin typeface="Calibri" panose="020F0502020204030204"/>
              </a:rPr>
              <a:t>Оформление рецензии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136760"/>
            <a:ext cx="7886700" cy="2076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Требования к оформлению заключения, фактически представляющему собой мотивированные объяснения стороны относительно дефектов судебной экспертизы, законом не установлены (№ 305-ЭС17-11486 25.01.2018г. )</a:t>
            </a:r>
          </a:p>
          <a:p>
            <a:r>
              <a:rPr lang="ru-RU" sz="1600" dirty="0">
                <a:solidFill>
                  <a:srgbClr val="0070C0"/>
                </a:solidFill>
              </a:rPr>
              <a:t>Подписка об уголовной ответственности</a:t>
            </a: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71E978-A1F5-4333-8B57-1708E2F78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E1A50CD-4CB4-4BB5-AD1C-25524F741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039351"/>
              </p:ext>
            </p:extLst>
          </p:nvPr>
        </p:nvGraphicFramePr>
        <p:xfrm>
          <a:off x="287524" y="2204864"/>
          <a:ext cx="856895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129067475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488261820"/>
                    </a:ext>
                  </a:extLst>
                </a:gridCol>
                <a:gridCol w="6588731">
                  <a:extLst>
                    <a:ext uri="{9D8B030D-6E8A-4147-A177-3AD203B41FA5}">
                      <a16:colId xmlns:a16="http://schemas.microsoft.com/office/drawing/2014/main" val="3378392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Источник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Положение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943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Апелляционное определение Оренбургского областного суда от 01.11.2017 по делу N 33-7836/2017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«Ссылка ответчика на рецензию специалиста М. в подтверждение своих доводов о необоснованности выводов эксперта судебной коллегией отклоняется, поскольку указанная рецензия не принята судебной коллегией в качестве доказательства по делу, </a:t>
                      </a:r>
                      <a:r>
                        <a:rPr lang="ru-RU" sz="1100" u="sng" dirty="0"/>
                        <a:t>выражает мнение специалиста, не предупрежденного об уголовной ответственности,</a:t>
                      </a:r>
                      <a:r>
                        <a:rPr lang="ru-RU" sz="1100" dirty="0"/>
                        <a:t> и не содержит указаний на конкретные нарушения экспертом утвержденных Минюстом методических рекомендаций, не содержит также прямо противоположных выводов, сделанных экспертом.»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12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Постановление Двенадцатого арбитражного апелляционного суда от 20.12.2016 по делу № А12-17740/2016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«К представленному истцом в материалы дела заключению специалиста №36/09.16 суд апелляционной инстанции относится критически, поскольку названное заключение (рецензия) получено вне рамок рассмотрения дела, не может быть признано экспертным заключением, полученным в соответствии со статьей 86 Арбитражного процессуального кодекса Российской Федерации, и не является допустимым доказательством. Кроме того </a:t>
                      </a:r>
                      <a:r>
                        <a:rPr lang="ru-RU" sz="1100" u="sng" dirty="0"/>
                        <a:t>специалист подготовивший данное заключение (рецензию) не предупрежден об уголовной ответственности по статье 307 Уголовного кодекса Российской Федерации за дачу заведомо ложных заключений. </a:t>
                      </a:r>
                      <a:r>
                        <a:rPr lang="ru-RU" sz="1100" dirty="0"/>
                        <a:t>В связи, с чем данное заключение правомерно не принято судом первой инстанции.»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328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/>
                        <a:t>Постановлений Арбитражного суда Поволжского округа от 09.10.2017 № Ф06-24984/2017 по делу № А65-15572/2016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«…суды </a:t>
                      </a:r>
                      <a:r>
                        <a:rPr lang="ru-RU" sz="1100" dirty="0"/>
                        <a:t>правомерно не приняли в качестве доказательств рецензию специалиста «Научно-экспертного объединения «ЛОКАР» Боровикова Д.С. от 06.02.2017, заключение специалиста </a:t>
                      </a:r>
                      <a:r>
                        <a:rPr lang="ru-RU" sz="1100" dirty="0" err="1"/>
                        <a:t>Тареева</a:t>
                      </a:r>
                      <a:r>
                        <a:rPr lang="ru-RU" sz="1100" dirty="0"/>
                        <a:t> С.Е. ООО «Саратовский Центр Экспертиз», копию заключения специалиста Рыбалова В.С. ООО «НИЛСЭ», заключение экспертизы ООО «Приволжский институт технической экспертизы», заключение специалиста ООО «</a:t>
                      </a:r>
                      <a:r>
                        <a:rPr lang="ru-RU" sz="1100" dirty="0" err="1"/>
                        <a:t>Экспертно</a:t>
                      </a:r>
                      <a:r>
                        <a:rPr lang="ru-RU" sz="1100" dirty="0"/>
                        <a:t> правовой консультационный центр», установив, что они не соответствуют требованиям допустимости доказательств, названные заключения и консультации даны вне рамок судебного процесса, </a:t>
                      </a:r>
                      <a:r>
                        <a:rPr lang="ru-RU" sz="1100" u="sng" dirty="0"/>
                        <a:t>эксперты в соответствии с нормами процессуального права не предупреждались об уголовной ответственности за дачу заведомо ложного заключения</a:t>
                      </a:r>
                      <a:r>
                        <a:rPr lang="ru-RU" sz="11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408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Заголовок 1"/>
          <p:cNvSpPr txBox="1">
            <a:spLocks/>
          </p:cNvSpPr>
          <p:nvPr/>
        </p:nvSpPr>
        <p:spPr>
          <a:xfrm>
            <a:off x="0" y="22348"/>
            <a:ext cx="9144000" cy="867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defTabSz="914400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rgbClr val="FF0000"/>
                </a:solidFill>
                <a:latin typeface="Calibri" panose="020F0502020204030204"/>
              </a:rPr>
              <a:t>Представление в суд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/>
          </a:bodyPr>
          <a:lstStyle/>
          <a:p>
            <a:pPr marL="0" indent="630238" algn="just"/>
            <a:r>
              <a:rPr lang="ru-RU" sz="2800" dirty="0">
                <a:solidFill>
                  <a:srgbClr val="0070C0"/>
                </a:solidFill>
              </a:rPr>
              <a:t> изложение основных тезисов рецензии в основном документе стороны с приложением рецензии;</a:t>
            </a:r>
          </a:p>
          <a:p>
            <a:pPr algn="just"/>
            <a:r>
              <a:rPr lang="ru-RU" sz="2800" dirty="0">
                <a:solidFill>
                  <a:srgbClr val="0070C0"/>
                </a:solidFill>
              </a:rPr>
              <a:t>	изложение содержательной части рецензии в основном документе стороны полностью;</a:t>
            </a:r>
          </a:p>
          <a:p>
            <a:pPr algn="just"/>
            <a:r>
              <a:rPr lang="ru-RU" sz="2800" dirty="0">
                <a:solidFill>
                  <a:srgbClr val="0070C0"/>
                </a:solidFill>
              </a:rPr>
              <a:t>	устное оглашение основных тезисов рецензии в рамках судебного заседания</a:t>
            </a:r>
          </a:p>
          <a:p>
            <a:pPr marL="0" indent="0" algn="just">
              <a:buNone/>
            </a:pPr>
            <a:endParaRPr lang="ru-RU" sz="28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</a:rPr>
              <a:t>Основной вариант – ходатайство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о назначении повторной экспертизы</a:t>
            </a:r>
            <a:r>
              <a:rPr lang="ru-RU" sz="3600" dirty="0">
                <a:solidFill>
                  <a:srgbClr val="0070C0"/>
                </a:solidFill>
              </a:rPr>
              <a:t>.</a:t>
            </a: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63A54-F912-47E9-9396-8FB7CE13897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71E978-A1F5-4333-8B57-1708E2F78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351" y="54853"/>
            <a:ext cx="4915586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17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3894</TotalTime>
  <Words>1322</Words>
  <Application>Microsoft Office PowerPoint</Application>
  <PresentationFormat>Экран (4:3)</PresentationFormat>
  <Paragraphs>152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Рецензирование заключений эксперта (в области установления стоимости)</vt:lpstr>
      <vt:lpstr>Низкое качество ЗЭ</vt:lpstr>
      <vt:lpstr>Повторная экспертиза</vt:lpstr>
      <vt:lpstr>Привлечение специалиста</vt:lpstr>
      <vt:lpstr>Оспаривание кадастровой  стоимости</vt:lpstr>
      <vt:lpstr>Рецензия как допустимое доказательство</vt:lpstr>
      <vt:lpstr>Значимая позиция</vt:lpstr>
      <vt:lpstr>Оформление рецензии</vt:lpstr>
      <vt:lpstr>Представление в суд</vt:lpstr>
      <vt:lpstr>Требования к  заключению эксперта</vt:lpstr>
      <vt:lpstr>Критерии оценки ЗЭ</vt:lpstr>
      <vt:lpstr>ЗЭ на установление стоимости</vt:lpstr>
      <vt:lpstr>ЗЭ на установление стоимости</vt:lpstr>
      <vt:lpstr>ЗЭ по проверке отчета об оценке</vt:lpstr>
      <vt:lpstr>ЗЭ по проверке отчета об оценке</vt:lpstr>
      <vt:lpstr>Практикоориентированное образование по СЭ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Стандартизация в системе саморегулирования</dc:title>
  <dc:creator>1</dc:creator>
  <cp:lastModifiedBy>Арина Потоцкая</cp:lastModifiedBy>
  <cp:revision>205</cp:revision>
  <cp:lastPrinted>2018-05-16T16:23:08Z</cp:lastPrinted>
  <dcterms:created xsi:type="dcterms:W3CDTF">2011-04-20T12:27:46Z</dcterms:created>
  <dcterms:modified xsi:type="dcterms:W3CDTF">2018-05-25T13:30:26Z</dcterms:modified>
</cp:coreProperties>
</file>