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597" r:id="rId1"/>
    <p:sldMasterId id="2147484877" r:id="rId2"/>
    <p:sldMasterId id="2147486246" r:id="rId3"/>
  </p:sldMasterIdLst>
  <p:notesMasterIdLst>
    <p:notesMasterId r:id="rId10"/>
  </p:notesMasterIdLst>
  <p:sldIdLst>
    <p:sldId id="501" r:id="rId4"/>
    <p:sldId id="759" r:id="rId5"/>
    <p:sldId id="793" r:id="rId6"/>
    <p:sldId id="773" r:id="rId7"/>
    <p:sldId id="794" r:id="rId8"/>
    <p:sldId id="644" r:id="rId9"/>
  </p:sldIdLst>
  <p:sldSz cx="9144000" cy="6858000" type="screen4x3"/>
  <p:notesSz cx="6761163" cy="9942513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FF"/>
    <a:srgbClr val="FEF8FE"/>
    <a:srgbClr val="F9C5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DCAF9ED-07DC-4A11-8D7F-57B35C25682E}" styleName="Средний стиль 1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6714" autoAdjust="0"/>
    <p:restoredTop sz="86444" autoAdjust="0"/>
  </p:normalViewPr>
  <p:slideViewPr>
    <p:cSldViewPr>
      <p:cViewPr varScale="1">
        <p:scale>
          <a:sx n="114" d="100"/>
          <a:sy n="114" d="100"/>
        </p:scale>
        <p:origin x="221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74" cy="49768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010" y="0"/>
            <a:ext cx="2930574" cy="49768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9C4BABD-D142-4F41-B88C-BFD231A5FCBB}" type="datetimeFigureOut">
              <a:rPr lang="ru-RU"/>
              <a:pPr>
                <a:defRPr/>
              </a:pPr>
              <a:t>13.09.2017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5350" y="746125"/>
            <a:ext cx="4970463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5801" y="4722417"/>
            <a:ext cx="5409562" cy="447436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242"/>
            <a:ext cx="2930574" cy="49768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010" y="9443242"/>
            <a:ext cx="2930574" cy="49768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91570B72-5672-458C-ACD3-F91E9C8B40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69280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961F130-2C20-4328-ACAD-4EF623B27266}" type="datetime1">
              <a:rPr lang="ru-RU"/>
              <a:pPr>
                <a:defRPr/>
              </a:pPr>
              <a:t>13.09.2017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036D87-A89D-480A-8248-CD5A4CCB53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4511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413050D-7E32-452E-8389-61266FA292A9}" type="datetime1">
              <a:rPr lang="ru-RU"/>
              <a:pPr>
                <a:defRPr/>
              </a:pPr>
              <a:t>13.09.2017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F27307-82E0-441A-A28B-BA9544A781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8243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564D2AA-7175-4E54-9429-BDC998D8936D}" type="datetime1">
              <a:rPr lang="ru-RU"/>
              <a:pPr>
                <a:defRPr/>
              </a:pPr>
              <a:t>13.09.2017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FBD799-940E-49A7-A222-A1DA9A27E8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52063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9445F4-FD28-4DFF-B240-1B0740C72F4F}" type="datetimeFigureOut">
              <a:rPr lang="ru-RU"/>
              <a:pPr>
                <a:defRPr/>
              </a:pPr>
              <a:t>13.09.2017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C74085-B519-416F-8727-C3989B8BC1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33301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8B53BC-6190-4F7F-8584-60D667206B24}" type="datetimeFigureOut">
              <a:rPr lang="ru-RU"/>
              <a:pPr>
                <a:defRPr/>
              </a:pPr>
              <a:t>13.09.2017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B7B04C-279C-4360-BDE5-BCD7F04321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7081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A10FED-0FC5-470D-A18B-C15F819F8FE8}" type="datetimeFigureOut">
              <a:rPr lang="ru-RU"/>
              <a:pPr>
                <a:defRPr/>
              </a:pPr>
              <a:t>13.09.2017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CFE238-2F37-449A-AE65-406BEEE5E6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72207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8F2F41-F67C-47DD-AA7D-1B30D1B7B428}" type="datetimeFigureOut">
              <a:rPr lang="ru-RU"/>
              <a:pPr>
                <a:defRPr/>
              </a:pPr>
              <a:t>13.09.2017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7FE894-9542-441C-A275-5282336845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54306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4DDFDD-A94A-41BE-B06A-6043A5138207}" type="datetimeFigureOut">
              <a:rPr lang="ru-RU"/>
              <a:pPr>
                <a:defRPr/>
              </a:pPr>
              <a:t>13.09.2017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F7BC37-BBC4-42E4-B022-BFA63CCFDD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23812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23D143-3D08-47F9-B38A-832E6F216052}" type="datetimeFigureOut">
              <a:rPr lang="ru-RU"/>
              <a:pPr>
                <a:defRPr/>
              </a:pPr>
              <a:t>13.09.2017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CCB37F-3914-4A52-9E6A-BA4BFDFEEA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84094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736762-C406-4354-A614-CDA5A0235944}" type="datetimeFigureOut">
              <a:rPr lang="ru-RU"/>
              <a:pPr>
                <a:defRPr/>
              </a:pPr>
              <a:t>13.09.2017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C5E0E5-DE53-4233-AE52-6339D44747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3169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5BFB73-BA12-4818-B7BA-CB88D11FBEAE}" type="datetimeFigureOut">
              <a:rPr lang="ru-RU"/>
              <a:pPr>
                <a:defRPr/>
              </a:pPr>
              <a:t>13.09.2017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041915-8494-4C66-96AB-4DE49F716F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8056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0D7716F-2BBC-4473-BBB8-D95CA4CC90E0}" type="datetime1">
              <a:rPr lang="ru-RU"/>
              <a:pPr>
                <a:defRPr/>
              </a:pPr>
              <a:t>13.09.2017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080A4E-23B4-4463-800F-2E90DB35B3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50561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AF24E1-311D-4E61-8195-B766BDDF1A4A}" type="datetimeFigureOut">
              <a:rPr lang="ru-RU"/>
              <a:pPr>
                <a:defRPr/>
              </a:pPr>
              <a:t>13.09.2017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283BF4-F93D-407B-A841-2BE0822FC2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05889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A1BF24-39A9-4583-A92A-87788F553E8D}" type="datetimeFigureOut">
              <a:rPr lang="ru-RU"/>
              <a:pPr>
                <a:defRPr/>
              </a:pPr>
              <a:t>13.09.2017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EE8F3E-1A87-4DE8-B559-95AD21336E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52512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1C7A54-245D-4D24-917A-C2A90B016B73}" type="datetimeFigureOut">
              <a:rPr lang="ru-RU"/>
              <a:pPr>
                <a:defRPr/>
              </a:pPr>
              <a:t>13.09.2017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8C00C3-031B-4B00-8732-AF9FE0B978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03595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88E09E-7D82-420C-831C-D1FD440BDCA6}" type="datetimeFigureOut">
              <a:rPr lang="ru-RU"/>
              <a:pPr>
                <a:defRPr/>
              </a:pPr>
              <a:t>13.09.2017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532D2D-BFAB-4E61-8F04-4AF7B262D5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64401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836713"/>
            <a:ext cx="7772400" cy="360039"/>
          </a:xfrm>
        </p:spPr>
        <p:txBody>
          <a:bodyPr>
            <a:normAutofit/>
          </a:bodyPr>
          <a:lstStyle>
            <a:lvl1pPr algn="l">
              <a:defRPr sz="1600" b="1" i="0">
                <a:solidFill>
                  <a:schemeClr val="tx2">
                    <a:lumMod val="75000"/>
                  </a:schemeClr>
                </a:solidFill>
                <a:latin typeface="Cambria" pitchFamily="18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1556792"/>
            <a:ext cx="7056784" cy="158417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 marL="0" indent="0" algn="just">
              <a:buNone/>
              <a:defRPr sz="1600" b="0" cap="none" spc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mbr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3275856" y="6309320"/>
            <a:ext cx="2133600" cy="365125"/>
          </a:xfrm>
        </p:spPr>
        <p:txBody>
          <a:bodyPr/>
          <a:lstStyle>
            <a:lvl1pPr algn="ctr">
              <a:defRPr/>
            </a:lvl1pPr>
          </a:lstStyle>
          <a:p>
            <a:fld id="{F18D3D6D-BB74-4F9E-B82D-6C6024CAECF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7619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D3D6D-BB74-4F9E-B82D-6C6024CAECF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1147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80899-1EAC-4446-B6CD-FD4C176DB8E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13.09.2017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1B7A0-217D-4265-ADB7-0689EC40673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239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FA9DAFC-ADDD-4312-9105-70D1DFDBED76}" type="datetime1">
              <a:rPr lang="ru-RU"/>
              <a:pPr>
                <a:defRPr/>
              </a:pPr>
              <a:t>13.09.2017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DF42C3-12C6-4F16-AC4E-8EBEECDE64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0185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E98F00C-0CDA-426B-98C8-929E30506032}" type="datetime1">
              <a:rPr lang="ru-RU"/>
              <a:pPr>
                <a:defRPr/>
              </a:pPr>
              <a:t>13.09.2017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BE626-D81B-4FD6-95FE-CD23A31235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4951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3367D01-9C76-42D9-A672-3D4A9606D7C4}" type="datetime1">
              <a:rPr lang="ru-RU"/>
              <a:pPr>
                <a:defRPr/>
              </a:pPr>
              <a:t>13.09.2017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835D4-3229-4AA0-B279-0677B52072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5704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AE1FBE7-B0C2-4D82-8F6A-0AAA6714D3B2}" type="datetime1">
              <a:rPr lang="ru-RU"/>
              <a:pPr>
                <a:defRPr/>
              </a:pPr>
              <a:t>13.09.2017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388A58-1715-4D3F-8B24-E0AA88B68B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390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FD90D4D-7331-40D5-9D55-4297DDE57CCE}" type="datetime1">
              <a:rPr lang="ru-RU"/>
              <a:pPr>
                <a:defRPr/>
              </a:pPr>
              <a:t>13.09.2017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8FEA95-9B00-4E07-AF3B-FDFCC9AA08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0910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E8EA72B-E1AF-4C1E-9CDA-6B1981DD5984}" type="datetime1">
              <a:rPr lang="ru-RU"/>
              <a:pPr>
                <a:defRPr/>
              </a:pPr>
              <a:t>13.09.2017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CA1995-2FE2-486D-A560-CA9B35B414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7947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5019853-8241-45B1-9103-7D343808596E}" type="datetime1">
              <a:rPr lang="ru-RU"/>
              <a:pPr>
                <a:defRPr/>
              </a:pPr>
              <a:t>13.09.2017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EAE87E-ACB4-4DF4-8757-6A48394332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985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.jpeg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409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FAB3FF15-0EAA-409B-B6F4-A39D41CFF3DE}" type="datetime1">
              <a:rPr lang="ru-RU"/>
              <a:pPr>
                <a:defRPr/>
              </a:pPr>
              <a:t>13.09.2017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6D45B2D-8BF8-450D-8375-ABAED54CFE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209" r:id="rId1"/>
    <p:sldLayoutId id="2147486210" r:id="rId2"/>
    <p:sldLayoutId id="2147486211" r:id="rId3"/>
    <p:sldLayoutId id="2147486212" r:id="rId4"/>
    <p:sldLayoutId id="2147486213" r:id="rId5"/>
    <p:sldLayoutId id="2147486214" r:id="rId6"/>
    <p:sldLayoutId id="2147486215" r:id="rId7"/>
    <p:sldLayoutId id="2147486216" r:id="rId8"/>
    <p:sldLayoutId id="2147486217" r:id="rId9"/>
    <p:sldLayoutId id="2147486218" r:id="rId10"/>
    <p:sldLayoutId id="214748621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DC5D2D1-828C-4727-BC33-61764705D00B}" type="datetimeFigureOut">
              <a:rPr lang="ru-RU"/>
              <a:pPr>
                <a:defRPr/>
              </a:pPr>
              <a:t>13.09.2017</a:t>
            </a:fld>
            <a:endParaRPr lang="ru-RU"/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8915B3E-F194-4F43-B52E-08F322F45E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142" r:id="rId1"/>
    <p:sldLayoutId id="2147486143" r:id="rId2"/>
    <p:sldLayoutId id="2147486144" r:id="rId3"/>
    <p:sldLayoutId id="2147486145" r:id="rId4"/>
    <p:sldLayoutId id="2147486146" r:id="rId5"/>
    <p:sldLayoutId id="2147486147" r:id="rId6"/>
    <p:sldLayoutId id="2147486148" r:id="rId7"/>
    <p:sldLayoutId id="2147486149" r:id="rId8"/>
    <p:sldLayoutId id="2147486150" r:id="rId9"/>
    <p:sldLayoutId id="2147486151" r:id="rId10"/>
    <p:sldLayoutId id="2147486152" r:id="rId11"/>
    <p:sldLayoutId id="214748615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7571184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1484784"/>
            <a:ext cx="7632848" cy="144016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mbria" pitchFamily="18" charset="0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mbria" pitchFamily="18" charset="0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mbria" pitchFamily="18" charset="0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F18D3D6D-BB74-4F9E-B82D-6C6024CAECF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515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247" r:id="rId1"/>
    <p:sldLayoutId id="2147486248" r:id="rId2"/>
    <p:sldLayoutId id="2147486249" r:id="rId3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1600" b="1" kern="1200" cap="none" spc="0">
          <a:ln>
            <a:noFill/>
          </a:ln>
          <a:solidFill>
            <a:schemeClr val="tx2">
              <a:lumMod val="75000"/>
            </a:schemeClr>
          </a:solidFill>
          <a:effectLst/>
          <a:latin typeface="Cambria" pitchFamily="18" charset="0"/>
          <a:ea typeface="+mj-ea"/>
          <a:cs typeface="+mj-cs"/>
        </a:defRPr>
      </a:lvl1pPr>
    </p:titleStyle>
    <p:bodyStyle>
      <a:lvl1pPr marL="342900" indent="-342900" algn="just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2">
              <a:lumMod val="75000"/>
            </a:schemeClr>
          </a:solidFill>
          <a:latin typeface="Cambria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accent3">
              <a:lumMod val="60000"/>
              <a:lumOff val="40000"/>
            </a:schemeClr>
          </a:solidFill>
          <a:latin typeface="Cambria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rgbClr val="00B050"/>
          </a:solidFill>
          <a:latin typeface="Cambria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Cambria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Cambr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Изображение 3" descr="b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288"/>
            <a:ext cx="9144000" cy="6864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187" name="Название 1"/>
          <p:cNvSpPr>
            <a:spLocks noGrp="1"/>
          </p:cNvSpPr>
          <p:nvPr>
            <p:ph type="ctrTitle"/>
          </p:nvPr>
        </p:nvSpPr>
        <p:spPr>
          <a:xfrm>
            <a:off x="674688" y="2420938"/>
            <a:ext cx="7772400" cy="1217612"/>
          </a:xfrm>
        </p:spPr>
        <p:txBody>
          <a:bodyPr/>
          <a:lstStyle/>
          <a:p>
            <a:pPr eaLnBrk="1" hangingPunct="1"/>
            <a:r>
              <a:rPr lang="ru-RU" sz="2800" b="1" dirty="0">
                <a:solidFill>
                  <a:schemeClr val="accent1"/>
                </a:solidFill>
              </a:rPr>
              <a:t>Практика сдачи квалификационного экзамена оценщиков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221163"/>
            <a:ext cx="6800850" cy="1182687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/>
                </a:solidFill>
              </a:rPr>
              <a:t>ЗАКИРОВА АЛЕНА АЛЕКСАНДРОВНА</a:t>
            </a:r>
          </a:p>
          <a:p>
            <a:r>
              <a:rPr lang="ru-RU" sz="15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Член экспертного совета </a:t>
            </a:r>
            <a:r>
              <a:rPr lang="ru-RU" sz="15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НП</a:t>
            </a:r>
            <a:r>
              <a:rPr lang="ru-RU" sz="15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5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СРО</a:t>
            </a:r>
            <a:r>
              <a:rPr lang="ru-RU" sz="15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«СВОД»</a:t>
            </a:r>
          </a:p>
          <a:p>
            <a:r>
              <a:rPr lang="ru-RU" sz="15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Практикующий оценщик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22538" y="288925"/>
            <a:ext cx="3821112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prstClr val="white"/>
                </a:solidFill>
                <a:latin typeface="Calibri"/>
                <a:cs typeface="+mn-cs"/>
              </a:rPr>
              <a:t>НЕКОММЕРЧЕСКОЕ ПАРТНЕРСТВО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prstClr val="white"/>
                </a:solidFill>
                <a:latin typeface="Calibri"/>
                <a:cs typeface="+mn-cs"/>
              </a:rPr>
              <a:t>САМОРЕГУЛИРУЕМАЯ ОРГАНИЗАЦИЯ</a:t>
            </a:r>
          </a:p>
        </p:txBody>
      </p:sp>
      <p:pic>
        <p:nvPicPr>
          <p:cNvPr id="93190" name="Изображение 6" descr="logo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3538" y="1566863"/>
            <a:ext cx="3044825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273425" y="5707063"/>
            <a:ext cx="2576513" cy="9540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prstClr val="white"/>
                </a:solidFill>
                <a:latin typeface="Calibri"/>
                <a:cs typeface="+mn-cs"/>
              </a:rPr>
              <a:t>8-800-333-87-38</a:t>
            </a:r>
            <a:endParaRPr lang="en-US" sz="2400" dirty="0">
              <a:solidFill>
                <a:prstClr val="white"/>
              </a:solidFill>
              <a:latin typeface="Calibri"/>
              <a:cs typeface="+mn-cs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prstClr val="white"/>
                </a:solidFill>
                <a:latin typeface="Calibri"/>
                <a:cs typeface="+mn-cs"/>
              </a:rPr>
              <a:t>(</a:t>
            </a:r>
            <a:r>
              <a:rPr lang="ru-RU" sz="1400" dirty="0">
                <a:solidFill>
                  <a:prstClr val="white"/>
                </a:solidFill>
                <a:latin typeface="Calibri"/>
                <a:cs typeface="+mn-cs"/>
              </a:rPr>
              <a:t>звонок по России бесплатный</a:t>
            </a:r>
            <a:r>
              <a:rPr lang="en-US" sz="1400" dirty="0">
                <a:solidFill>
                  <a:prstClr val="white"/>
                </a:solidFill>
                <a:latin typeface="Calibri"/>
                <a:cs typeface="+mn-cs"/>
              </a:rPr>
              <a:t>)</a:t>
            </a:r>
            <a:endParaRPr lang="ru-RU" sz="1400" dirty="0">
              <a:solidFill>
                <a:prstClr val="white"/>
              </a:solidFill>
              <a:latin typeface="Calibri"/>
              <a:cs typeface="+mn-cs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>
                <a:solidFill>
                  <a:prstClr val="white"/>
                </a:solidFill>
                <a:latin typeface="Calibri"/>
                <a:cs typeface="+mn-cs"/>
              </a:rPr>
              <a:t>www.srosvod.ru</a:t>
            </a:r>
            <a:endParaRPr lang="ru-RU" b="1" dirty="0">
              <a:solidFill>
                <a:prstClr val="white"/>
              </a:solidFill>
              <a:latin typeface="Calibri"/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-26051"/>
            <a:ext cx="9143999" cy="9989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srgbClr val="4F81BD">
                  <a:lumMod val="20000"/>
                  <a:lumOff val="80000"/>
                </a:srgb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70750" y="288529"/>
            <a:ext cx="691276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2500" kern="1600" dirty="0">
                <a:solidFill>
                  <a:srgbClr val="C00000"/>
                </a:solidFill>
                <a:latin typeface="Calibri"/>
                <a:ea typeface="+mj-ea"/>
                <a:cs typeface="Arial"/>
              </a:rPr>
              <a:t>ПРАКТИЧЕСКИЕ ЗАДАЧИ</a:t>
            </a:r>
            <a:endParaRPr lang="ru-RU" kern="1600" dirty="0">
              <a:solidFill>
                <a:srgbClr val="C00000"/>
              </a:solidFill>
              <a:latin typeface="Calibri"/>
              <a:ea typeface="+mj-ea"/>
              <a:cs typeface="Arial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1656582"/>
              </p:ext>
            </p:extLst>
          </p:nvPr>
        </p:nvGraphicFramePr>
        <p:xfrm>
          <a:off x="539552" y="1418810"/>
          <a:ext cx="8352928" cy="176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64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764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9303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Условия</a:t>
                      </a:r>
                      <a:r>
                        <a:rPr lang="ru-RU" sz="1600" b="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задачи</a:t>
                      </a:r>
                      <a:endParaRPr lang="ru-RU" sz="16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Алгоритм расчета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78839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ПВД= 300 тыс. </a:t>
                      </a:r>
                      <a:r>
                        <a:rPr kumimoji="0" lang="ru-RU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ДВД</a:t>
                      </a: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= 200 тыс. </a:t>
                      </a:r>
                      <a:r>
                        <a:rPr kumimoji="0" lang="ru-RU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ЧОД</a:t>
                      </a: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= 150 тыс. Стоимость объекта 1 млн руб. Определить коэффициент капитализации</a:t>
                      </a:r>
                    </a:p>
                    <a:p>
                      <a:pPr algn="just"/>
                      <a:endParaRPr lang="ru-RU" sz="16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 = 150 000 / 1 000</a:t>
                      </a:r>
                      <a:r>
                        <a:rPr lang="ru-RU" sz="1600" b="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000 = 0,15</a:t>
                      </a:r>
                      <a:endParaRPr lang="ru-RU" sz="16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395536" y="972933"/>
            <a:ext cx="324036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2500" kern="1600" dirty="0">
                <a:solidFill>
                  <a:schemeClr val="accent6">
                    <a:lumMod val="75000"/>
                  </a:schemeClr>
                </a:solidFill>
                <a:latin typeface="Calibri"/>
                <a:ea typeface="+mj-ea"/>
                <a:cs typeface="+mj-cs"/>
              </a:rPr>
              <a:t> Задача 1 </a:t>
            </a:r>
            <a:endParaRPr lang="ru-RU" kern="1600" dirty="0">
              <a:solidFill>
                <a:schemeClr val="accent6">
                  <a:lumMod val="75000"/>
                </a:schemeClr>
              </a:solidFill>
              <a:latin typeface="Calibri"/>
              <a:ea typeface="+mj-ea"/>
              <a:cs typeface="+mj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11684" y="4653136"/>
            <a:ext cx="84249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Метод рыночной экстракции</a:t>
            </a:r>
          </a:p>
          <a:p>
            <a:r>
              <a:rPr lang="ru-RU" sz="1600" i="1" dirty="0" err="1"/>
              <a:t>NOI</a:t>
            </a:r>
            <a:r>
              <a:rPr lang="ru-RU" sz="1600" i="1" baseline="-25000" dirty="0" err="1"/>
              <a:t>i</a:t>
            </a:r>
            <a:r>
              <a:rPr lang="ru-RU" sz="1600" dirty="0"/>
              <a:t> – чистый операционный доход </a:t>
            </a:r>
            <a:r>
              <a:rPr lang="ru-RU" sz="1600" i="1" dirty="0"/>
              <a:t>i</a:t>
            </a:r>
            <a:r>
              <a:rPr lang="ru-RU" sz="1600" dirty="0"/>
              <a:t>-</a:t>
            </a:r>
            <a:r>
              <a:rPr lang="ru-RU" sz="1600" dirty="0" err="1"/>
              <a:t>го</a:t>
            </a:r>
            <a:r>
              <a:rPr lang="ru-RU" sz="1600" dirty="0"/>
              <a:t> объекта-аналога; </a:t>
            </a:r>
            <a:r>
              <a:rPr lang="ru-RU" sz="1600" i="1" dirty="0" err="1"/>
              <a:t>V</a:t>
            </a:r>
            <a:r>
              <a:rPr lang="ru-RU" sz="1600" i="1" baseline="-25000" dirty="0" err="1"/>
              <a:t>i</a:t>
            </a:r>
            <a:r>
              <a:rPr lang="ru-RU" sz="1600" dirty="0"/>
              <a:t> – цена продажи i-</a:t>
            </a:r>
            <a:r>
              <a:rPr lang="ru-RU" sz="1600" dirty="0" err="1"/>
              <a:t>го</a:t>
            </a:r>
            <a:r>
              <a:rPr lang="ru-RU" sz="1600" dirty="0"/>
              <a:t> объекта-аналога; </a:t>
            </a:r>
            <a:r>
              <a:rPr lang="ru-RU" sz="1600" i="1" dirty="0"/>
              <a:t>n</a:t>
            </a:r>
            <a:r>
              <a:rPr lang="ru-RU" sz="1600" dirty="0"/>
              <a:t>-количество аналогичных объектов в недвижимости.</a:t>
            </a:r>
            <a:endParaRPr lang="ru-RU" sz="1600" b="1" dirty="0"/>
          </a:p>
          <a:p>
            <a:pPr algn="just"/>
            <a:endParaRPr lang="ru-RU" sz="16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6706" t="44987" r="71595" b="47964"/>
          <a:stretch/>
        </p:blipFill>
        <p:spPr>
          <a:xfrm>
            <a:off x="3282051" y="3210490"/>
            <a:ext cx="2867929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393896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-26051"/>
            <a:ext cx="9143999" cy="9989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srgbClr val="4F81BD">
                  <a:lumMod val="20000"/>
                  <a:lumOff val="80000"/>
                </a:srgb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70750" y="288529"/>
            <a:ext cx="691276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2500" kern="1600" dirty="0">
                <a:solidFill>
                  <a:srgbClr val="C00000"/>
                </a:solidFill>
                <a:latin typeface="Calibri"/>
                <a:ea typeface="+mj-ea"/>
                <a:cs typeface="Arial"/>
              </a:rPr>
              <a:t>ПРАКТИЧЕСКИЕ ЗАДАЧИ</a:t>
            </a:r>
            <a:endParaRPr lang="ru-RU" kern="1600" dirty="0">
              <a:solidFill>
                <a:srgbClr val="C00000"/>
              </a:solidFill>
              <a:latin typeface="Calibri"/>
              <a:ea typeface="+mj-ea"/>
              <a:cs typeface="Arial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7055069"/>
              </p:ext>
            </p:extLst>
          </p:nvPr>
        </p:nvGraphicFramePr>
        <p:xfrm>
          <a:off x="539552" y="1418810"/>
          <a:ext cx="8352928" cy="16141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64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764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9303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Условия</a:t>
                      </a:r>
                      <a:r>
                        <a:rPr lang="ru-RU" sz="1600" b="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задачи</a:t>
                      </a:r>
                      <a:endParaRPr lang="ru-RU" sz="16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Алгоритм расчета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78839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ПВД= 300 тыс. </a:t>
                      </a:r>
                      <a:r>
                        <a:rPr kumimoji="0" lang="ru-RU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ЧОД</a:t>
                      </a: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= 150 тыс. Стоимость объекта 1 млн руб. Определить в</a:t>
                      </a:r>
                      <a:r>
                        <a:rPr kumimoji="0" lang="ru-RU" sz="18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аловой</a:t>
                      </a:r>
                      <a:r>
                        <a:rPr kumimoji="0" lang="ru-RU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рентный мультипликатор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ВРМ</a:t>
                      </a:r>
                      <a:r>
                        <a:rPr lang="ru-RU" sz="16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= 1 000 000/300 000</a:t>
                      </a:r>
                      <a:r>
                        <a:rPr lang="ru-RU" sz="1600" b="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= 3,33</a:t>
                      </a:r>
                      <a:endParaRPr lang="ru-RU" sz="16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395536" y="972933"/>
            <a:ext cx="324036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2500" kern="1600" dirty="0">
                <a:solidFill>
                  <a:schemeClr val="accent6">
                    <a:lumMod val="75000"/>
                  </a:schemeClr>
                </a:solidFill>
                <a:latin typeface="Calibri"/>
                <a:ea typeface="+mj-ea"/>
                <a:cs typeface="+mj-cs"/>
              </a:rPr>
              <a:t> Задача 2 </a:t>
            </a:r>
            <a:endParaRPr lang="ru-RU" kern="1600" dirty="0">
              <a:solidFill>
                <a:schemeClr val="accent6">
                  <a:lumMod val="75000"/>
                </a:schemeClr>
              </a:solidFill>
              <a:latin typeface="Calibri"/>
              <a:ea typeface="+mj-ea"/>
              <a:cs typeface="+mj-cs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/>
          <a:srcRect l="11668" t="25772" r="64069" b="61398"/>
          <a:stretch/>
        </p:blipFill>
        <p:spPr>
          <a:xfrm>
            <a:off x="1547664" y="3356992"/>
            <a:ext cx="6535793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343217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-26051"/>
            <a:ext cx="9143999" cy="6343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srgbClr val="4F81BD">
                  <a:lumMod val="20000"/>
                  <a:lumOff val="80000"/>
                </a:srgb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71600" y="131239"/>
            <a:ext cx="691276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2500" kern="1600" dirty="0">
                <a:solidFill>
                  <a:srgbClr val="C00000"/>
                </a:solidFill>
                <a:latin typeface="Calibri"/>
                <a:ea typeface="+mj-ea"/>
                <a:cs typeface="Arial"/>
              </a:rPr>
              <a:t>ПРАКТИЧЕСКИЕ ЗАДАЧИ</a:t>
            </a:r>
            <a:endParaRPr lang="ru-RU" kern="1600" dirty="0">
              <a:solidFill>
                <a:srgbClr val="C00000"/>
              </a:solidFill>
              <a:latin typeface="Calibri"/>
              <a:ea typeface="+mj-ea"/>
              <a:cs typeface="Arial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9889943"/>
              </p:ext>
            </p:extLst>
          </p:nvPr>
        </p:nvGraphicFramePr>
        <p:xfrm>
          <a:off x="395536" y="1196752"/>
          <a:ext cx="8208912" cy="27801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089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1728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Условия</a:t>
                      </a:r>
                      <a:r>
                        <a:rPr lang="ru-RU" sz="1400" b="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задачи</a:t>
                      </a:r>
                      <a:endParaRPr lang="ru-RU" sz="14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06544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Определить рыночную стоимость офисного здания методом </a:t>
                      </a:r>
                      <a:r>
                        <a:rPr kumimoji="0" lang="ru-RU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ДДП</a:t>
                      </a: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 Общая площадь 5 000 </a:t>
                      </a:r>
                      <a:r>
                        <a:rPr kumimoji="0" lang="ru-RU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кв.м</a:t>
                      </a: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kumimoji="0" lang="ru-RU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арендопригодная</a:t>
                      </a: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4 000 кв. м. Заключен договор аренды на все арендные помещения по ставке 15 000 руб./кв. м в год, сроком на 2 года без возможности изменения и расторжения. Рыночная ставка аренды подобных объектов составляет 25 000 руб./кв. м в год. Дополнительно арендаторы оплачивают 5 000 руб. за кв. м. арендуемой площади коммунальные расходы, что соответствует рыночным ожиданиям. Фактические расходы собственника составляют 7 000 руб. за кв. м общей площади здания. Планируется, что после окончания договора аренды, объект будет сдаваться по рыночной ставке, при этом загрузка в первый год составит 70%, в последующие годы стабилизируется на уровне 90%. Коэффициент капитализации для реверсии 10%. Ставка дисконтирования 16%. Период прогнозирования 3 года. Дисконтирование на конец периода прогнозирования.</a:t>
                      </a:r>
                      <a:endParaRPr lang="ru-RU" sz="14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323528" y="615913"/>
            <a:ext cx="7776864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2500" kern="1600" dirty="0">
                <a:solidFill>
                  <a:schemeClr val="accent6">
                    <a:lumMod val="75000"/>
                  </a:schemeClr>
                </a:solidFill>
                <a:latin typeface="Calibri"/>
                <a:ea typeface="+mj-ea"/>
                <a:cs typeface="Arial"/>
              </a:rPr>
              <a:t>Задача 3</a:t>
            </a:r>
            <a:endParaRPr lang="ru-RU" kern="1600" dirty="0">
              <a:solidFill>
                <a:schemeClr val="accent6">
                  <a:lumMod val="75000"/>
                </a:schemeClr>
              </a:solidFill>
              <a:latin typeface="Calibri"/>
              <a:ea typeface="+mj-ea"/>
              <a:cs typeface="Arial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/>
          <a:srcRect l="28349" t="28800" r="26201" b="45280"/>
          <a:stretch/>
        </p:blipFill>
        <p:spPr>
          <a:xfrm>
            <a:off x="1217492" y="3989650"/>
            <a:ext cx="6565000" cy="23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424216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-26051"/>
            <a:ext cx="9143999" cy="6343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srgbClr val="4F81BD">
                  <a:lumMod val="20000"/>
                  <a:lumOff val="80000"/>
                </a:srgb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71600" y="131239"/>
            <a:ext cx="691276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2500" kern="1600" dirty="0">
                <a:solidFill>
                  <a:srgbClr val="C00000"/>
                </a:solidFill>
                <a:latin typeface="Calibri"/>
                <a:ea typeface="+mj-ea"/>
                <a:cs typeface="Arial"/>
              </a:rPr>
              <a:t>ПРАКТИЧЕСКИЕ ЗАДАЧИ</a:t>
            </a:r>
            <a:endParaRPr lang="ru-RU" kern="1600" dirty="0">
              <a:solidFill>
                <a:srgbClr val="C00000"/>
              </a:solidFill>
              <a:latin typeface="Calibri"/>
              <a:ea typeface="+mj-ea"/>
              <a:cs typeface="Arial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t="19294" r="52751" b="43987"/>
          <a:stretch/>
        </p:blipFill>
        <p:spPr>
          <a:xfrm>
            <a:off x="827584" y="980728"/>
            <a:ext cx="7560840" cy="3672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944514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11560" y="2204864"/>
            <a:ext cx="7857041" cy="864096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br>
              <a:rPr lang="ru-RU" sz="3000" b="0" dirty="0">
                <a:solidFill>
                  <a:schemeClr val="accent1"/>
                </a:solidFill>
                <a:latin typeface="+mn-lt"/>
              </a:rPr>
            </a:br>
            <a:r>
              <a:rPr lang="ru-RU" sz="3000" b="0" dirty="0">
                <a:solidFill>
                  <a:schemeClr val="accent1"/>
                </a:solidFill>
                <a:latin typeface="+mn-lt"/>
              </a:rPr>
              <a:t> УСПЕШНОЙ СДАЧИ ЭКЗАМЕНА!</a:t>
            </a:r>
            <a:br>
              <a:rPr lang="ru-RU" sz="3000" b="0" dirty="0">
                <a:solidFill>
                  <a:schemeClr val="accent1"/>
                </a:solidFill>
                <a:latin typeface="+mn-lt"/>
              </a:rPr>
            </a:br>
            <a:r>
              <a:rPr lang="ru-RU" sz="3000" b="0" dirty="0">
                <a:solidFill>
                  <a:schemeClr val="accent1"/>
                </a:solidFill>
                <a:latin typeface="+mn-lt"/>
              </a:rPr>
              <a:t>СПАСИБО ЗА ВНИМАНИЕ!</a:t>
            </a:r>
            <a:br>
              <a:rPr lang="ru-RU" sz="2500" b="0" dirty="0">
                <a:solidFill>
                  <a:schemeClr val="accent1"/>
                </a:solidFill>
                <a:latin typeface="+mn-lt"/>
              </a:rPr>
            </a:br>
            <a:endParaRPr lang="ru-RU" sz="2500" b="0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04367" y="3645024"/>
            <a:ext cx="4101407" cy="1584176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endParaRPr lang="ru-RU" sz="1800" dirty="0">
              <a:solidFill>
                <a:srgbClr val="C00000"/>
              </a:solidFill>
              <a:latin typeface="+mn-lt"/>
            </a:endParaRPr>
          </a:p>
          <a:p>
            <a:pPr algn="ctr"/>
            <a:endParaRPr lang="ru-RU" sz="1800" dirty="0">
              <a:solidFill>
                <a:srgbClr val="C00000"/>
              </a:solidFill>
              <a:latin typeface="+mn-lt"/>
            </a:endParaRPr>
          </a:p>
          <a:p>
            <a:pPr algn="ctr"/>
            <a:endParaRPr lang="ru-RU" sz="1800" dirty="0">
              <a:solidFill>
                <a:srgbClr val="C00000"/>
              </a:solidFill>
              <a:latin typeface="+mn-lt"/>
            </a:endParaRPr>
          </a:p>
          <a:p>
            <a:pPr algn="ctr"/>
            <a:r>
              <a:rPr lang="en-US" sz="1800" dirty="0">
                <a:solidFill>
                  <a:srgbClr val="C00000"/>
                </a:solidFill>
                <a:latin typeface="+mn-lt"/>
              </a:rPr>
              <a:t>http://www.srosvod.ru/</a:t>
            </a:r>
          </a:p>
          <a:p>
            <a:pPr algn="ctr"/>
            <a:r>
              <a:rPr lang="ru-RU" sz="1800" dirty="0">
                <a:solidFill>
                  <a:srgbClr val="C00000"/>
                </a:solidFill>
                <a:latin typeface="+mn-lt"/>
              </a:rPr>
              <a:t>8-909-015-06-09</a:t>
            </a:r>
          </a:p>
          <a:p>
            <a:pPr algn="ctr"/>
            <a:endParaRPr lang="ru-RU" sz="1800" dirty="0">
              <a:solidFill>
                <a:schemeClr val="accent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791" y="116632"/>
            <a:ext cx="38200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dirty="0">
                <a:solidFill>
                  <a:prstClr val="white"/>
                </a:solidFill>
                <a:latin typeface="Calibri"/>
              </a:rPr>
              <a:t>НЕКОММЕРЧЕСКОЕ ПАРТНЕРСТВО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dirty="0">
                <a:solidFill>
                  <a:prstClr val="white"/>
                </a:solidFill>
                <a:latin typeface="Calibri"/>
              </a:rPr>
              <a:t>САМОРЕГУЛИРУЕМАЯ ОРГАНИЗАЦИЯ</a:t>
            </a:r>
          </a:p>
        </p:txBody>
      </p:sp>
      <p:pic>
        <p:nvPicPr>
          <p:cNvPr id="7" name="Изображение 6" descr="logo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037" y="836712"/>
            <a:ext cx="3044952" cy="445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258000"/>
      </p:ext>
    </p:extLst>
  </p:cSld>
  <p:clrMapOvr>
    <a:masterClrMapping/>
  </p:clrMapOvr>
</p:sld>
</file>

<file path=ppt/theme/theme1.xml><?xml version="1.0" encoding="utf-8"?>
<a:theme xmlns:a="http://schemas.openxmlformats.org/drawingml/2006/main" name="10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тема 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46319</TotalTime>
  <Words>298</Words>
  <Application>Microsoft Office PowerPoint</Application>
  <PresentationFormat>Экран (4:3)</PresentationFormat>
  <Paragraphs>36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6</vt:i4>
      </vt:variant>
    </vt:vector>
  </HeadingPairs>
  <TitlesOfParts>
    <vt:vector size="13" baseType="lpstr">
      <vt:lpstr>Arial</vt:lpstr>
      <vt:lpstr>Calibri</vt:lpstr>
      <vt:lpstr>Cambria</vt:lpstr>
      <vt:lpstr>Tahoma</vt:lpstr>
      <vt:lpstr>10_Тема Office</vt:lpstr>
      <vt:lpstr>2_Оформление по умолчанию</vt:lpstr>
      <vt:lpstr>1_тема 2</vt:lpstr>
      <vt:lpstr>Практика сдачи квалификационного экзамена оценщиков</vt:lpstr>
      <vt:lpstr>Презентация PowerPoint</vt:lpstr>
      <vt:lpstr>Презентация PowerPoint</vt:lpstr>
      <vt:lpstr>Презентация PowerPoint</vt:lpstr>
      <vt:lpstr>Презентация PowerPoint</vt:lpstr>
      <vt:lpstr>  УСПЕШНОЙ СДАЧИ ЭКЗАМЕНА! СПАСИБО ЗА ВНИМАНИЕ!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Екатерина Гладкина</dc:creator>
  <cp:lastModifiedBy>Арина Потоцкая</cp:lastModifiedBy>
  <cp:revision>332</cp:revision>
  <cp:lastPrinted>2017-09-07T04:44:53Z</cp:lastPrinted>
  <dcterms:created xsi:type="dcterms:W3CDTF">2014-10-21T03:49:06Z</dcterms:created>
  <dcterms:modified xsi:type="dcterms:W3CDTF">2017-09-13T12:38:47Z</dcterms:modified>
</cp:coreProperties>
</file>