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97" r:id="rId1"/>
    <p:sldMasterId id="2147484877" r:id="rId2"/>
    <p:sldMasterId id="2147486246" r:id="rId3"/>
    <p:sldMasterId id="2147486250" r:id="rId4"/>
  </p:sldMasterIdLst>
  <p:notesMasterIdLst>
    <p:notesMasterId r:id="rId18"/>
  </p:notesMasterIdLst>
  <p:sldIdLst>
    <p:sldId id="501" r:id="rId5"/>
    <p:sldId id="626" r:id="rId6"/>
    <p:sldId id="654" r:id="rId7"/>
    <p:sldId id="645" r:id="rId8"/>
    <p:sldId id="646" r:id="rId9"/>
    <p:sldId id="647" r:id="rId10"/>
    <p:sldId id="650" r:id="rId11"/>
    <p:sldId id="649" r:id="rId12"/>
    <p:sldId id="648" r:id="rId13"/>
    <p:sldId id="652" r:id="rId14"/>
    <p:sldId id="651" r:id="rId15"/>
    <p:sldId id="653" r:id="rId16"/>
    <p:sldId id="644" r:id="rId17"/>
  </p:sldIdLst>
  <p:sldSz cx="9144000" cy="6858000" type="screen4x3"/>
  <p:notesSz cx="6797675" cy="9926638"/>
  <p:defaultTextStyle>
    <a:defPPr>
      <a:defRPr lang="ru-RU"/>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EF8FE"/>
    <a:srgbClr val="F9C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714" autoAdjust="0"/>
    <p:restoredTop sz="86444" autoAdjust="0"/>
  </p:normalViewPr>
  <p:slideViewPr>
    <p:cSldViewPr>
      <p:cViewPr varScale="1">
        <p:scale>
          <a:sx n="114" d="100"/>
          <a:sy n="114" d="100"/>
        </p:scale>
        <p:origin x="22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23F8CC-3D57-46F8-8013-6C663D81393A}" type="doc">
      <dgm:prSet loTypeId="urn:microsoft.com/office/officeart/2005/8/layout/bProcess3" loCatId="process" qsTypeId="urn:microsoft.com/office/officeart/2005/8/quickstyle/simple2" qsCatId="simple" csTypeId="urn:microsoft.com/office/officeart/2005/8/colors/accent1_2" csCatId="accent1" phldr="1"/>
      <dgm:spPr/>
      <dgm:t>
        <a:bodyPr/>
        <a:lstStyle/>
        <a:p>
          <a:endParaRPr lang="ru-RU"/>
        </a:p>
      </dgm:t>
    </dgm:pt>
    <dgm:pt modelId="{A8D24CF6-5A2B-4A05-8727-F7CBA0340CDC}">
      <dgm:prSet phldrT="[Текст]" custT="1"/>
      <dgm:spPr/>
      <dgm:t>
        <a:bodyPr/>
        <a:lstStyle/>
        <a:p>
          <a:pPr>
            <a:spcAft>
              <a:spcPts val="0"/>
            </a:spcAft>
          </a:pPr>
          <a:r>
            <a:rPr lang="ru-RU" sz="1100" b="0">
              <a:latin typeface="Tahoma" panose="020B0604030504040204" pitchFamily="34" charset="0"/>
              <a:ea typeface="Tahoma" panose="020B0604030504040204" pitchFamily="34" charset="0"/>
              <a:cs typeface="Tahoma" panose="020B0604030504040204" pitchFamily="34" charset="0"/>
            </a:rPr>
            <a:t>1. Выбрать направление</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8D598D7A-0E02-402F-9118-B1446DA1224C}" type="parTrans" cxnId="{0A2F27AB-AF31-4CD7-82D4-E171CF578D02}">
      <dgm:prSet/>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64B34F05-CF30-4D04-A9DF-626131CA7226}" type="sibTrans" cxnId="{0A2F27AB-AF31-4CD7-82D4-E171CF578D02}">
      <dgm:prSet custT="1"/>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B5579CCE-160A-49B9-9249-D97E3668F078}">
      <dgm:prSet phldrT="[Текст]" custT="1"/>
      <dgm:spPr/>
      <dgm:t>
        <a:bodyPr/>
        <a:lstStyle/>
        <a:p>
          <a:pPr>
            <a:spcAft>
              <a:spcPts val="0"/>
            </a:spcAft>
          </a:pPr>
          <a:r>
            <a:rPr lang="ru-RU" sz="1000" b="0" dirty="0">
              <a:latin typeface="Tahoma" panose="020B0604030504040204" pitchFamily="34" charset="0"/>
              <a:ea typeface="Tahoma" panose="020B0604030504040204" pitchFamily="34" charset="0"/>
              <a:cs typeface="Tahoma" panose="020B0604030504040204" pitchFamily="34" charset="0"/>
            </a:rPr>
            <a:t>2. Заполнить регистрационную анкету в электронной форме на официальном сайте уполномоченного органа (</a:t>
          </a:r>
          <a:r>
            <a:rPr lang="en-US" sz="1000" b="0" dirty="0">
              <a:latin typeface="Tahoma" panose="020B0604030504040204" pitchFamily="34" charset="0"/>
              <a:ea typeface="Tahoma" panose="020B0604030504040204" pitchFamily="34" charset="0"/>
              <a:cs typeface="Tahoma" panose="020B0604030504040204" pitchFamily="34" charset="0"/>
            </a:rPr>
            <a:t>http://en.pprog.ru/</a:t>
          </a:r>
          <a:r>
            <a:rPr lang="ru-RU" sz="1000" b="0" dirty="0">
              <a:latin typeface="Tahoma" panose="020B0604030504040204" pitchFamily="34" charset="0"/>
              <a:ea typeface="Tahoma" panose="020B0604030504040204" pitchFamily="34" charset="0"/>
              <a:cs typeface="Tahoma" panose="020B0604030504040204" pitchFamily="34" charset="0"/>
            </a:rPr>
            <a:t>)</a:t>
          </a:r>
        </a:p>
      </dgm:t>
    </dgm:pt>
    <dgm:pt modelId="{196EDD2F-3AB1-4043-80C2-A40F7C2935E6}" type="parTrans" cxnId="{5A5307F6-78E9-409B-8856-20C877CF4013}">
      <dgm:prSet/>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5E9A539D-7145-4743-A8DD-2ACDAAA25387}" type="sibTrans" cxnId="{5A5307F6-78E9-409B-8856-20C877CF4013}">
      <dgm:prSet custT="1"/>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16FFC7A-77E4-4DA3-8715-7E9D7D9B2076}">
      <dgm:prSet phldrT="[Текст]" custT="1"/>
      <dgm:spPr/>
      <dgm:t>
        <a:bodyPr/>
        <a:lstStyle/>
        <a:p>
          <a:pPr>
            <a:spcAft>
              <a:spcPts val="0"/>
            </a:spcAft>
          </a:pPr>
          <a:r>
            <a:rPr lang="ru-RU" sz="1100" b="0" dirty="0">
              <a:latin typeface="Tahoma" panose="020B0604030504040204" pitchFamily="34" charset="0"/>
              <a:ea typeface="Tahoma" panose="020B0604030504040204" pitchFamily="34" charset="0"/>
              <a:cs typeface="Tahoma" panose="020B0604030504040204" pitchFamily="34" charset="0"/>
            </a:rPr>
            <a:t>5. Получить ответ о регистрации (с получением логина и пароля) или отказе в регистрации </a:t>
          </a:r>
        </a:p>
      </dgm:t>
    </dgm:pt>
    <dgm:pt modelId="{88205504-9E78-477D-84FD-E98554580961}" type="parTrans" cxnId="{C794A320-BBE6-400A-A2A2-08E78DFB1EC8}">
      <dgm:prSet/>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56B6C697-517F-4462-8FFF-D458598A3EE8}" type="sibTrans" cxnId="{C794A320-BBE6-400A-A2A2-08E78DFB1EC8}">
      <dgm:prSet custT="1"/>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02346EF5-7DF2-49EC-A2ED-45AF80411511}">
      <dgm:prSet custT="1"/>
      <dgm:spPr/>
      <dgm:t>
        <a:bodyPr/>
        <a:lstStyle/>
        <a:p>
          <a:pPr>
            <a:spcAft>
              <a:spcPts val="0"/>
            </a:spcAft>
          </a:pPr>
          <a:r>
            <a:rPr lang="ru-RU" sz="1100" b="0">
              <a:latin typeface="Tahoma" panose="020B0604030504040204" pitchFamily="34" charset="0"/>
              <a:ea typeface="Tahoma" panose="020B0604030504040204" pitchFamily="34" charset="0"/>
              <a:cs typeface="Tahoma" panose="020B0604030504040204" pitchFamily="34" charset="0"/>
            </a:rPr>
            <a:t> 6. Получить на электронную почту информацию о дате, месте и времени проведения экзамена</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B5A61D0B-1C9D-4809-907B-3B86F91A8F95}" type="parTrans" cxnId="{E298706B-2C81-4AFA-9E6D-ECE8CB3CE569}">
      <dgm:prSet/>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DFA7AA1C-8C91-4212-AA76-95FA2F303421}" type="sibTrans" cxnId="{E298706B-2C81-4AFA-9E6D-ECE8CB3CE569}">
      <dgm:prSet custT="1"/>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5372677E-E35B-4EB6-9AF2-5312B9F684F2}">
      <dgm:prSet custT="1"/>
      <dgm:spPr/>
      <dgm:t>
        <a:bodyPr/>
        <a:lstStyle/>
        <a:p>
          <a:pPr>
            <a:spcAft>
              <a:spcPts val="0"/>
            </a:spcAft>
          </a:pPr>
          <a:r>
            <a:rPr lang="ru-RU" sz="1100" b="0">
              <a:latin typeface="Tahoma" panose="020B0604030504040204" pitchFamily="34" charset="0"/>
              <a:ea typeface="Tahoma" panose="020B0604030504040204" pitchFamily="34" charset="0"/>
              <a:cs typeface="Tahoma" panose="020B0604030504040204" pitchFamily="34" charset="0"/>
            </a:rPr>
            <a:t>7. Явиться в пункт приема квалификационного экзамена</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79F110DF-8967-4773-AEC2-176647821466}" type="parTrans" cxnId="{7B214731-4F4D-4FAC-A2D1-4636EC36C9E7}">
      <dgm:prSet/>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1B13F596-3592-4CF4-B025-08154D53F963}" type="sibTrans" cxnId="{7B214731-4F4D-4FAC-A2D1-4636EC36C9E7}">
      <dgm:prSet custT="1"/>
      <dgm:spPr/>
      <dgm:t>
        <a:bodyPr/>
        <a:lstStyle/>
        <a:p>
          <a:endParaRPr lang="ru-RU" sz="1100" b="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47B0316E-D69E-45FD-B63C-356AD83FA846}">
      <dgm:prSet phldrT="[Текст]" custT="1"/>
      <dgm:spPr/>
      <dgm:t>
        <a:bodyPr/>
        <a:lstStyle/>
        <a:p>
          <a:pPr>
            <a:spcAft>
              <a:spcPts val="0"/>
            </a:spcAft>
          </a:pPr>
          <a:r>
            <a:rPr lang="ru-RU" sz="1100" b="0">
              <a:latin typeface="Tahoma" panose="020B0604030504040204" pitchFamily="34" charset="0"/>
              <a:ea typeface="Tahoma" panose="020B0604030504040204" pitchFamily="34" charset="0"/>
              <a:cs typeface="Tahoma" panose="020B0604030504040204" pitchFamily="34" charset="0"/>
            </a:rPr>
            <a:t>3. Произвести оплату и сохранить квитанцию  </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297C3AD3-E6B6-4C35-941D-51C5245E3961}" type="parTrans" cxnId="{FF6557E9-A687-4859-B509-9BFEEE97601B}">
      <dgm:prSet/>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7E774FFC-9AA4-4DDC-9C1E-58C5605E0F0C}" type="sibTrans" cxnId="{FF6557E9-A687-4859-B509-9BFEEE97601B}">
      <dgm:prSet custT="1"/>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B139D788-F252-407F-B19E-2300A2CC3483}">
      <dgm:prSet phldrT="[Текст]" custT="1"/>
      <dgm:spPr/>
      <dgm:t>
        <a:bodyPr/>
        <a:lstStyle/>
        <a:p>
          <a:pPr>
            <a:spcAft>
              <a:spcPts val="0"/>
            </a:spcAft>
          </a:pPr>
          <a:r>
            <a:rPr lang="ru-RU" sz="1100" b="0">
              <a:latin typeface="Tahoma" panose="020B0604030504040204" pitchFamily="34" charset="0"/>
              <a:ea typeface="Tahoma" panose="020B0604030504040204" pitchFamily="34" charset="0"/>
              <a:cs typeface="Tahoma" panose="020B0604030504040204" pitchFamily="34" charset="0"/>
            </a:rPr>
            <a:t>4. Приложить копии необходимых документов </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82AE4646-C93E-4D94-8883-F47A86992E18}" type="parTrans" cxnId="{47A7BDA3-5973-4800-9D6B-ADB64B52764C}">
      <dgm:prSet/>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A7433C02-F67B-4F11-8C77-EBE0F1901A68}" type="sibTrans" cxnId="{47A7BDA3-5973-4800-9D6B-ADB64B52764C}">
      <dgm:prSet custT="1"/>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5836772B-4DC8-486B-8FFD-41E87C4E9AD3}">
      <dgm:prSet custT="1"/>
      <dgm:spPr/>
      <dgm:t>
        <a:bodyPr/>
        <a:lstStyle/>
        <a:p>
          <a:pPr algn="ctr">
            <a:spcAft>
              <a:spcPts val="0"/>
            </a:spcAft>
          </a:pPr>
          <a:r>
            <a:rPr lang="ru-RU" sz="1100" b="0">
              <a:latin typeface="Tahoma" panose="020B0604030504040204" pitchFamily="34" charset="0"/>
              <a:ea typeface="Tahoma" panose="020B0604030504040204" pitchFamily="34" charset="0"/>
              <a:cs typeface="Tahoma" panose="020B0604030504040204" pitchFamily="34" charset="0"/>
            </a:rPr>
            <a:t>8. Пройти процедуру допуска к экзамену</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0428DE79-56B1-4DC5-B367-3E89F26202D4}" type="parTrans" cxnId="{BF73F9F2-4F87-4DDB-A655-239F04356717}">
      <dgm:prSet/>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6094832B-9901-48F9-B392-C358A0198C0D}" type="sibTrans" cxnId="{BF73F9F2-4F87-4DDB-A655-239F04356717}">
      <dgm:prSet custT="1"/>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36E4E9C2-B222-45C7-9112-CE2724A28BF5}">
      <dgm:prSet custT="1"/>
      <dgm:spPr/>
      <dgm:t>
        <a:bodyPr/>
        <a:lstStyle/>
        <a:p>
          <a:pPr>
            <a:spcAft>
              <a:spcPts val="0"/>
            </a:spcAft>
          </a:pPr>
          <a:r>
            <a:rPr lang="ru-RU" sz="1100" b="0">
              <a:latin typeface="Tahoma" panose="020B0604030504040204" pitchFamily="34" charset="0"/>
              <a:ea typeface="Tahoma" panose="020B0604030504040204" pitchFamily="34" charset="0"/>
              <a:cs typeface="Tahoma" panose="020B0604030504040204" pitchFamily="34" charset="0"/>
            </a:rPr>
            <a:t>11. Подать жалобу в  апелляционную комиссию </a:t>
          </a:r>
        </a:p>
        <a:p>
          <a:pPr>
            <a:spcAft>
              <a:spcPts val="0"/>
            </a:spcAft>
          </a:pPr>
          <a:r>
            <a:rPr lang="ru-RU" sz="1100" b="0">
              <a:latin typeface="Tahoma" panose="020B0604030504040204" pitchFamily="34" charset="0"/>
              <a:ea typeface="Tahoma" panose="020B0604030504040204" pitchFamily="34" charset="0"/>
              <a:cs typeface="Tahoma" panose="020B0604030504040204" pitchFamily="34" charset="0"/>
            </a:rPr>
            <a:t>(при необходимости)</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73A85F5C-6DBE-49FC-ACC2-00DBE6A8BA0C}" type="parTrans" cxnId="{E0EC9BBD-7A8D-4B9D-9EBC-63022CA4A756}">
      <dgm:prSet/>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C62EA66E-4EA2-43D1-B8D4-B30B31549E9B}" type="sibTrans" cxnId="{E0EC9BBD-7A8D-4B9D-9EBC-63022CA4A756}">
      <dgm:prSet custT="1"/>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CFFF11E3-AA41-44F6-A674-A7D909521E0B}">
      <dgm:prSet custT="1"/>
      <dgm:spPr/>
      <dgm:t>
        <a:bodyPr/>
        <a:lstStyle/>
        <a:p>
          <a:r>
            <a:rPr lang="ru-RU" sz="1100" b="0">
              <a:latin typeface="Tahoma" panose="020B0604030504040204" pitchFamily="34" charset="0"/>
              <a:ea typeface="Tahoma" panose="020B0604030504040204" pitchFamily="34" charset="0"/>
              <a:cs typeface="Tahoma" panose="020B0604030504040204" pitchFamily="34" charset="0"/>
            </a:rPr>
            <a:t>10. Пройти экзамен</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5A09F47B-CEE8-45C2-B4C0-FD2DB5173BA1}" type="parTrans" cxnId="{107A64F1-A9BC-4E35-B006-7506F8442398}">
      <dgm:prSet/>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148AFCFF-44D1-42A8-9A7A-B7DF4E2F1266}" type="sibTrans" cxnId="{107A64F1-A9BC-4E35-B006-7506F8442398}">
      <dgm:prSet custT="1"/>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6AA3A203-255C-4B98-AA0B-61E4BFD566C6}">
      <dgm:prSet custT="1"/>
      <dgm:spPr/>
      <dgm:t>
        <a:bodyPr/>
        <a:lstStyle/>
        <a:p>
          <a:r>
            <a:rPr lang="ru-RU" sz="1100" b="0">
              <a:latin typeface="Tahoma" panose="020B0604030504040204" pitchFamily="34" charset="0"/>
              <a:ea typeface="Tahoma" panose="020B0604030504040204" pitchFamily="34" charset="0"/>
              <a:cs typeface="Tahoma" panose="020B0604030504040204" pitchFamily="34" charset="0"/>
            </a:rPr>
            <a:t>9. Прослушать инструктаж</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2DFF3AE5-A76A-4F1E-9931-F557B26F9440}" type="parTrans" cxnId="{3F402E70-6B57-48A5-A926-197DAD2F110A}">
      <dgm:prSet/>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799C71F1-5B99-4157-90CB-A19888E76239}" type="sibTrans" cxnId="{3F402E70-6B57-48A5-A926-197DAD2F110A}">
      <dgm:prSet custT="1"/>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61ADE4FD-3215-4500-B553-E975A923C7DE}">
      <dgm:prSet custT="1"/>
      <dgm:spPr/>
      <dgm:t>
        <a:bodyPr/>
        <a:lstStyle/>
        <a:p>
          <a:r>
            <a:rPr lang="ru-RU" sz="1100" b="0">
              <a:latin typeface="Tahoma" panose="020B0604030504040204" pitchFamily="34" charset="0"/>
              <a:ea typeface="Tahoma" panose="020B0604030504040204" pitchFamily="34" charset="0"/>
              <a:cs typeface="Tahoma" panose="020B0604030504040204" pitchFamily="34" charset="0"/>
            </a:rPr>
            <a:t>12. Получить квалификационный аттестат</a:t>
          </a:r>
          <a:endParaRPr lang="ru-RU" sz="1100" b="0" dirty="0">
            <a:latin typeface="Tahoma" panose="020B0604030504040204" pitchFamily="34" charset="0"/>
            <a:ea typeface="Tahoma" panose="020B0604030504040204" pitchFamily="34" charset="0"/>
            <a:cs typeface="Tahoma" panose="020B0604030504040204" pitchFamily="34" charset="0"/>
          </a:endParaRPr>
        </a:p>
      </dgm:t>
    </dgm:pt>
    <dgm:pt modelId="{D320876A-9AC6-4212-81D8-800D8F392007}" type="parTrans" cxnId="{B3B98B85-F889-4E52-BC53-334603B85212}">
      <dgm:prSet/>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09446218-8E08-4670-B0C2-FCED092D512F}" type="sibTrans" cxnId="{B3B98B85-F889-4E52-BC53-334603B85212}">
      <dgm:prSet/>
      <dgm:spPr/>
      <dgm:t>
        <a:bodyPr/>
        <a:lstStyle/>
        <a:p>
          <a:endParaRPr lang="ru-RU" sz="1100" b="0">
            <a:latin typeface="Tahoma" panose="020B0604030504040204" pitchFamily="34" charset="0"/>
            <a:ea typeface="Tahoma" panose="020B0604030504040204" pitchFamily="34" charset="0"/>
            <a:cs typeface="Tahoma" panose="020B0604030504040204" pitchFamily="34" charset="0"/>
          </a:endParaRPr>
        </a:p>
      </dgm:t>
    </dgm:pt>
    <dgm:pt modelId="{4BF42F61-50BA-4BDF-97F8-20F874F942F7}" type="pres">
      <dgm:prSet presAssocID="{4123F8CC-3D57-46F8-8013-6C663D81393A}" presName="Name0" presStyleCnt="0">
        <dgm:presLayoutVars>
          <dgm:dir/>
          <dgm:resizeHandles val="exact"/>
        </dgm:presLayoutVars>
      </dgm:prSet>
      <dgm:spPr/>
    </dgm:pt>
    <dgm:pt modelId="{3DA7080D-CBE9-4482-8488-79059099E3BC}" type="pres">
      <dgm:prSet presAssocID="{A8D24CF6-5A2B-4A05-8727-F7CBA0340CDC}" presName="node" presStyleLbl="node1" presStyleIdx="0" presStyleCnt="12" custScaleX="56300" custScaleY="29998" custLinFactNeighborX="78957" custLinFactNeighborY="-4716">
        <dgm:presLayoutVars>
          <dgm:bulletEnabled val="1"/>
        </dgm:presLayoutVars>
      </dgm:prSet>
      <dgm:spPr/>
    </dgm:pt>
    <dgm:pt modelId="{8D192BDD-EAA4-4F04-A845-741DE0619F19}" type="pres">
      <dgm:prSet presAssocID="{64B34F05-CF30-4D04-A9DF-626131CA7226}" presName="sibTrans" presStyleLbl="sibTrans1D1" presStyleIdx="0" presStyleCnt="11"/>
      <dgm:spPr/>
    </dgm:pt>
    <dgm:pt modelId="{FA192022-3AF1-4919-A335-7F97C94A9D5E}" type="pres">
      <dgm:prSet presAssocID="{64B34F05-CF30-4D04-A9DF-626131CA7226}" presName="connectorText" presStyleLbl="sibTrans1D1" presStyleIdx="0" presStyleCnt="11"/>
      <dgm:spPr/>
    </dgm:pt>
    <dgm:pt modelId="{C01E817F-A23E-4A92-9FE2-57B0E9DC6423}" type="pres">
      <dgm:prSet presAssocID="{B5579CCE-160A-49B9-9249-D97E3668F078}" presName="node" presStyleLbl="node1" presStyleIdx="1" presStyleCnt="12" custScaleX="56300" custScaleY="29998" custLinFactNeighborX="-75595" custLinFactNeighborY="38743">
        <dgm:presLayoutVars>
          <dgm:bulletEnabled val="1"/>
        </dgm:presLayoutVars>
      </dgm:prSet>
      <dgm:spPr/>
    </dgm:pt>
    <dgm:pt modelId="{D3D2965F-E3C6-45E1-A6FE-82E30DA58757}" type="pres">
      <dgm:prSet presAssocID="{5E9A539D-7145-4743-A8DD-2ACDAAA25387}" presName="sibTrans" presStyleLbl="sibTrans1D1" presStyleIdx="1" presStyleCnt="11"/>
      <dgm:spPr/>
    </dgm:pt>
    <dgm:pt modelId="{0514C9EA-C159-42AC-BAC7-40AC55EA3E65}" type="pres">
      <dgm:prSet presAssocID="{5E9A539D-7145-4743-A8DD-2ACDAAA25387}" presName="connectorText" presStyleLbl="sibTrans1D1" presStyleIdx="1" presStyleCnt="11"/>
      <dgm:spPr/>
    </dgm:pt>
    <dgm:pt modelId="{9C3741DB-1E04-4C1A-9B12-2603E587DDC1}" type="pres">
      <dgm:prSet presAssocID="{47B0316E-D69E-45FD-B63C-356AD83FA846}" presName="node" presStyleLbl="node1" presStyleIdx="2" presStyleCnt="12" custScaleX="56300" custScaleY="29998" custLinFactNeighborX="-77603" custLinFactNeighborY="38743">
        <dgm:presLayoutVars>
          <dgm:bulletEnabled val="1"/>
        </dgm:presLayoutVars>
      </dgm:prSet>
      <dgm:spPr/>
    </dgm:pt>
    <dgm:pt modelId="{914F4710-F4EE-49C0-8E32-17906DF16CA8}" type="pres">
      <dgm:prSet presAssocID="{7E774FFC-9AA4-4DDC-9C1E-58C5605E0F0C}" presName="sibTrans" presStyleLbl="sibTrans1D1" presStyleIdx="2" presStyleCnt="11"/>
      <dgm:spPr/>
    </dgm:pt>
    <dgm:pt modelId="{873F9CB6-FBD8-48AA-9D3E-BB56563551D1}" type="pres">
      <dgm:prSet presAssocID="{7E774FFC-9AA4-4DDC-9C1E-58C5605E0F0C}" presName="connectorText" presStyleLbl="sibTrans1D1" presStyleIdx="2" presStyleCnt="11"/>
      <dgm:spPr/>
    </dgm:pt>
    <dgm:pt modelId="{275BB6D0-5C2B-4DE8-80D8-8D70C717F0C9}" type="pres">
      <dgm:prSet presAssocID="{B139D788-F252-407F-B19E-2300A2CC3483}" presName="node" presStyleLbl="node1" presStyleIdx="3" presStyleCnt="12" custScaleX="56300" custScaleY="29998" custLinFactX="57737" custLinFactNeighborX="100000" custLinFactNeighborY="-29588">
        <dgm:presLayoutVars>
          <dgm:bulletEnabled val="1"/>
        </dgm:presLayoutVars>
      </dgm:prSet>
      <dgm:spPr/>
    </dgm:pt>
    <dgm:pt modelId="{9BD8721B-2EC6-4944-A87C-1D494C9FDD71}" type="pres">
      <dgm:prSet presAssocID="{A7433C02-F67B-4F11-8C77-EBE0F1901A68}" presName="sibTrans" presStyleLbl="sibTrans1D1" presStyleIdx="3" presStyleCnt="11"/>
      <dgm:spPr/>
    </dgm:pt>
    <dgm:pt modelId="{EFBD51DD-CFF2-4C13-854E-4F492ED9B5DB}" type="pres">
      <dgm:prSet presAssocID="{A7433C02-F67B-4F11-8C77-EBE0F1901A68}" presName="connectorText" presStyleLbl="sibTrans1D1" presStyleIdx="3" presStyleCnt="11"/>
      <dgm:spPr/>
    </dgm:pt>
    <dgm:pt modelId="{C7BE1A07-9A78-400E-BBB8-3635041F3F7D}" type="pres">
      <dgm:prSet presAssocID="{816FFC7A-77E4-4DA3-8715-7E9D7D9B2076}" presName="node" presStyleLbl="node1" presStyleIdx="4" presStyleCnt="12" custScaleX="56300" custScaleY="29998" custLinFactNeighborX="-75595" custLinFactNeighborY="12624">
        <dgm:presLayoutVars>
          <dgm:bulletEnabled val="1"/>
        </dgm:presLayoutVars>
      </dgm:prSet>
      <dgm:spPr/>
    </dgm:pt>
    <dgm:pt modelId="{638CD6B6-27B0-48DA-8442-B1DD2EC18A28}" type="pres">
      <dgm:prSet presAssocID="{56B6C697-517F-4462-8FFF-D458598A3EE8}" presName="sibTrans" presStyleLbl="sibTrans1D1" presStyleIdx="4" presStyleCnt="11"/>
      <dgm:spPr/>
    </dgm:pt>
    <dgm:pt modelId="{3323B827-4A58-47E9-9CCB-21F7926BDC68}" type="pres">
      <dgm:prSet presAssocID="{56B6C697-517F-4462-8FFF-D458598A3EE8}" presName="connectorText" presStyleLbl="sibTrans1D1" presStyleIdx="4" presStyleCnt="11"/>
      <dgm:spPr/>
    </dgm:pt>
    <dgm:pt modelId="{9A7811CC-FBEC-4630-B6F3-B910E5AAB3B3}" type="pres">
      <dgm:prSet presAssocID="{02346EF5-7DF2-49EC-A2ED-45AF80411511}" presName="node" presStyleLbl="node1" presStyleIdx="5" presStyleCnt="12" custScaleX="56300" custScaleY="29998" custLinFactNeighborX="-863" custLinFactNeighborY="12541">
        <dgm:presLayoutVars>
          <dgm:bulletEnabled val="1"/>
        </dgm:presLayoutVars>
      </dgm:prSet>
      <dgm:spPr/>
    </dgm:pt>
    <dgm:pt modelId="{57C3528B-F88C-4F15-B0E3-C180ECBD6372}" type="pres">
      <dgm:prSet presAssocID="{DFA7AA1C-8C91-4212-AA76-95FA2F303421}" presName="sibTrans" presStyleLbl="sibTrans1D1" presStyleIdx="5" presStyleCnt="11"/>
      <dgm:spPr/>
    </dgm:pt>
    <dgm:pt modelId="{C0F7D43D-31B3-4101-A8D3-34605999C55B}" type="pres">
      <dgm:prSet presAssocID="{DFA7AA1C-8C91-4212-AA76-95FA2F303421}" presName="connectorText" presStyleLbl="sibTrans1D1" presStyleIdx="5" presStyleCnt="11"/>
      <dgm:spPr/>
    </dgm:pt>
    <dgm:pt modelId="{2E312F51-D072-4721-9B08-40C69C27A75E}" type="pres">
      <dgm:prSet presAssocID="{5372677E-E35B-4EB6-9AF2-5312B9F684F2}" presName="node" presStyleLbl="node1" presStyleIdx="6" presStyleCnt="12" custScaleX="56300" custScaleY="23014" custLinFactNeighborX="4249" custLinFactNeighborY="-155">
        <dgm:presLayoutVars>
          <dgm:bulletEnabled val="1"/>
        </dgm:presLayoutVars>
      </dgm:prSet>
      <dgm:spPr/>
    </dgm:pt>
    <dgm:pt modelId="{C59FB323-C2D5-4D17-9A59-6A15E611427C}" type="pres">
      <dgm:prSet presAssocID="{1B13F596-3592-4CF4-B025-08154D53F963}" presName="sibTrans" presStyleLbl="sibTrans1D1" presStyleIdx="6" presStyleCnt="11"/>
      <dgm:spPr/>
    </dgm:pt>
    <dgm:pt modelId="{CFEE4B24-9DDE-44AD-8FCA-DBD9293C929E}" type="pres">
      <dgm:prSet presAssocID="{1B13F596-3592-4CF4-B025-08154D53F963}" presName="connectorText" presStyleLbl="sibTrans1D1" presStyleIdx="6" presStyleCnt="11"/>
      <dgm:spPr/>
    </dgm:pt>
    <dgm:pt modelId="{88E4633E-B15B-4DE8-AF1D-B58AF46589FB}" type="pres">
      <dgm:prSet presAssocID="{5836772B-4DC8-486B-8FFD-41E87C4E9AD3}" presName="node" presStyleLbl="node1" presStyleIdx="7" presStyleCnt="12" custScaleX="50691" custScaleY="22016" custLinFactNeighborX="2461" custLinFactNeighborY="-187">
        <dgm:presLayoutVars>
          <dgm:bulletEnabled val="1"/>
        </dgm:presLayoutVars>
      </dgm:prSet>
      <dgm:spPr/>
    </dgm:pt>
    <dgm:pt modelId="{D8CACDEC-3570-4FCA-8DDD-1CBD91272613}" type="pres">
      <dgm:prSet presAssocID="{6094832B-9901-48F9-B392-C358A0198C0D}" presName="sibTrans" presStyleLbl="sibTrans1D1" presStyleIdx="7" presStyleCnt="11"/>
      <dgm:spPr/>
    </dgm:pt>
    <dgm:pt modelId="{64833602-5C1D-4E0F-B2A8-4E0E3A1E0357}" type="pres">
      <dgm:prSet presAssocID="{6094832B-9901-48F9-B392-C358A0198C0D}" presName="connectorText" presStyleLbl="sibTrans1D1" presStyleIdx="7" presStyleCnt="11"/>
      <dgm:spPr/>
    </dgm:pt>
    <dgm:pt modelId="{5A9B559C-EA5C-4468-8104-7E3C4FC4B8BC}" type="pres">
      <dgm:prSet presAssocID="{6AA3A203-255C-4B98-AA0B-61E4BFD566C6}" presName="node" presStyleLbl="node1" presStyleIdx="8" presStyleCnt="12" custScaleX="49606" custScaleY="21522" custLinFactNeighborX="-2432" custLinFactNeighborY="-434">
        <dgm:presLayoutVars>
          <dgm:bulletEnabled val="1"/>
        </dgm:presLayoutVars>
      </dgm:prSet>
      <dgm:spPr/>
    </dgm:pt>
    <dgm:pt modelId="{ABA523FA-8C92-4F39-864D-6073A0823966}" type="pres">
      <dgm:prSet presAssocID="{799C71F1-5B99-4157-90CB-A19888E76239}" presName="sibTrans" presStyleLbl="sibTrans1D1" presStyleIdx="8" presStyleCnt="11"/>
      <dgm:spPr/>
    </dgm:pt>
    <dgm:pt modelId="{0B290283-802E-4BA1-BD84-8B13B38408C8}" type="pres">
      <dgm:prSet presAssocID="{799C71F1-5B99-4157-90CB-A19888E76239}" presName="connectorText" presStyleLbl="sibTrans1D1" presStyleIdx="8" presStyleCnt="11"/>
      <dgm:spPr/>
    </dgm:pt>
    <dgm:pt modelId="{097E9F88-F32D-4447-9F2B-9640B40411BE}" type="pres">
      <dgm:prSet presAssocID="{CFFF11E3-AA41-44F6-A674-A7D909521E0B}" presName="node" presStyleLbl="node1" presStyleIdx="9" presStyleCnt="12" custScaleX="41366" custScaleY="32627" custLinFactNeighborX="7733" custLinFactNeighborY="-23296">
        <dgm:presLayoutVars>
          <dgm:bulletEnabled val="1"/>
        </dgm:presLayoutVars>
      </dgm:prSet>
      <dgm:spPr/>
    </dgm:pt>
    <dgm:pt modelId="{80E63A0C-E9D1-4EC4-967E-3EA9D7CEB86A}" type="pres">
      <dgm:prSet presAssocID="{148AFCFF-44D1-42A8-9A7A-B7DF4E2F1266}" presName="sibTrans" presStyleLbl="sibTrans1D1" presStyleIdx="9" presStyleCnt="11"/>
      <dgm:spPr/>
    </dgm:pt>
    <dgm:pt modelId="{E0035BFC-349D-4864-9DC5-36AFAD3CE86D}" type="pres">
      <dgm:prSet presAssocID="{148AFCFF-44D1-42A8-9A7A-B7DF4E2F1266}" presName="connectorText" presStyleLbl="sibTrans1D1" presStyleIdx="9" presStyleCnt="11"/>
      <dgm:spPr/>
    </dgm:pt>
    <dgm:pt modelId="{C866C575-E492-416A-B240-F8D5C2074E79}" type="pres">
      <dgm:prSet presAssocID="{36E4E9C2-B222-45C7-9112-CE2724A28BF5}" presName="node" presStyleLbl="node1" presStyleIdx="10" presStyleCnt="12" custScaleX="45849" custScaleY="32173" custLinFactNeighborX="20005" custLinFactNeighborY="-23523">
        <dgm:presLayoutVars>
          <dgm:bulletEnabled val="1"/>
        </dgm:presLayoutVars>
      </dgm:prSet>
      <dgm:spPr/>
    </dgm:pt>
    <dgm:pt modelId="{74A9053B-761D-4D48-898D-A97C2FD6CDA5}" type="pres">
      <dgm:prSet presAssocID="{C62EA66E-4EA2-43D1-B8D4-B30B31549E9B}" presName="sibTrans" presStyleLbl="sibTrans1D1" presStyleIdx="10" presStyleCnt="11"/>
      <dgm:spPr/>
    </dgm:pt>
    <dgm:pt modelId="{138ED743-E73D-4A56-86E9-31C10E473CE6}" type="pres">
      <dgm:prSet presAssocID="{C62EA66E-4EA2-43D1-B8D4-B30B31549E9B}" presName="connectorText" presStyleLbl="sibTrans1D1" presStyleIdx="10" presStyleCnt="11"/>
      <dgm:spPr/>
    </dgm:pt>
    <dgm:pt modelId="{1CE8961F-99E6-4F46-BA84-DF84CA6A8CE4}" type="pres">
      <dgm:prSet presAssocID="{61ADE4FD-3215-4500-B553-E975A923C7DE}" presName="node" presStyleLbl="node1" presStyleIdx="11" presStyleCnt="12" custScaleX="64035" custScaleY="31918" custLinFactNeighborX="16656" custLinFactNeighborY="-23651">
        <dgm:presLayoutVars>
          <dgm:bulletEnabled val="1"/>
        </dgm:presLayoutVars>
      </dgm:prSet>
      <dgm:spPr/>
    </dgm:pt>
  </dgm:ptLst>
  <dgm:cxnLst>
    <dgm:cxn modelId="{C1EEA101-CA9D-4177-8C42-6B86EF7C6C95}" type="presOf" srcId="{6094832B-9901-48F9-B392-C358A0198C0D}" destId="{64833602-5C1D-4E0F-B2A8-4E0E3A1E0357}" srcOrd="1" destOrd="0" presId="urn:microsoft.com/office/officeart/2005/8/layout/bProcess3"/>
    <dgm:cxn modelId="{DD0A7306-4D1D-4603-8C40-6C85D0BCE4F2}" type="presOf" srcId="{36E4E9C2-B222-45C7-9112-CE2724A28BF5}" destId="{C866C575-E492-416A-B240-F8D5C2074E79}" srcOrd="0" destOrd="0" presId="urn:microsoft.com/office/officeart/2005/8/layout/bProcess3"/>
    <dgm:cxn modelId="{35E0EF0C-0449-44E9-8197-D20E4ED370F2}" type="presOf" srcId="{148AFCFF-44D1-42A8-9A7A-B7DF4E2F1266}" destId="{E0035BFC-349D-4864-9DC5-36AFAD3CE86D}" srcOrd="1" destOrd="0" presId="urn:microsoft.com/office/officeart/2005/8/layout/bProcess3"/>
    <dgm:cxn modelId="{AE1F320F-451F-4EA4-AC58-3944AC0CAD2F}" type="presOf" srcId="{A7433C02-F67B-4F11-8C77-EBE0F1901A68}" destId="{EFBD51DD-CFF2-4C13-854E-4F492ED9B5DB}" srcOrd="1" destOrd="0" presId="urn:microsoft.com/office/officeart/2005/8/layout/bProcess3"/>
    <dgm:cxn modelId="{C794A320-BBE6-400A-A2A2-08E78DFB1EC8}" srcId="{4123F8CC-3D57-46F8-8013-6C663D81393A}" destId="{816FFC7A-77E4-4DA3-8715-7E9D7D9B2076}" srcOrd="4" destOrd="0" parTransId="{88205504-9E78-477D-84FD-E98554580961}" sibTransId="{56B6C697-517F-4462-8FFF-D458598A3EE8}"/>
    <dgm:cxn modelId="{949F3F2A-D0C5-4D44-9265-678121B426A8}" type="presOf" srcId="{799C71F1-5B99-4157-90CB-A19888E76239}" destId="{ABA523FA-8C92-4F39-864D-6073A0823966}" srcOrd="0" destOrd="0" presId="urn:microsoft.com/office/officeart/2005/8/layout/bProcess3"/>
    <dgm:cxn modelId="{7B214731-4F4D-4FAC-A2D1-4636EC36C9E7}" srcId="{4123F8CC-3D57-46F8-8013-6C663D81393A}" destId="{5372677E-E35B-4EB6-9AF2-5312B9F684F2}" srcOrd="6" destOrd="0" parTransId="{79F110DF-8967-4773-AEC2-176647821466}" sibTransId="{1B13F596-3592-4CF4-B025-08154D53F963}"/>
    <dgm:cxn modelId="{80BF1B34-EA82-463D-81A5-0ED7D97DC447}" type="presOf" srcId="{816FFC7A-77E4-4DA3-8715-7E9D7D9B2076}" destId="{C7BE1A07-9A78-400E-BBB8-3635041F3F7D}" srcOrd="0" destOrd="0" presId="urn:microsoft.com/office/officeart/2005/8/layout/bProcess3"/>
    <dgm:cxn modelId="{7FCDB039-4F58-4C83-89FD-BF4A2F887EEF}" type="presOf" srcId="{5836772B-4DC8-486B-8FFD-41E87C4E9AD3}" destId="{88E4633E-B15B-4DE8-AF1D-B58AF46589FB}" srcOrd="0" destOrd="0" presId="urn:microsoft.com/office/officeart/2005/8/layout/bProcess3"/>
    <dgm:cxn modelId="{AFF5113B-D873-4B17-9A78-442126083D5D}" type="presOf" srcId="{A8D24CF6-5A2B-4A05-8727-F7CBA0340CDC}" destId="{3DA7080D-CBE9-4482-8488-79059099E3BC}" srcOrd="0" destOrd="0" presId="urn:microsoft.com/office/officeart/2005/8/layout/bProcess3"/>
    <dgm:cxn modelId="{55FD413E-5621-45AF-81AE-A8501A09B4FA}" type="presOf" srcId="{1B13F596-3592-4CF4-B025-08154D53F963}" destId="{C59FB323-C2D5-4D17-9A59-6A15E611427C}" srcOrd="0" destOrd="0" presId="urn:microsoft.com/office/officeart/2005/8/layout/bProcess3"/>
    <dgm:cxn modelId="{E9C21840-3AA6-47F1-BA8B-7D81EF08F3FC}" type="presOf" srcId="{DFA7AA1C-8C91-4212-AA76-95FA2F303421}" destId="{C0F7D43D-31B3-4101-A8D3-34605999C55B}" srcOrd="1" destOrd="0" presId="urn:microsoft.com/office/officeart/2005/8/layout/bProcess3"/>
    <dgm:cxn modelId="{BFD1DB5D-ED50-4C6F-998D-1BEBA1ADC9E8}" type="presOf" srcId="{7E774FFC-9AA4-4DDC-9C1E-58C5605E0F0C}" destId="{914F4710-F4EE-49C0-8E32-17906DF16CA8}" srcOrd="0" destOrd="0" presId="urn:microsoft.com/office/officeart/2005/8/layout/bProcess3"/>
    <dgm:cxn modelId="{FADF5147-3696-4421-A2F6-2E3F4FBCFEDE}" type="presOf" srcId="{6094832B-9901-48F9-B392-C358A0198C0D}" destId="{D8CACDEC-3570-4FCA-8DDD-1CBD91272613}" srcOrd="0" destOrd="0" presId="urn:microsoft.com/office/officeart/2005/8/layout/bProcess3"/>
    <dgm:cxn modelId="{4A725D69-4A6E-4525-8429-A8395FE89854}" type="presOf" srcId="{47B0316E-D69E-45FD-B63C-356AD83FA846}" destId="{9C3741DB-1E04-4C1A-9B12-2603E587DDC1}" srcOrd="0" destOrd="0" presId="urn:microsoft.com/office/officeart/2005/8/layout/bProcess3"/>
    <dgm:cxn modelId="{E651D46A-A087-429C-BCAD-62C674A5B2A8}" type="presOf" srcId="{A7433C02-F67B-4F11-8C77-EBE0F1901A68}" destId="{9BD8721B-2EC6-4944-A87C-1D494C9FDD71}" srcOrd="0" destOrd="0" presId="urn:microsoft.com/office/officeart/2005/8/layout/bProcess3"/>
    <dgm:cxn modelId="{E298706B-2C81-4AFA-9E6D-ECE8CB3CE569}" srcId="{4123F8CC-3D57-46F8-8013-6C663D81393A}" destId="{02346EF5-7DF2-49EC-A2ED-45AF80411511}" srcOrd="5" destOrd="0" parTransId="{B5A61D0B-1C9D-4809-907B-3B86F91A8F95}" sibTransId="{DFA7AA1C-8C91-4212-AA76-95FA2F303421}"/>
    <dgm:cxn modelId="{510B6F4D-F3A7-42BB-B55D-167CE375F140}" type="presOf" srcId="{148AFCFF-44D1-42A8-9A7A-B7DF4E2F1266}" destId="{80E63A0C-E9D1-4EC4-967E-3EA9D7CEB86A}" srcOrd="0" destOrd="0" presId="urn:microsoft.com/office/officeart/2005/8/layout/bProcess3"/>
    <dgm:cxn modelId="{F8DBF86E-B399-4F40-AE3C-13B33B09A36D}" type="presOf" srcId="{799C71F1-5B99-4157-90CB-A19888E76239}" destId="{0B290283-802E-4BA1-BD84-8B13B38408C8}" srcOrd="1" destOrd="0" presId="urn:microsoft.com/office/officeart/2005/8/layout/bProcess3"/>
    <dgm:cxn modelId="{78BA324F-B5D1-458B-A418-AAA614619FCF}" type="presOf" srcId="{C62EA66E-4EA2-43D1-B8D4-B30B31549E9B}" destId="{138ED743-E73D-4A56-86E9-31C10E473CE6}" srcOrd="1" destOrd="0" presId="urn:microsoft.com/office/officeart/2005/8/layout/bProcess3"/>
    <dgm:cxn modelId="{3F402E70-6B57-48A5-A926-197DAD2F110A}" srcId="{4123F8CC-3D57-46F8-8013-6C663D81393A}" destId="{6AA3A203-255C-4B98-AA0B-61E4BFD566C6}" srcOrd="8" destOrd="0" parTransId="{2DFF3AE5-A76A-4F1E-9931-F557B26F9440}" sibTransId="{799C71F1-5B99-4157-90CB-A19888E76239}"/>
    <dgm:cxn modelId="{D86F0D58-0FBD-4103-9585-B34124E68E18}" type="presOf" srcId="{56B6C697-517F-4462-8FFF-D458598A3EE8}" destId="{638CD6B6-27B0-48DA-8442-B1DD2EC18A28}" srcOrd="0" destOrd="0" presId="urn:microsoft.com/office/officeart/2005/8/layout/bProcess3"/>
    <dgm:cxn modelId="{A2644083-F541-45D9-853E-E926B08571B2}" type="presOf" srcId="{64B34F05-CF30-4D04-A9DF-626131CA7226}" destId="{8D192BDD-EAA4-4F04-A845-741DE0619F19}" srcOrd="0" destOrd="0" presId="urn:microsoft.com/office/officeart/2005/8/layout/bProcess3"/>
    <dgm:cxn modelId="{B3B98B85-F889-4E52-BC53-334603B85212}" srcId="{4123F8CC-3D57-46F8-8013-6C663D81393A}" destId="{61ADE4FD-3215-4500-B553-E975A923C7DE}" srcOrd="11" destOrd="0" parTransId="{D320876A-9AC6-4212-81D8-800D8F392007}" sibTransId="{09446218-8E08-4670-B0C2-FCED092D512F}"/>
    <dgm:cxn modelId="{FD22B58F-8321-4469-BA8F-A5368CBF842A}" type="presOf" srcId="{64B34F05-CF30-4D04-A9DF-626131CA7226}" destId="{FA192022-3AF1-4919-A335-7F97C94A9D5E}" srcOrd="1" destOrd="0" presId="urn:microsoft.com/office/officeart/2005/8/layout/bProcess3"/>
    <dgm:cxn modelId="{23FAE797-F61E-4224-B1F9-94D052EE918C}" type="presOf" srcId="{B139D788-F252-407F-B19E-2300A2CC3483}" destId="{275BB6D0-5C2B-4DE8-80D8-8D70C717F0C9}" srcOrd="0" destOrd="0" presId="urn:microsoft.com/office/officeart/2005/8/layout/bProcess3"/>
    <dgm:cxn modelId="{47A7BDA3-5973-4800-9D6B-ADB64B52764C}" srcId="{4123F8CC-3D57-46F8-8013-6C663D81393A}" destId="{B139D788-F252-407F-B19E-2300A2CC3483}" srcOrd="3" destOrd="0" parTransId="{82AE4646-C93E-4D94-8883-F47A86992E18}" sibTransId="{A7433C02-F67B-4F11-8C77-EBE0F1901A68}"/>
    <dgm:cxn modelId="{BD3290A4-7BD9-425C-8908-2EB213626676}" type="presOf" srcId="{5E9A539D-7145-4743-A8DD-2ACDAAA25387}" destId="{0514C9EA-C159-42AC-BAC7-40AC55EA3E65}" srcOrd="1" destOrd="0" presId="urn:microsoft.com/office/officeart/2005/8/layout/bProcess3"/>
    <dgm:cxn modelId="{5ABD12A6-6CC0-46B6-9D54-5461F3C12B3C}" type="presOf" srcId="{56B6C697-517F-4462-8FFF-D458598A3EE8}" destId="{3323B827-4A58-47E9-9CCB-21F7926BDC68}" srcOrd="1" destOrd="0" presId="urn:microsoft.com/office/officeart/2005/8/layout/bProcess3"/>
    <dgm:cxn modelId="{0A2F27AB-AF31-4CD7-82D4-E171CF578D02}" srcId="{4123F8CC-3D57-46F8-8013-6C663D81393A}" destId="{A8D24CF6-5A2B-4A05-8727-F7CBA0340CDC}" srcOrd="0" destOrd="0" parTransId="{8D598D7A-0E02-402F-9118-B1446DA1224C}" sibTransId="{64B34F05-CF30-4D04-A9DF-626131CA7226}"/>
    <dgm:cxn modelId="{0DAB61AC-2754-4D36-A2E5-FB6301E4ED10}" type="presOf" srcId="{5372677E-E35B-4EB6-9AF2-5312B9F684F2}" destId="{2E312F51-D072-4721-9B08-40C69C27A75E}" srcOrd="0" destOrd="0" presId="urn:microsoft.com/office/officeart/2005/8/layout/bProcess3"/>
    <dgm:cxn modelId="{A5ACDDB0-93A0-4008-9F4D-75FF9CBE104C}" type="presOf" srcId="{CFFF11E3-AA41-44F6-A674-A7D909521E0B}" destId="{097E9F88-F32D-4447-9F2B-9640B40411BE}" srcOrd="0" destOrd="0" presId="urn:microsoft.com/office/officeart/2005/8/layout/bProcess3"/>
    <dgm:cxn modelId="{2FCBACBA-EBAF-4F68-9410-FA324948AA1F}" type="presOf" srcId="{5E9A539D-7145-4743-A8DD-2ACDAAA25387}" destId="{D3D2965F-E3C6-45E1-A6FE-82E30DA58757}" srcOrd="0" destOrd="0" presId="urn:microsoft.com/office/officeart/2005/8/layout/bProcess3"/>
    <dgm:cxn modelId="{E0EC9BBD-7A8D-4B9D-9EBC-63022CA4A756}" srcId="{4123F8CC-3D57-46F8-8013-6C663D81393A}" destId="{36E4E9C2-B222-45C7-9112-CE2724A28BF5}" srcOrd="10" destOrd="0" parTransId="{73A85F5C-6DBE-49FC-ACC2-00DBE6A8BA0C}" sibTransId="{C62EA66E-4EA2-43D1-B8D4-B30B31549E9B}"/>
    <dgm:cxn modelId="{E5B369BF-CDB0-47CD-A8E3-57BB08BF541B}" type="presOf" srcId="{B5579CCE-160A-49B9-9249-D97E3668F078}" destId="{C01E817F-A23E-4A92-9FE2-57B0E9DC6423}" srcOrd="0" destOrd="0" presId="urn:microsoft.com/office/officeart/2005/8/layout/bProcess3"/>
    <dgm:cxn modelId="{C0C8B8D0-3A14-4ADC-BF57-4CD9DA7ECAC5}" type="presOf" srcId="{02346EF5-7DF2-49EC-A2ED-45AF80411511}" destId="{9A7811CC-FBEC-4630-B6F3-B910E5AAB3B3}" srcOrd="0" destOrd="0" presId="urn:microsoft.com/office/officeart/2005/8/layout/bProcess3"/>
    <dgm:cxn modelId="{622575D2-8B3E-4F10-A74A-A08B1E43CFD1}" type="presOf" srcId="{DFA7AA1C-8C91-4212-AA76-95FA2F303421}" destId="{57C3528B-F88C-4F15-B0E3-C180ECBD6372}" srcOrd="0" destOrd="0" presId="urn:microsoft.com/office/officeart/2005/8/layout/bProcess3"/>
    <dgm:cxn modelId="{C844ABD2-226E-47F0-A497-82C925654B58}" type="presOf" srcId="{C62EA66E-4EA2-43D1-B8D4-B30B31549E9B}" destId="{74A9053B-761D-4D48-898D-A97C2FD6CDA5}" srcOrd="0" destOrd="0" presId="urn:microsoft.com/office/officeart/2005/8/layout/bProcess3"/>
    <dgm:cxn modelId="{C354C6D8-FCDE-440E-B8CD-2B67F3FA3C9C}" type="presOf" srcId="{61ADE4FD-3215-4500-B553-E975A923C7DE}" destId="{1CE8961F-99E6-4F46-BA84-DF84CA6A8CE4}" srcOrd="0" destOrd="0" presId="urn:microsoft.com/office/officeart/2005/8/layout/bProcess3"/>
    <dgm:cxn modelId="{FF6557E9-A687-4859-B509-9BFEEE97601B}" srcId="{4123F8CC-3D57-46F8-8013-6C663D81393A}" destId="{47B0316E-D69E-45FD-B63C-356AD83FA846}" srcOrd="2" destOrd="0" parTransId="{297C3AD3-E6B6-4C35-941D-51C5245E3961}" sibTransId="{7E774FFC-9AA4-4DDC-9C1E-58C5605E0F0C}"/>
    <dgm:cxn modelId="{74EE79EB-D1FD-4D0A-9DC4-0A6F6F84FD9C}" type="presOf" srcId="{7E774FFC-9AA4-4DDC-9C1E-58C5605E0F0C}" destId="{873F9CB6-FBD8-48AA-9D3E-BB56563551D1}" srcOrd="1" destOrd="0" presId="urn:microsoft.com/office/officeart/2005/8/layout/bProcess3"/>
    <dgm:cxn modelId="{E1A931EE-74E7-4D4B-A48E-4757F20A2C8D}" type="presOf" srcId="{1B13F596-3592-4CF4-B025-08154D53F963}" destId="{CFEE4B24-9DDE-44AD-8FCA-DBD9293C929E}" srcOrd="1" destOrd="0" presId="urn:microsoft.com/office/officeart/2005/8/layout/bProcess3"/>
    <dgm:cxn modelId="{107A64F1-A9BC-4E35-B006-7506F8442398}" srcId="{4123F8CC-3D57-46F8-8013-6C663D81393A}" destId="{CFFF11E3-AA41-44F6-A674-A7D909521E0B}" srcOrd="9" destOrd="0" parTransId="{5A09F47B-CEE8-45C2-B4C0-FD2DB5173BA1}" sibTransId="{148AFCFF-44D1-42A8-9A7A-B7DF4E2F1266}"/>
    <dgm:cxn modelId="{BF73F9F2-4F87-4DDB-A655-239F04356717}" srcId="{4123F8CC-3D57-46F8-8013-6C663D81393A}" destId="{5836772B-4DC8-486B-8FFD-41E87C4E9AD3}" srcOrd="7" destOrd="0" parTransId="{0428DE79-56B1-4DC5-B367-3E89F26202D4}" sibTransId="{6094832B-9901-48F9-B392-C358A0198C0D}"/>
    <dgm:cxn modelId="{5A5307F6-78E9-409B-8856-20C877CF4013}" srcId="{4123F8CC-3D57-46F8-8013-6C663D81393A}" destId="{B5579CCE-160A-49B9-9249-D97E3668F078}" srcOrd="1" destOrd="0" parTransId="{196EDD2F-3AB1-4043-80C2-A40F7C2935E6}" sibTransId="{5E9A539D-7145-4743-A8DD-2ACDAAA25387}"/>
    <dgm:cxn modelId="{CAAA0DFB-4A0E-4AF6-8DD2-7F6CEB9A1B7A}" type="presOf" srcId="{4123F8CC-3D57-46F8-8013-6C663D81393A}" destId="{4BF42F61-50BA-4BDF-97F8-20F874F942F7}" srcOrd="0" destOrd="0" presId="urn:microsoft.com/office/officeart/2005/8/layout/bProcess3"/>
    <dgm:cxn modelId="{059927FB-9833-4C34-84D3-B0B84C08BC0D}" type="presOf" srcId="{6AA3A203-255C-4B98-AA0B-61E4BFD566C6}" destId="{5A9B559C-EA5C-4468-8104-7E3C4FC4B8BC}" srcOrd="0" destOrd="0" presId="urn:microsoft.com/office/officeart/2005/8/layout/bProcess3"/>
    <dgm:cxn modelId="{AD49BD4E-E6B7-4FE7-9916-78420E3224C7}" type="presParOf" srcId="{4BF42F61-50BA-4BDF-97F8-20F874F942F7}" destId="{3DA7080D-CBE9-4482-8488-79059099E3BC}" srcOrd="0" destOrd="0" presId="urn:microsoft.com/office/officeart/2005/8/layout/bProcess3"/>
    <dgm:cxn modelId="{34ECF082-4283-42FD-9AB7-2AE4FAE6EE75}" type="presParOf" srcId="{4BF42F61-50BA-4BDF-97F8-20F874F942F7}" destId="{8D192BDD-EAA4-4F04-A845-741DE0619F19}" srcOrd="1" destOrd="0" presId="urn:microsoft.com/office/officeart/2005/8/layout/bProcess3"/>
    <dgm:cxn modelId="{8AD88300-1332-449B-834E-70121407BF43}" type="presParOf" srcId="{8D192BDD-EAA4-4F04-A845-741DE0619F19}" destId="{FA192022-3AF1-4919-A335-7F97C94A9D5E}" srcOrd="0" destOrd="0" presId="urn:microsoft.com/office/officeart/2005/8/layout/bProcess3"/>
    <dgm:cxn modelId="{8B8255BF-1903-4207-AE16-65DF49530AA4}" type="presParOf" srcId="{4BF42F61-50BA-4BDF-97F8-20F874F942F7}" destId="{C01E817F-A23E-4A92-9FE2-57B0E9DC6423}" srcOrd="2" destOrd="0" presId="urn:microsoft.com/office/officeart/2005/8/layout/bProcess3"/>
    <dgm:cxn modelId="{26EAEE97-9991-42E2-9650-426D143DD50C}" type="presParOf" srcId="{4BF42F61-50BA-4BDF-97F8-20F874F942F7}" destId="{D3D2965F-E3C6-45E1-A6FE-82E30DA58757}" srcOrd="3" destOrd="0" presId="urn:microsoft.com/office/officeart/2005/8/layout/bProcess3"/>
    <dgm:cxn modelId="{E3FA2887-0EE1-424F-BFB0-F5733AF76E58}" type="presParOf" srcId="{D3D2965F-E3C6-45E1-A6FE-82E30DA58757}" destId="{0514C9EA-C159-42AC-BAC7-40AC55EA3E65}" srcOrd="0" destOrd="0" presId="urn:microsoft.com/office/officeart/2005/8/layout/bProcess3"/>
    <dgm:cxn modelId="{6B85E45B-D10A-4010-B780-4ACDC0612D3A}" type="presParOf" srcId="{4BF42F61-50BA-4BDF-97F8-20F874F942F7}" destId="{9C3741DB-1E04-4C1A-9B12-2603E587DDC1}" srcOrd="4" destOrd="0" presId="urn:microsoft.com/office/officeart/2005/8/layout/bProcess3"/>
    <dgm:cxn modelId="{D497F87C-25E3-45D1-820D-73525C6DF2E7}" type="presParOf" srcId="{4BF42F61-50BA-4BDF-97F8-20F874F942F7}" destId="{914F4710-F4EE-49C0-8E32-17906DF16CA8}" srcOrd="5" destOrd="0" presId="urn:microsoft.com/office/officeart/2005/8/layout/bProcess3"/>
    <dgm:cxn modelId="{29F02C13-0E88-4DDC-AA80-48137102095F}" type="presParOf" srcId="{914F4710-F4EE-49C0-8E32-17906DF16CA8}" destId="{873F9CB6-FBD8-48AA-9D3E-BB56563551D1}" srcOrd="0" destOrd="0" presId="urn:microsoft.com/office/officeart/2005/8/layout/bProcess3"/>
    <dgm:cxn modelId="{0EC2CD3D-8AFA-4F13-BCC9-0E0E8D1E8140}" type="presParOf" srcId="{4BF42F61-50BA-4BDF-97F8-20F874F942F7}" destId="{275BB6D0-5C2B-4DE8-80D8-8D70C717F0C9}" srcOrd="6" destOrd="0" presId="urn:microsoft.com/office/officeart/2005/8/layout/bProcess3"/>
    <dgm:cxn modelId="{1E4F36B3-4FB2-4F22-9491-2E87AB3EA827}" type="presParOf" srcId="{4BF42F61-50BA-4BDF-97F8-20F874F942F7}" destId="{9BD8721B-2EC6-4944-A87C-1D494C9FDD71}" srcOrd="7" destOrd="0" presId="urn:microsoft.com/office/officeart/2005/8/layout/bProcess3"/>
    <dgm:cxn modelId="{FACDB5B3-2CD4-4778-B663-7EF764422904}" type="presParOf" srcId="{9BD8721B-2EC6-4944-A87C-1D494C9FDD71}" destId="{EFBD51DD-CFF2-4C13-854E-4F492ED9B5DB}" srcOrd="0" destOrd="0" presId="urn:microsoft.com/office/officeart/2005/8/layout/bProcess3"/>
    <dgm:cxn modelId="{05C4F6C5-E4E6-48E9-9BC4-41B7ECE7328C}" type="presParOf" srcId="{4BF42F61-50BA-4BDF-97F8-20F874F942F7}" destId="{C7BE1A07-9A78-400E-BBB8-3635041F3F7D}" srcOrd="8" destOrd="0" presId="urn:microsoft.com/office/officeart/2005/8/layout/bProcess3"/>
    <dgm:cxn modelId="{84334FE2-FFB6-41D7-AAFA-3E2D719CA796}" type="presParOf" srcId="{4BF42F61-50BA-4BDF-97F8-20F874F942F7}" destId="{638CD6B6-27B0-48DA-8442-B1DD2EC18A28}" srcOrd="9" destOrd="0" presId="urn:microsoft.com/office/officeart/2005/8/layout/bProcess3"/>
    <dgm:cxn modelId="{AE199C8C-898C-4F44-B324-48A576A57981}" type="presParOf" srcId="{638CD6B6-27B0-48DA-8442-B1DD2EC18A28}" destId="{3323B827-4A58-47E9-9CCB-21F7926BDC68}" srcOrd="0" destOrd="0" presId="urn:microsoft.com/office/officeart/2005/8/layout/bProcess3"/>
    <dgm:cxn modelId="{CAEF0C14-D0FA-4623-96C9-113DD9B1082C}" type="presParOf" srcId="{4BF42F61-50BA-4BDF-97F8-20F874F942F7}" destId="{9A7811CC-FBEC-4630-B6F3-B910E5AAB3B3}" srcOrd="10" destOrd="0" presId="urn:microsoft.com/office/officeart/2005/8/layout/bProcess3"/>
    <dgm:cxn modelId="{61DD92B6-587E-43AC-832D-EDDAE4885492}" type="presParOf" srcId="{4BF42F61-50BA-4BDF-97F8-20F874F942F7}" destId="{57C3528B-F88C-4F15-B0E3-C180ECBD6372}" srcOrd="11" destOrd="0" presId="urn:microsoft.com/office/officeart/2005/8/layout/bProcess3"/>
    <dgm:cxn modelId="{A38C4516-FE30-4FAB-A838-B28B038AE2A6}" type="presParOf" srcId="{57C3528B-F88C-4F15-B0E3-C180ECBD6372}" destId="{C0F7D43D-31B3-4101-A8D3-34605999C55B}" srcOrd="0" destOrd="0" presId="urn:microsoft.com/office/officeart/2005/8/layout/bProcess3"/>
    <dgm:cxn modelId="{724FBCF2-03C6-4471-A64B-3DECA2394C5C}" type="presParOf" srcId="{4BF42F61-50BA-4BDF-97F8-20F874F942F7}" destId="{2E312F51-D072-4721-9B08-40C69C27A75E}" srcOrd="12" destOrd="0" presId="urn:microsoft.com/office/officeart/2005/8/layout/bProcess3"/>
    <dgm:cxn modelId="{2D315E73-3BE8-468C-9955-210C0544A00C}" type="presParOf" srcId="{4BF42F61-50BA-4BDF-97F8-20F874F942F7}" destId="{C59FB323-C2D5-4D17-9A59-6A15E611427C}" srcOrd="13" destOrd="0" presId="urn:microsoft.com/office/officeart/2005/8/layout/bProcess3"/>
    <dgm:cxn modelId="{98A1533D-2608-435E-850D-9EB62E8CD2BC}" type="presParOf" srcId="{C59FB323-C2D5-4D17-9A59-6A15E611427C}" destId="{CFEE4B24-9DDE-44AD-8FCA-DBD9293C929E}" srcOrd="0" destOrd="0" presId="urn:microsoft.com/office/officeart/2005/8/layout/bProcess3"/>
    <dgm:cxn modelId="{D12E3434-54D1-4856-A01E-2644546C6975}" type="presParOf" srcId="{4BF42F61-50BA-4BDF-97F8-20F874F942F7}" destId="{88E4633E-B15B-4DE8-AF1D-B58AF46589FB}" srcOrd="14" destOrd="0" presId="urn:microsoft.com/office/officeart/2005/8/layout/bProcess3"/>
    <dgm:cxn modelId="{8452E9E9-3E07-4EE6-98AA-2EC8CF0B2E99}" type="presParOf" srcId="{4BF42F61-50BA-4BDF-97F8-20F874F942F7}" destId="{D8CACDEC-3570-4FCA-8DDD-1CBD91272613}" srcOrd="15" destOrd="0" presId="urn:microsoft.com/office/officeart/2005/8/layout/bProcess3"/>
    <dgm:cxn modelId="{3D81939E-8540-4354-9404-3954AF65EC25}" type="presParOf" srcId="{D8CACDEC-3570-4FCA-8DDD-1CBD91272613}" destId="{64833602-5C1D-4E0F-B2A8-4E0E3A1E0357}" srcOrd="0" destOrd="0" presId="urn:microsoft.com/office/officeart/2005/8/layout/bProcess3"/>
    <dgm:cxn modelId="{FDFDCDC2-8779-4A13-8939-F6E1BFBE677B}" type="presParOf" srcId="{4BF42F61-50BA-4BDF-97F8-20F874F942F7}" destId="{5A9B559C-EA5C-4468-8104-7E3C4FC4B8BC}" srcOrd="16" destOrd="0" presId="urn:microsoft.com/office/officeart/2005/8/layout/bProcess3"/>
    <dgm:cxn modelId="{74EAB7F7-2412-4AC7-94B2-E7EC421453BC}" type="presParOf" srcId="{4BF42F61-50BA-4BDF-97F8-20F874F942F7}" destId="{ABA523FA-8C92-4F39-864D-6073A0823966}" srcOrd="17" destOrd="0" presId="urn:microsoft.com/office/officeart/2005/8/layout/bProcess3"/>
    <dgm:cxn modelId="{A2F7B8C8-7F61-49A8-BE86-72445F9BBFFD}" type="presParOf" srcId="{ABA523FA-8C92-4F39-864D-6073A0823966}" destId="{0B290283-802E-4BA1-BD84-8B13B38408C8}" srcOrd="0" destOrd="0" presId="urn:microsoft.com/office/officeart/2005/8/layout/bProcess3"/>
    <dgm:cxn modelId="{C301F68F-986C-4A13-ABDD-5671E8E93C2B}" type="presParOf" srcId="{4BF42F61-50BA-4BDF-97F8-20F874F942F7}" destId="{097E9F88-F32D-4447-9F2B-9640B40411BE}" srcOrd="18" destOrd="0" presId="urn:microsoft.com/office/officeart/2005/8/layout/bProcess3"/>
    <dgm:cxn modelId="{1DAC584B-44EE-4BCA-9FDD-7B8EC0F13773}" type="presParOf" srcId="{4BF42F61-50BA-4BDF-97F8-20F874F942F7}" destId="{80E63A0C-E9D1-4EC4-967E-3EA9D7CEB86A}" srcOrd="19" destOrd="0" presId="urn:microsoft.com/office/officeart/2005/8/layout/bProcess3"/>
    <dgm:cxn modelId="{A24F9AAE-21A1-4A86-8198-9943DDC34CC5}" type="presParOf" srcId="{80E63A0C-E9D1-4EC4-967E-3EA9D7CEB86A}" destId="{E0035BFC-349D-4864-9DC5-36AFAD3CE86D}" srcOrd="0" destOrd="0" presId="urn:microsoft.com/office/officeart/2005/8/layout/bProcess3"/>
    <dgm:cxn modelId="{8B82A098-7851-4769-ABA0-7B7434440A25}" type="presParOf" srcId="{4BF42F61-50BA-4BDF-97F8-20F874F942F7}" destId="{C866C575-E492-416A-B240-F8D5C2074E79}" srcOrd="20" destOrd="0" presId="urn:microsoft.com/office/officeart/2005/8/layout/bProcess3"/>
    <dgm:cxn modelId="{65C75293-D08D-47A6-B439-D1B2999B27C4}" type="presParOf" srcId="{4BF42F61-50BA-4BDF-97F8-20F874F942F7}" destId="{74A9053B-761D-4D48-898D-A97C2FD6CDA5}" srcOrd="21" destOrd="0" presId="urn:microsoft.com/office/officeart/2005/8/layout/bProcess3"/>
    <dgm:cxn modelId="{0A8E7AC8-DBC9-4637-866A-131636C46870}" type="presParOf" srcId="{74A9053B-761D-4D48-898D-A97C2FD6CDA5}" destId="{138ED743-E73D-4A56-86E9-31C10E473CE6}" srcOrd="0" destOrd="0" presId="urn:microsoft.com/office/officeart/2005/8/layout/bProcess3"/>
    <dgm:cxn modelId="{DA84F29C-D4E9-4CC2-9E94-F3EDE2225776}" type="presParOf" srcId="{4BF42F61-50BA-4BDF-97F8-20F874F942F7}" destId="{1CE8961F-99E6-4F46-BA84-DF84CA6A8CE4}" srcOrd="22" destOrd="0" presId="urn:microsoft.com/office/officeart/2005/8/layout/b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92BDD-EAA4-4F04-A845-741DE0619F19}">
      <dsp:nvSpPr>
        <dsp:cNvPr id="0" name=""/>
        <dsp:cNvSpPr/>
      </dsp:nvSpPr>
      <dsp:spPr>
        <a:xfrm>
          <a:off x="1321282" y="750308"/>
          <a:ext cx="3111031" cy="303298"/>
        </a:xfrm>
        <a:custGeom>
          <a:avLst/>
          <a:gdLst/>
          <a:ahLst/>
          <a:cxnLst/>
          <a:rect l="0" t="0" r="0" b="0"/>
          <a:pathLst>
            <a:path>
              <a:moveTo>
                <a:pt x="3111031" y="0"/>
              </a:moveTo>
              <a:lnTo>
                <a:pt x="3111031" y="168749"/>
              </a:lnTo>
              <a:lnTo>
                <a:pt x="0" y="168749"/>
              </a:lnTo>
              <a:lnTo>
                <a:pt x="0" y="303298"/>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2798575" y="897198"/>
        <a:ext cx="156444" cy="9517"/>
      </dsp:txXfrm>
    </dsp:sp>
    <dsp:sp modelId="{3DA7080D-CBE9-4482-8488-79059099E3BC}">
      <dsp:nvSpPr>
        <dsp:cNvPr id="0" name=""/>
        <dsp:cNvSpPr/>
      </dsp:nvSpPr>
      <dsp:spPr>
        <a:xfrm>
          <a:off x="3268550" y="8010"/>
          <a:ext cx="2327526" cy="744097"/>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ts val="0"/>
            </a:spcAft>
            <a:buNone/>
          </a:pPr>
          <a:r>
            <a:rPr lang="ru-RU" sz="1100" b="0" kern="1200">
              <a:latin typeface="Tahoma" panose="020B0604030504040204" pitchFamily="34" charset="0"/>
              <a:ea typeface="Tahoma" panose="020B0604030504040204" pitchFamily="34" charset="0"/>
              <a:cs typeface="Tahoma" panose="020B0604030504040204" pitchFamily="34" charset="0"/>
            </a:rPr>
            <a:t>1. Выбрать направление</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3268550" y="8010"/>
        <a:ext cx="2327526" cy="744097"/>
      </dsp:txXfrm>
    </dsp:sp>
    <dsp:sp modelId="{D3D2965F-E3C6-45E1-A6FE-82E30DA58757}">
      <dsp:nvSpPr>
        <dsp:cNvPr id="0" name=""/>
        <dsp:cNvSpPr/>
      </dsp:nvSpPr>
      <dsp:spPr>
        <a:xfrm>
          <a:off x="2483246" y="1412335"/>
          <a:ext cx="837240" cy="91440"/>
        </a:xfrm>
        <a:custGeom>
          <a:avLst/>
          <a:gdLst/>
          <a:ahLst/>
          <a:cxnLst/>
          <a:rect l="0" t="0" r="0" b="0"/>
          <a:pathLst>
            <a:path>
              <a:moveTo>
                <a:pt x="0" y="45720"/>
              </a:moveTo>
              <a:lnTo>
                <a:pt x="83724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2880170" y="1453296"/>
        <a:ext cx="43392" cy="9517"/>
      </dsp:txXfrm>
    </dsp:sp>
    <dsp:sp modelId="{C01E817F-A23E-4A92-9FE2-57B0E9DC6423}">
      <dsp:nvSpPr>
        <dsp:cNvPr id="0" name=""/>
        <dsp:cNvSpPr/>
      </dsp:nvSpPr>
      <dsp:spPr>
        <a:xfrm>
          <a:off x="157519" y="1086006"/>
          <a:ext cx="2327526" cy="744097"/>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ts val="0"/>
            </a:spcAft>
            <a:buNone/>
          </a:pPr>
          <a:r>
            <a:rPr lang="ru-RU" sz="1000" b="0" kern="1200" dirty="0">
              <a:latin typeface="Tahoma" panose="020B0604030504040204" pitchFamily="34" charset="0"/>
              <a:ea typeface="Tahoma" panose="020B0604030504040204" pitchFamily="34" charset="0"/>
              <a:cs typeface="Tahoma" panose="020B0604030504040204" pitchFamily="34" charset="0"/>
            </a:rPr>
            <a:t>2. Заполнить регистрационную анкету в электронной форме на официальном сайте уполномоченного органа (</a:t>
          </a:r>
          <a:r>
            <a:rPr lang="en-US" sz="1000" b="0" kern="1200" dirty="0">
              <a:latin typeface="Tahoma" panose="020B0604030504040204" pitchFamily="34" charset="0"/>
              <a:ea typeface="Tahoma" panose="020B0604030504040204" pitchFamily="34" charset="0"/>
              <a:cs typeface="Tahoma" panose="020B0604030504040204" pitchFamily="34" charset="0"/>
            </a:rPr>
            <a:t>http://en.pprog.ru/</a:t>
          </a:r>
          <a:r>
            <a:rPr lang="ru-RU" sz="1000" b="0" kern="1200" dirty="0">
              <a:latin typeface="Tahoma" panose="020B0604030504040204" pitchFamily="34" charset="0"/>
              <a:ea typeface="Tahoma" panose="020B0604030504040204" pitchFamily="34" charset="0"/>
              <a:cs typeface="Tahoma" panose="020B0604030504040204" pitchFamily="34" charset="0"/>
            </a:rPr>
            <a:t>)</a:t>
          </a:r>
        </a:p>
      </dsp:txBody>
      <dsp:txXfrm>
        <a:off x="157519" y="1086006"/>
        <a:ext cx="2327526" cy="744097"/>
      </dsp:txXfrm>
    </dsp:sp>
    <dsp:sp modelId="{914F4710-F4EE-49C0-8E32-17906DF16CA8}">
      <dsp:nvSpPr>
        <dsp:cNvPr id="0" name=""/>
        <dsp:cNvSpPr/>
      </dsp:nvSpPr>
      <dsp:spPr>
        <a:xfrm>
          <a:off x="5678614" y="1412335"/>
          <a:ext cx="814420" cy="91440"/>
        </a:xfrm>
        <a:custGeom>
          <a:avLst/>
          <a:gdLst/>
          <a:ahLst/>
          <a:cxnLst/>
          <a:rect l="0" t="0" r="0" b="0"/>
          <a:pathLst>
            <a:path>
              <a:moveTo>
                <a:pt x="0" y="45720"/>
              </a:moveTo>
              <a:lnTo>
                <a:pt x="424310" y="45720"/>
              </a:lnTo>
              <a:lnTo>
                <a:pt x="424310" y="45728"/>
              </a:lnTo>
              <a:lnTo>
                <a:pt x="814420" y="45728"/>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latin typeface="Tahoma" panose="020B0604030504040204" pitchFamily="34" charset="0"/>
            <a:ea typeface="Tahoma" panose="020B0604030504040204" pitchFamily="34" charset="0"/>
            <a:cs typeface="Tahoma" panose="020B0604030504040204" pitchFamily="34" charset="0"/>
          </a:endParaRPr>
        </a:p>
      </dsp:txBody>
      <dsp:txXfrm>
        <a:off x="6064698" y="1453296"/>
        <a:ext cx="42251" cy="9517"/>
      </dsp:txXfrm>
    </dsp:sp>
    <dsp:sp modelId="{9C3741DB-1E04-4C1A-9B12-2603E587DDC1}">
      <dsp:nvSpPr>
        <dsp:cNvPr id="0" name=""/>
        <dsp:cNvSpPr/>
      </dsp:nvSpPr>
      <dsp:spPr>
        <a:xfrm>
          <a:off x="3352887" y="1086006"/>
          <a:ext cx="2327526" cy="744097"/>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ts val="0"/>
            </a:spcAft>
            <a:buNone/>
          </a:pPr>
          <a:r>
            <a:rPr lang="ru-RU" sz="1100" b="0" kern="1200">
              <a:latin typeface="Tahoma" panose="020B0604030504040204" pitchFamily="34" charset="0"/>
              <a:ea typeface="Tahoma" panose="020B0604030504040204" pitchFamily="34" charset="0"/>
              <a:cs typeface="Tahoma" panose="020B0604030504040204" pitchFamily="34" charset="0"/>
            </a:rPr>
            <a:t>3. Произвести оплату и сохранить квитанцию  </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3352887" y="1086006"/>
        <a:ext cx="2327526" cy="744097"/>
      </dsp:txXfrm>
    </dsp:sp>
    <dsp:sp modelId="{9BD8721B-2EC6-4944-A87C-1D494C9FDD71}">
      <dsp:nvSpPr>
        <dsp:cNvPr id="0" name=""/>
        <dsp:cNvSpPr/>
      </dsp:nvSpPr>
      <dsp:spPr>
        <a:xfrm>
          <a:off x="1321282" y="1828312"/>
          <a:ext cx="6367915" cy="272367"/>
        </a:xfrm>
        <a:custGeom>
          <a:avLst/>
          <a:gdLst/>
          <a:ahLst/>
          <a:cxnLst/>
          <a:rect l="0" t="0" r="0" b="0"/>
          <a:pathLst>
            <a:path>
              <a:moveTo>
                <a:pt x="6367915" y="0"/>
              </a:moveTo>
              <a:lnTo>
                <a:pt x="6367915" y="153283"/>
              </a:lnTo>
              <a:lnTo>
                <a:pt x="0" y="153283"/>
              </a:lnTo>
              <a:lnTo>
                <a:pt x="0" y="272367"/>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latin typeface="Tahoma" panose="020B0604030504040204" pitchFamily="34" charset="0"/>
            <a:ea typeface="Tahoma" panose="020B0604030504040204" pitchFamily="34" charset="0"/>
            <a:cs typeface="Tahoma" panose="020B0604030504040204" pitchFamily="34" charset="0"/>
          </a:endParaRPr>
        </a:p>
      </dsp:txBody>
      <dsp:txXfrm>
        <a:off x="4345862" y="1959737"/>
        <a:ext cx="318755" cy="9517"/>
      </dsp:txXfrm>
    </dsp:sp>
    <dsp:sp modelId="{275BB6D0-5C2B-4DE8-80D8-8D70C717F0C9}">
      <dsp:nvSpPr>
        <dsp:cNvPr id="0" name=""/>
        <dsp:cNvSpPr/>
      </dsp:nvSpPr>
      <dsp:spPr>
        <a:xfrm>
          <a:off x="6525434" y="1086015"/>
          <a:ext cx="2327526" cy="744097"/>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ts val="0"/>
            </a:spcAft>
            <a:buNone/>
          </a:pPr>
          <a:r>
            <a:rPr lang="ru-RU" sz="1100" b="0" kern="1200">
              <a:latin typeface="Tahoma" panose="020B0604030504040204" pitchFamily="34" charset="0"/>
              <a:ea typeface="Tahoma" panose="020B0604030504040204" pitchFamily="34" charset="0"/>
              <a:cs typeface="Tahoma" panose="020B0604030504040204" pitchFamily="34" charset="0"/>
            </a:rPr>
            <a:t>4. Приложить копии необходимых документов </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6525434" y="1086015"/>
        <a:ext cx="2327526" cy="744097"/>
      </dsp:txXfrm>
    </dsp:sp>
    <dsp:sp modelId="{638CD6B6-27B0-48DA-8442-B1DD2EC18A28}">
      <dsp:nvSpPr>
        <dsp:cNvPr id="0" name=""/>
        <dsp:cNvSpPr/>
      </dsp:nvSpPr>
      <dsp:spPr>
        <a:xfrm>
          <a:off x="2483246" y="2457349"/>
          <a:ext cx="4009788" cy="91440"/>
        </a:xfrm>
        <a:custGeom>
          <a:avLst/>
          <a:gdLst/>
          <a:ahLst/>
          <a:cxnLst/>
          <a:rect l="0" t="0" r="0" b="0"/>
          <a:pathLst>
            <a:path>
              <a:moveTo>
                <a:pt x="0" y="47778"/>
              </a:moveTo>
              <a:lnTo>
                <a:pt x="2021994" y="47778"/>
              </a:lnTo>
              <a:lnTo>
                <a:pt x="2021994" y="45720"/>
              </a:lnTo>
              <a:lnTo>
                <a:pt x="400978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4387130" y="2498310"/>
        <a:ext cx="202019" cy="9517"/>
      </dsp:txXfrm>
    </dsp:sp>
    <dsp:sp modelId="{C7BE1A07-9A78-400E-BBB8-3635041F3F7D}">
      <dsp:nvSpPr>
        <dsp:cNvPr id="0" name=""/>
        <dsp:cNvSpPr/>
      </dsp:nvSpPr>
      <dsp:spPr>
        <a:xfrm>
          <a:off x="157519" y="2133079"/>
          <a:ext cx="2327526" cy="744097"/>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ts val="0"/>
            </a:spcAft>
            <a:buNone/>
          </a:pPr>
          <a:r>
            <a:rPr lang="ru-RU" sz="1100" b="0" kern="1200" dirty="0">
              <a:latin typeface="Tahoma" panose="020B0604030504040204" pitchFamily="34" charset="0"/>
              <a:ea typeface="Tahoma" panose="020B0604030504040204" pitchFamily="34" charset="0"/>
              <a:cs typeface="Tahoma" panose="020B0604030504040204" pitchFamily="34" charset="0"/>
            </a:rPr>
            <a:t>5. Получить ответ о регистрации (с получением логина и пароля) или отказе в регистрации </a:t>
          </a:r>
        </a:p>
      </dsp:txBody>
      <dsp:txXfrm>
        <a:off x="157519" y="2133079"/>
        <a:ext cx="2327526" cy="744097"/>
      </dsp:txXfrm>
    </dsp:sp>
    <dsp:sp modelId="{57C3528B-F88C-4F15-B0E3-C180ECBD6372}">
      <dsp:nvSpPr>
        <dsp:cNvPr id="0" name=""/>
        <dsp:cNvSpPr/>
      </dsp:nvSpPr>
      <dsp:spPr>
        <a:xfrm>
          <a:off x="1343772" y="2873318"/>
          <a:ext cx="6345425" cy="605331"/>
        </a:xfrm>
        <a:custGeom>
          <a:avLst/>
          <a:gdLst/>
          <a:ahLst/>
          <a:cxnLst/>
          <a:rect l="0" t="0" r="0" b="0"/>
          <a:pathLst>
            <a:path>
              <a:moveTo>
                <a:pt x="6345425" y="0"/>
              </a:moveTo>
              <a:lnTo>
                <a:pt x="6345425" y="319765"/>
              </a:lnTo>
              <a:lnTo>
                <a:pt x="0" y="319765"/>
              </a:lnTo>
              <a:lnTo>
                <a:pt x="0" y="605331"/>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4357054" y="3171225"/>
        <a:ext cx="318860" cy="9517"/>
      </dsp:txXfrm>
    </dsp:sp>
    <dsp:sp modelId="{9A7811CC-FBEC-4630-B6F3-B910E5AAB3B3}">
      <dsp:nvSpPr>
        <dsp:cNvPr id="0" name=""/>
        <dsp:cNvSpPr/>
      </dsp:nvSpPr>
      <dsp:spPr>
        <a:xfrm>
          <a:off x="6525434" y="2131021"/>
          <a:ext cx="2327526" cy="744097"/>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ts val="0"/>
            </a:spcAft>
            <a:buNone/>
          </a:pPr>
          <a:r>
            <a:rPr lang="ru-RU" sz="1100" b="0" kern="1200">
              <a:latin typeface="Tahoma" panose="020B0604030504040204" pitchFamily="34" charset="0"/>
              <a:ea typeface="Tahoma" panose="020B0604030504040204" pitchFamily="34" charset="0"/>
              <a:cs typeface="Tahoma" panose="020B0604030504040204" pitchFamily="34" charset="0"/>
            </a:rPr>
            <a:t> 6. Получить на электронную почту информацию о дате, месте и времени проведения экзамена</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6525434" y="2131021"/>
        <a:ext cx="2327526" cy="744097"/>
      </dsp:txXfrm>
    </dsp:sp>
    <dsp:sp modelId="{C59FB323-C2D5-4D17-9A59-6A15E611427C}">
      <dsp:nvSpPr>
        <dsp:cNvPr id="0" name=""/>
        <dsp:cNvSpPr/>
      </dsp:nvSpPr>
      <dsp:spPr>
        <a:xfrm>
          <a:off x="2505735" y="3749966"/>
          <a:ext cx="846336" cy="91440"/>
        </a:xfrm>
        <a:custGeom>
          <a:avLst/>
          <a:gdLst/>
          <a:ahLst/>
          <a:cxnLst/>
          <a:rect l="0" t="0" r="0" b="0"/>
          <a:pathLst>
            <a:path>
              <a:moveTo>
                <a:pt x="0" y="46513"/>
              </a:moveTo>
              <a:lnTo>
                <a:pt x="440268" y="46513"/>
              </a:lnTo>
              <a:lnTo>
                <a:pt x="440268" y="45720"/>
              </a:lnTo>
              <a:lnTo>
                <a:pt x="846336"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2906980" y="3790927"/>
        <a:ext cx="43846" cy="9517"/>
      </dsp:txXfrm>
    </dsp:sp>
    <dsp:sp modelId="{2E312F51-D072-4721-9B08-40C69C27A75E}">
      <dsp:nvSpPr>
        <dsp:cNvPr id="0" name=""/>
        <dsp:cNvSpPr/>
      </dsp:nvSpPr>
      <dsp:spPr>
        <a:xfrm>
          <a:off x="180008" y="3511050"/>
          <a:ext cx="2327526" cy="570860"/>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ts val="0"/>
            </a:spcAft>
            <a:buNone/>
          </a:pPr>
          <a:r>
            <a:rPr lang="ru-RU" sz="1100" b="0" kern="1200">
              <a:latin typeface="Tahoma" panose="020B0604030504040204" pitchFamily="34" charset="0"/>
              <a:ea typeface="Tahoma" panose="020B0604030504040204" pitchFamily="34" charset="0"/>
              <a:cs typeface="Tahoma" panose="020B0604030504040204" pitchFamily="34" charset="0"/>
            </a:rPr>
            <a:t>7. Явиться в пункт приема квалификационного экзамена</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180008" y="3511050"/>
        <a:ext cx="2327526" cy="570860"/>
      </dsp:txXfrm>
    </dsp:sp>
    <dsp:sp modelId="{D8CACDEC-3570-4FCA-8DDD-1CBD91272613}">
      <dsp:nvSpPr>
        <dsp:cNvPr id="0" name=""/>
        <dsp:cNvSpPr/>
      </dsp:nvSpPr>
      <dsp:spPr>
        <a:xfrm>
          <a:off x="5478314" y="3743839"/>
          <a:ext cx="717970" cy="91440"/>
        </a:xfrm>
        <a:custGeom>
          <a:avLst/>
          <a:gdLst/>
          <a:ahLst/>
          <a:cxnLst/>
          <a:rect l="0" t="0" r="0" b="0"/>
          <a:pathLst>
            <a:path>
              <a:moveTo>
                <a:pt x="0" y="51846"/>
              </a:moveTo>
              <a:lnTo>
                <a:pt x="376085" y="51846"/>
              </a:lnTo>
              <a:lnTo>
                <a:pt x="376085" y="45720"/>
              </a:lnTo>
              <a:lnTo>
                <a:pt x="71797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latin typeface="Tahoma" panose="020B0604030504040204" pitchFamily="34" charset="0"/>
            <a:ea typeface="Tahoma" panose="020B0604030504040204" pitchFamily="34" charset="0"/>
            <a:cs typeface="Tahoma" panose="020B0604030504040204" pitchFamily="34" charset="0"/>
          </a:endParaRPr>
        </a:p>
      </dsp:txBody>
      <dsp:txXfrm>
        <a:off x="5818584" y="3784800"/>
        <a:ext cx="37429" cy="9517"/>
      </dsp:txXfrm>
    </dsp:sp>
    <dsp:sp modelId="{88E4633E-B15B-4DE8-AF1D-B58AF46589FB}">
      <dsp:nvSpPr>
        <dsp:cNvPr id="0" name=""/>
        <dsp:cNvSpPr/>
      </dsp:nvSpPr>
      <dsp:spPr>
        <a:xfrm>
          <a:off x="3384471" y="3522634"/>
          <a:ext cx="2095642" cy="54610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ts val="0"/>
            </a:spcAft>
            <a:buNone/>
          </a:pPr>
          <a:r>
            <a:rPr lang="ru-RU" sz="1100" b="0" kern="1200">
              <a:latin typeface="Tahoma" panose="020B0604030504040204" pitchFamily="34" charset="0"/>
              <a:ea typeface="Tahoma" panose="020B0604030504040204" pitchFamily="34" charset="0"/>
              <a:cs typeface="Tahoma" panose="020B0604030504040204" pitchFamily="34" charset="0"/>
            </a:rPr>
            <a:t>8. Пройти процедуру допуска к экзамену</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3384471" y="3522634"/>
        <a:ext cx="2095642" cy="546104"/>
      </dsp:txXfrm>
    </dsp:sp>
    <dsp:sp modelId="{ABA523FA-8C92-4F39-864D-6073A0823966}">
      <dsp:nvSpPr>
        <dsp:cNvPr id="0" name=""/>
        <dsp:cNvSpPr/>
      </dsp:nvSpPr>
      <dsp:spPr>
        <a:xfrm>
          <a:off x="1179109" y="4054685"/>
          <a:ext cx="6074969" cy="371669"/>
        </a:xfrm>
        <a:custGeom>
          <a:avLst/>
          <a:gdLst/>
          <a:ahLst/>
          <a:cxnLst/>
          <a:rect l="0" t="0" r="0" b="0"/>
          <a:pathLst>
            <a:path>
              <a:moveTo>
                <a:pt x="6074969" y="0"/>
              </a:moveTo>
              <a:lnTo>
                <a:pt x="6074969" y="202934"/>
              </a:lnTo>
              <a:lnTo>
                <a:pt x="0" y="202934"/>
              </a:lnTo>
              <a:lnTo>
                <a:pt x="0" y="37166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latin typeface="Tahoma" panose="020B0604030504040204" pitchFamily="34" charset="0"/>
            <a:ea typeface="Tahoma" panose="020B0604030504040204" pitchFamily="34" charset="0"/>
            <a:cs typeface="Tahoma" panose="020B0604030504040204" pitchFamily="34" charset="0"/>
          </a:endParaRPr>
        </a:p>
      </dsp:txBody>
      <dsp:txXfrm>
        <a:off x="4064387" y="4235761"/>
        <a:ext cx="304413" cy="9517"/>
      </dsp:txXfrm>
    </dsp:sp>
    <dsp:sp modelId="{5A9B559C-EA5C-4468-8104-7E3C4FC4B8BC}">
      <dsp:nvSpPr>
        <dsp:cNvPr id="0" name=""/>
        <dsp:cNvSpPr/>
      </dsp:nvSpPr>
      <dsp:spPr>
        <a:xfrm>
          <a:off x="6228685" y="3522634"/>
          <a:ext cx="2050786" cy="53385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ru-RU" sz="1100" b="0" kern="1200">
              <a:latin typeface="Tahoma" panose="020B0604030504040204" pitchFamily="34" charset="0"/>
              <a:ea typeface="Tahoma" panose="020B0604030504040204" pitchFamily="34" charset="0"/>
              <a:cs typeface="Tahoma" panose="020B0604030504040204" pitchFamily="34" charset="0"/>
            </a:rPr>
            <a:t>9. Прослушать инструктаж</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6228685" y="3522634"/>
        <a:ext cx="2050786" cy="533851"/>
      </dsp:txXfrm>
    </dsp:sp>
    <dsp:sp modelId="{80E63A0C-E9D1-4EC4-967E-3EA9D7CEB86A}">
      <dsp:nvSpPr>
        <dsp:cNvPr id="0" name=""/>
        <dsp:cNvSpPr/>
      </dsp:nvSpPr>
      <dsp:spPr>
        <a:xfrm>
          <a:off x="2032375" y="4812058"/>
          <a:ext cx="1427597" cy="91440"/>
        </a:xfrm>
        <a:custGeom>
          <a:avLst/>
          <a:gdLst/>
          <a:ahLst/>
          <a:cxnLst/>
          <a:rect l="0" t="0" r="0" b="0"/>
          <a:pathLst>
            <a:path>
              <a:moveTo>
                <a:pt x="0" y="51350"/>
              </a:moveTo>
              <a:lnTo>
                <a:pt x="730898" y="51350"/>
              </a:lnTo>
              <a:lnTo>
                <a:pt x="730898" y="45720"/>
              </a:lnTo>
              <a:lnTo>
                <a:pt x="142759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latin typeface="Tahoma" panose="020B0604030504040204" pitchFamily="34" charset="0"/>
            <a:ea typeface="Tahoma" panose="020B0604030504040204" pitchFamily="34" charset="0"/>
            <a:cs typeface="Tahoma" panose="020B0604030504040204" pitchFamily="34" charset="0"/>
          </a:endParaRPr>
        </a:p>
      </dsp:txBody>
      <dsp:txXfrm>
        <a:off x="2709719" y="4853019"/>
        <a:ext cx="72910" cy="9517"/>
      </dsp:txXfrm>
    </dsp:sp>
    <dsp:sp modelId="{097E9F88-F32D-4447-9F2B-9640B40411BE}">
      <dsp:nvSpPr>
        <dsp:cNvPr id="0" name=""/>
        <dsp:cNvSpPr/>
      </dsp:nvSpPr>
      <dsp:spPr>
        <a:xfrm>
          <a:off x="324042" y="4458754"/>
          <a:ext cx="1710132" cy="80930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ru-RU" sz="1100" b="0" kern="1200">
              <a:latin typeface="Tahoma" panose="020B0604030504040204" pitchFamily="34" charset="0"/>
              <a:ea typeface="Tahoma" panose="020B0604030504040204" pitchFamily="34" charset="0"/>
              <a:cs typeface="Tahoma" panose="020B0604030504040204" pitchFamily="34" charset="0"/>
            </a:rPr>
            <a:t>10. Пройти экзамен</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324042" y="4458754"/>
        <a:ext cx="1710132" cy="809309"/>
      </dsp:txXfrm>
    </dsp:sp>
    <dsp:sp modelId="{74A9053B-761D-4D48-898D-A97C2FD6CDA5}">
      <dsp:nvSpPr>
        <dsp:cNvPr id="0" name=""/>
        <dsp:cNvSpPr/>
      </dsp:nvSpPr>
      <dsp:spPr>
        <a:xfrm>
          <a:off x="5386040" y="4808883"/>
          <a:ext cx="781802" cy="91440"/>
        </a:xfrm>
        <a:custGeom>
          <a:avLst/>
          <a:gdLst/>
          <a:ahLst/>
          <a:cxnLst/>
          <a:rect l="0" t="0" r="0" b="0"/>
          <a:pathLst>
            <a:path>
              <a:moveTo>
                <a:pt x="0" y="48895"/>
              </a:moveTo>
              <a:lnTo>
                <a:pt x="408001" y="48895"/>
              </a:lnTo>
              <a:lnTo>
                <a:pt x="408001" y="45720"/>
              </a:lnTo>
              <a:lnTo>
                <a:pt x="78180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ru-RU" sz="1100" b="0" kern="1200">
            <a:latin typeface="Tahoma" panose="020B0604030504040204" pitchFamily="34" charset="0"/>
            <a:ea typeface="Tahoma" panose="020B0604030504040204" pitchFamily="34" charset="0"/>
            <a:cs typeface="Tahoma" panose="020B0604030504040204" pitchFamily="34" charset="0"/>
          </a:endParaRPr>
        </a:p>
      </dsp:txBody>
      <dsp:txXfrm>
        <a:off x="5756630" y="4849844"/>
        <a:ext cx="40620" cy="9517"/>
      </dsp:txXfrm>
    </dsp:sp>
    <dsp:sp modelId="{C866C575-E492-416A-B240-F8D5C2074E79}">
      <dsp:nvSpPr>
        <dsp:cNvPr id="0" name=""/>
        <dsp:cNvSpPr/>
      </dsp:nvSpPr>
      <dsp:spPr>
        <a:xfrm>
          <a:off x="3492373" y="4458754"/>
          <a:ext cx="1895466" cy="798048"/>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ts val="0"/>
            </a:spcAft>
            <a:buNone/>
          </a:pPr>
          <a:r>
            <a:rPr lang="ru-RU" sz="1100" b="0" kern="1200">
              <a:latin typeface="Tahoma" panose="020B0604030504040204" pitchFamily="34" charset="0"/>
              <a:ea typeface="Tahoma" panose="020B0604030504040204" pitchFamily="34" charset="0"/>
              <a:cs typeface="Tahoma" panose="020B0604030504040204" pitchFamily="34" charset="0"/>
            </a:rPr>
            <a:t>11. Подать жалобу в  апелляционную комиссию </a:t>
          </a:r>
        </a:p>
        <a:p>
          <a:pPr marL="0" lvl="0" indent="0" algn="ctr" defTabSz="488950">
            <a:lnSpc>
              <a:spcPct val="90000"/>
            </a:lnSpc>
            <a:spcBef>
              <a:spcPct val="0"/>
            </a:spcBef>
            <a:spcAft>
              <a:spcPts val="0"/>
            </a:spcAft>
            <a:buNone/>
          </a:pPr>
          <a:r>
            <a:rPr lang="ru-RU" sz="1100" b="0" kern="1200">
              <a:latin typeface="Tahoma" panose="020B0604030504040204" pitchFamily="34" charset="0"/>
              <a:ea typeface="Tahoma" panose="020B0604030504040204" pitchFamily="34" charset="0"/>
              <a:cs typeface="Tahoma" panose="020B0604030504040204" pitchFamily="34" charset="0"/>
            </a:rPr>
            <a:t>(при необходимости)</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3492373" y="4458754"/>
        <a:ext cx="1895466" cy="798048"/>
      </dsp:txXfrm>
    </dsp:sp>
    <dsp:sp modelId="{1CE8961F-99E6-4F46-BA84-DF84CA6A8CE4}">
      <dsp:nvSpPr>
        <dsp:cNvPr id="0" name=""/>
        <dsp:cNvSpPr/>
      </dsp:nvSpPr>
      <dsp:spPr>
        <a:xfrm>
          <a:off x="6200242" y="4458742"/>
          <a:ext cx="2647303" cy="79172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ru-RU" sz="1100" b="0" kern="1200">
              <a:latin typeface="Tahoma" panose="020B0604030504040204" pitchFamily="34" charset="0"/>
              <a:ea typeface="Tahoma" panose="020B0604030504040204" pitchFamily="34" charset="0"/>
              <a:cs typeface="Tahoma" panose="020B0604030504040204" pitchFamily="34" charset="0"/>
            </a:rPr>
            <a:t>12. Получить квалификационный аттестат</a:t>
          </a:r>
          <a:endParaRPr lang="ru-RU" sz="1100" b="0" kern="1200" dirty="0">
            <a:latin typeface="Tahoma" panose="020B0604030504040204" pitchFamily="34" charset="0"/>
            <a:ea typeface="Tahoma" panose="020B0604030504040204" pitchFamily="34" charset="0"/>
            <a:cs typeface="Tahoma" panose="020B0604030504040204" pitchFamily="34" charset="0"/>
          </a:endParaRPr>
        </a:p>
      </dsp:txBody>
      <dsp:txXfrm>
        <a:off x="6200242" y="4458742"/>
        <a:ext cx="2647303" cy="79172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9C4BABD-D142-4F41-B88C-BFD231A5FCBB}" type="datetimeFigureOut">
              <a:rPr lang="ru-RU"/>
              <a:pPr>
                <a:defRPr/>
              </a:pPr>
              <a:t>13.09.2017</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14876"/>
            <a:ext cx="5438775" cy="4467225"/>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1570B72-5672-458C-ACD3-F91E9C8B403D}" type="slidenum">
              <a:rPr lang="ru-RU"/>
              <a:pPr>
                <a:defRPr/>
              </a:pPr>
              <a:t>‹#›</a:t>
            </a:fld>
            <a:endParaRPr lang="ru-RU"/>
          </a:p>
        </p:txBody>
      </p:sp>
    </p:spTree>
    <p:extLst>
      <p:ext uri="{BB962C8B-B14F-4D97-AF65-F5344CB8AC3E}">
        <p14:creationId xmlns:p14="http://schemas.microsoft.com/office/powerpoint/2010/main" val="1806928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9961F130-2C20-4328-ACAD-4EF623B27266}" type="datetime1">
              <a:rPr lang="ru-RU"/>
              <a:pPr>
                <a:defRPr/>
              </a:pPr>
              <a:t>13.09.2017</a:t>
            </a:fld>
            <a:endParaRPr lang="ru-RU" dirty="0"/>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D036D87-A89D-480A-8248-CD5A4CCB537E}" type="slidenum">
              <a:rPr lang="ru-RU"/>
              <a:pPr>
                <a:defRPr/>
              </a:pPr>
              <a:t>‹#›</a:t>
            </a:fld>
            <a:endParaRPr lang="ru-RU"/>
          </a:p>
        </p:txBody>
      </p:sp>
    </p:spTree>
    <p:extLst>
      <p:ext uri="{BB962C8B-B14F-4D97-AF65-F5344CB8AC3E}">
        <p14:creationId xmlns:p14="http://schemas.microsoft.com/office/powerpoint/2010/main" val="3764511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2413050D-7E32-452E-8389-61266FA292A9}" type="datetime1">
              <a:rPr lang="ru-RU"/>
              <a:pPr>
                <a:defRPr/>
              </a:pPr>
              <a:t>13.09.2017</a:t>
            </a:fld>
            <a:endParaRPr lang="ru-RU" dirty="0"/>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EF27307-82E0-441A-A28B-BA9544A78175}" type="slidenum">
              <a:rPr lang="ru-RU"/>
              <a:pPr>
                <a:defRPr/>
              </a:pPr>
              <a:t>‹#›</a:t>
            </a:fld>
            <a:endParaRPr lang="ru-RU"/>
          </a:p>
        </p:txBody>
      </p:sp>
    </p:spTree>
    <p:extLst>
      <p:ext uri="{BB962C8B-B14F-4D97-AF65-F5344CB8AC3E}">
        <p14:creationId xmlns:p14="http://schemas.microsoft.com/office/powerpoint/2010/main" val="321824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B564D2AA-7175-4E54-9429-BDC998D8936D}" type="datetime1">
              <a:rPr lang="ru-RU"/>
              <a:pPr>
                <a:defRPr/>
              </a:pPr>
              <a:t>13.09.2017</a:t>
            </a:fld>
            <a:endParaRPr lang="ru-RU" dirty="0"/>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9FBD799-940E-49A7-A222-A1DA9A27E866}" type="slidenum">
              <a:rPr lang="ru-RU"/>
              <a:pPr>
                <a:defRPr/>
              </a:pPr>
              <a:t>‹#›</a:t>
            </a:fld>
            <a:endParaRPr lang="ru-RU"/>
          </a:p>
        </p:txBody>
      </p:sp>
    </p:spTree>
    <p:extLst>
      <p:ext uri="{BB962C8B-B14F-4D97-AF65-F5344CB8AC3E}">
        <p14:creationId xmlns:p14="http://schemas.microsoft.com/office/powerpoint/2010/main" val="2795206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fld id="{2B9445F4-FD28-4DFF-B240-1B0740C72F4F}" type="datetimeFigureOut">
              <a:rPr lang="ru-RU"/>
              <a:pPr>
                <a:defRPr/>
              </a:pPr>
              <a:t>13.09.2017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8C74085-B519-416F-8727-C3989B8BC1F1}" type="slidenum">
              <a:rPr lang="ru-RU"/>
              <a:pPr>
                <a:defRPr/>
              </a:pPr>
              <a:t>‹#›</a:t>
            </a:fld>
            <a:endParaRPr lang="ru-RU"/>
          </a:p>
        </p:txBody>
      </p:sp>
    </p:spTree>
    <p:extLst>
      <p:ext uri="{BB962C8B-B14F-4D97-AF65-F5344CB8AC3E}">
        <p14:creationId xmlns:p14="http://schemas.microsoft.com/office/powerpoint/2010/main" val="3913330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fld id="{CA8B53BC-6190-4F7F-8584-60D667206B24}" type="datetimeFigureOut">
              <a:rPr lang="ru-RU"/>
              <a:pPr>
                <a:defRPr/>
              </a:pPr>
              <a:t>13.09.2017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DB7B04C-279C-4360-BDE5-BCD7F04321C9}" type="slidenum">
              <a:rPr lang="ru-RU"/>
              <a:pPr>
                <a:defRPr/>
              </a:pPr>
              <a:t>‹#›</a:t>
            </a:fld>
            <a:endParaRPr lang="ru-RU"/>
          </a:p>
        </p:txBody>
      </p:sp>
    </p:spTree>
    <p:extLst>
      <p:ext uri="{BB962C8B-B14F-4D97-AF65-F5344CB8AC3E}">
        <p14:creationId xmlns:p14="http://schemas.microsoft.com/office/powerpoint/2010/main" val="400708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0FA10FED-0FC5-470D-A18B-C15F819F8FE8}" type="datetimeFigureOut">
              <a:rPr lang="ru-RU"/>
              <a:pPr>
                <a:defRPr/>
              </a:pPr>
              <a:t>13.09.2017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CCFE238-2F37-449A-AE65-406BEEE5E6EB}" type="slidenum">
              <a:rPr lang="ru-RU"/>
              <a:pPr>
                <a:defRPr/>
              </a:pPr>
              <a:t>‹#›</a:t>
            </a:fld>
            <a:endParaRPr lang="ru-RU"/>
          </a:p>
        </p:txBody>
      </p:sp>
    </p:spTree>
    <p:extLst>
      <p:ext uri="{BB962C8B-B14F-4D97-AF65-F5344CB8AC3E}">
        <p14:creationId xmlns:p14="http://schemas.microsoft.com/office/powerpoint/2010/main" val="3177220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fld id="{CA8F2F41-F67C-47DD-AA7D-1B30D1B7B428}" type="datetimeFigureOut">
              <a:rPr lang="ru-RU"/>
              <a:pPr>
                <a:defRPr/>
              </a:pPr>
              <a:t>13.09.2017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17FE894-9542-441C-A275-528233684513}" type="slidenum">
              <a:rPr lang="ru-RU"/>
              <a:pPr>
                <a:defRPr/>
              </a:pPr>
              <a:t>‹#›</a:t>
            </a:fld>
            <a:endParaRPr lang="ru-RU"/>
          </a:p>
        </p:txBody>
      </p:sp>
    </p:spTree>
    <p:extLst>
      <p:ext uri="{BB962C8B-B14F-4D97-AF65-F5344CB8AC3E}">
        <p14:creationId xmlns:p14="http://schemas.microsoft.com/office/powerpoint/2010/main" val="3685430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fld id="{DC4DDFDD-A94A-41BE-B06A-6043A5138207}" type="datetimeFigureOut">
              <a:rPr lang="ru-RU"/>
              <a:pPr>
                <a:defRPr/>
              </a:pPr>
              <a:t>13.09.2017</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0EF7BC37-BBC4-42E4-B022-BFA63CCFDDE1}" type="slidenum">
              <a:rPr lang="ru-RU"/>
              <a:pPr>
                <a:defRPr/>
              </a:pPr>
              <a:t>‹#›</a:t>
            </a:fld>
            <a:endParaRPr lang="ru-RU"/>
          </a:p>
        </p:txBody>
      </p:sp>
    </p:spTree>
    <p:extLst>
      <p:ext uri="{BB962C8B-B14F-4D97-AF65-F5344CB8AC3E}">
        <p14:creationId xmlns:p14="http://schemas.microsoft.com/office/powerpoint/2010/main" val="1672381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fld id="{6E23D143-3D08-47F9-B38A-832E6F216052}" type="datetimeFigureOut">
              <a:rPr lang="ru-RU"/>
              <a:pPr>
                <a:defRPr/>
              </a:pPr>
              <a:t>13.09.2017</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39CCB37F-3914-4A52-9E6A-BA4BFDFEEA17}" type="slidenum">
              <a:rPr lang="ru-RU"/>
              <a:pPr>
                <a:defRPr/>
              </a:pPr>
              <a:t>‹#›</a:t>
            </a:fld>
            <a:endParaRPr lang="ru-RU"/>
          </a:p>
        </p:txBody>
      </p:sp>
    </p:spTree>
    <p:extLst>
      <p:ext uri="{BB962C8B-B14F-4D97-AF65-F5344CB8AC3E}">
        <p14:creationId xmlns:p14="http://schemas.microsoft.com/office/powerpoint/2010/main" val="41984094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5736762-C406-4354-A614-CDA5A0235944}" type="datetimeFigureOut">
              <a:rPr lang="ru-RU"/>
              <a:pPr>
                <a:defRPr/>
              </a:pPr>
              <a:t>13.09.2017</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B2C5E0E5-DE53-4233-AE52-6339D4474781}" type="slidenum">
              <a:rPr lang="ru-RU"/>
              <a:pPr>
                <a:defRPr/>
              </a:pPr>
              <a:t>‹#›</a:t>
            </a:fld>
            <a:endParaRPr lang="ru-RU"/>
          </a:p>
        </p:txBody>
      </p:sp>
    </p:spTree>
    <p:extLst>
      <p:ext uri="{BB962C8B-B14F-4D97-AF65-F5344CB8AC3E}">
        <p14:creationId xmlns:p14="http://schemas.microsoft.com/office/powerpoint/2010/main" val="3665316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D05BFB73-BA12-4818-B7BA-CB88D11FBEAE}" type="datetimeFigureOut">
              <a:rPr lang="ru-RU"/>
              <a:pPr>
                <a:defRPr/>
              </a:pPr>
              <a:t>13.09.2017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041915-8494-4C66-96AB-4DE49F716F82}" type="slidenum">
              <a:rPr lang="ru-RU"/>
              <a:pPr>
                <a:defRPr/>
              </a:pPr>
              <a:t>‹#›</a:t>
            </a:fld>
            <a:endParaRPr lang="ru-RU"/>
          </a:p>
        </p:txBody>
      </p:sp>
    </p:spTree>
    <p:extLst>
      <p:ext uri="{BB962C8B-B14F-4D97-AF65-F5344CB8AC3E}">
        <p14:creationId xmlns:p14="http://schemas.microsoft.com/office/powerpoint/2010/main" val="227805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A0D7716F-2BBC-4473-BBB8-D95CA4CC90E0}" type="datetime1">
              <a:rPr lang="ru-RU"/>
              <a:pPr>
                <a:defRPr/>
              </a:pPr>
              <a:t>13.09.2017</a:t>
            </a:fld>
            <a:endParaRPr lang="ru-RU" dirty="0"/>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7080A4E-23B4-4463-800F-2E90DB35B3E1}" type="slidenum">
              <a:rPr lang="ru-RU"/>
              <a:pPr>
                <a:defRPr/>
              </a:pPr>
              <a:t>‹#›</a:t>
            </a:fld>
            <a:endParaRPr lang="ru-RU"/>
          </a:p>
        </p:txBody>
      </p:sp>
    </p:spTree>
    <p:extLst>
      <p:ext uri="{BB962C8B-B14F-4D97-AF65-F5344CB8AC3E}">
        <p14:creationId xmlns:p14="http://schemas.microsoft.com/office/powerpoint/2010/main" val="1315056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5FAF24E1-311D-4E61-8195-B766BDDF1A4A}" type="datetimeFigureOut">
              <a:rPr lang="ru-RU"/>
              <a:pPr>
                <a:defRPr/>
              </a:pPr>
              <a:t>13.09.2017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A283BF4-F93D-407B-A841-2BE0822FC227}" type="slidenum">
              <a:rPr lang="ru-RU"/>
              <a:pPr>
                <a:defRPr/>
              </a:pPr>
              <a:t>‹#›</a:t>
            </a:fld>
            <a:endParaRPr lang="ru-RU"/>
          </a:p>
        </p:txBody>
      </p:sp>
    </p:spTree>
    <p:extLst>
      <p:ext uri="{BB962C8B-B14F-4D97-AF65-F5344CB8AC3E}">
        <p14:creationId xmlns:p14="http://schemas.microsoft.com/office/powerpoint/2010/main" val="3250588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fld id="{ECA1BF24-39A9-4583-A92A-87788F553E8D}" type="datetimeFigureOut">
              <a:rPr lang="ru-RU"/>
              <a:pPr>
                <a:defRPr/>
              </a:pPr>
              <a:t>13.09.2017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6EE8F3E-1A87-4DE8-B559-95AD21336E0F}" type="slidenum">
              <a:rPr lang="ru-RU"/>
              <a:pPr>
                <a:defRPr/>
              </a:pPr>
              <a:t>‹#›</a:t>
            </a:fld>
            <a:endParaRPr lang="ru-RU"/>
          </a:p>
        </p:txBody>
      </p:sp>
    </p:spTree>
    <p:extLst>
      <p:ext uri="{BB962C8B-B14F-4D97-AF65-F5344CB8AC3E}">
        <p14:creationId xmlns:p14="http://schemas.microsoft.com/office/powerpoint/2010/main" val="3625251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fld id="{421C7A54-245D-4D24-917A-C2A90B016B73}" type="datetimeFigureOut">
              <a:rPr lang="ru-RU"/>
              <a:pPr>
                <a:defRPr/>
              </a:pPr>
              <a:t>13.09.2017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B8C00C3-031B-4B00-8732-AF9FE0B978B6}" type="slidenum">
              <a:rPr lang="ru-RU"/>
              <a:pPr>
                <a:defRPr/>
              </a:pPr>
              <a:t>‹#›</a:t>
            </a:fld>
            <a:endParaRPr lang="ru-RU"/>
          </a:p>
        </p:txBody>
      </p:sp>
    </p:spTree>
    <p:extLst>
      <p:ext uri="{BB962C8B-B14F-4D97-AF65-F5344CB8AC3E}">
        <p14:creationId xmlns:p14="http://schemas.microsoft.com/office/powerpoint/2010/main" val="22503595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0588E09E-7D82-420C-831C-D1FD440BDCA6}" type="datetimeFigureOut">
              <a:rPr lang="ru-RU"/>
              <a:pPr>
                <a:defRPr/>
              </a:pPr>
              <a:t>13.09.2017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1532D2D-BFAB-4E61-8F04-4AF7B262D504}" type="slidenum">
              <a:rPr lang="ru-RU"/>
              <a:pPr>
                <a:defRPr/>
              </a:pPr>
              <a:t>‹#›</a:t>
            </a:fld>
            <a:endParaRPr lang="ru-RU"/>
          </a:p>
        </p:txBody>
      </p:sp>
    </p:spTree>
    <p:extLst>
      <p:ext uri="{BB962C8B-B14F-4D97-AF65-F5344CB8AC3E}">
        <p14:creationId xmlns:p14="http://schemas.microsoft.com/office/powerpoint/2010/main" val="2016440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836713"/>
            <a:ext cx="7772400" cy="360039"/>
          </a:xfrm>
        </p:spPr>
        <p:txBody>
          <a:bodyPr>
            <a:normAutofit/>
          </a:bodyPr>
          <a:lstStyle>
            <a:lvl1pPr algn="l">
              <a:defRPr sz="1600" b="1" i="0">
                <a:solidFill>
                  <a:schemeClr val="tx2">
                    <a:lumMod val="75000"/>
                  </a:schemeClr>
                </a:solidFill>
                <a:latin typeface="Cambria" pitchFamily="18" charset="0"/>
              </a:defRPr>
            </a:lvl1pPr>
          </a:lstStyle>
          <a:p>
            <a:r>
              <a:rPr lang="ru-RU"/>
              <a:t>Образец заголовка</a:t>
            </a:r>
            <a:endParaRPr lang="ru-RU" dirty="0"/>
          </a:p>
        </p:txBody>
      </p:sp>
      <p:sp>
        <p:nvSpPr>
          <p:cNvPr id="3" name="Подзаголовок 2"/>
          <p:cNvSpPr>
            <a:spLocks noGrp="1"/>
          </p:cNvSpPr>
          <p:nvPr>
            <p:ph type="subTitle" idx="1"/>
          </p:nvPr>
        </p:nvSpPr>
        <p:spPr>
          <a:xfrm>
            <a:off x="611560" y="1556792"/>
            <a:ext cx="7056784" cy="1584176"/>
          </a:xfrm>
          <a:prstGeom prst="roundRect">
            <a:avLst/>
          </a:prstGeom>
          <a:solidFill>
            <a:schemeClr val="accent1">
              <a:lumMod val="20000"/>
              <a:lumOff val="80000"/>
            </a:schemeClr>
          </a:solidFill>
        </p:spPr>
        <p:txBody>
          <a:bodyPr>
            <a:normAutofit/>
          </a:bodyPr>
          <a:lstStyle>
            <a:lvl1pPr marL="0" indent="0" algn="just">
              <a:buNone/>
              <a:defRPr sz="1600" b="0" cap="none" spc="0">
                <a:ln>
                  <a:noFill/>
                </a:ln>
                <a:solidFill>
                  <a:schemeClr val="tx2">
                    <a:lumMod val="75000"/>
                  </a:schemeClr>
                </a:solidFill>
                <a:effectLst/>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ru-RU" dirty="0"/>
          </a:p>
        </p:txBody>
      </p:sp>
      <p:sp>
        <p:nvSpPr>
          <p:cNvPr id="6" name="Номер слайда 5"/>
          <p:cNvSpPr>
            <a:spLocks noGrp="1"/>
          </p:cNvSpPr>
          <p:nvPr>
            <p:ph type="sldNum" sz="quarter" idx="12"/>
          </p:nvPr>
        </p:nvSpPr>
        <p:spPr>
          <a:xfrm>
            <a:off x="3275856" y="6309320"/>
            <a:ext cx="2133600" cy="365125"/>
          </a:xfrm>
        </p:spPr>
        <p:txBody>
          <a:bodyPr/>
          <a:lstStyle>
            <a:lvl1pPr algn="ctr">
              <a:defRPr/>
            </a:lvl1pPr>
          </a:lstStyle>
          <a:p>
            <a:fld id="{F18D3D6D-BB74-4F9E-B82D-6C6024CAECF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3517619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Заголовок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Текст 2"/>
          <p:cNvSpPr>
            <a:spLocks noGrp="1"/>
          </p:cNvSpPr>
          <p:nvPr>
            <p:ph type="body"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F18D3D6D-BB74-4F9E-B82D-6C6024CAECF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7951147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EC80899-1EAC-4446-B6CD-FD4C176DB8EE}" type="datetime1">
              <a:rPr lang="ru-RU" smtClean="0">
                <a:solidFill>
                  <a:prstClr val="black">
                    <a:tint val="75000"/>
                  </a:prstClr>
                </a:solidFill>
              </a:rPr>
              <a:pPr/>
              <a:t>13.09.2017</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2CE1B7A0-217D-4265-ADB7-0689EC406739}"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5652392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836713"/>
            <a:ext cx="7772400" cy="360039"/>
          </a:xfrm>
        </p:spPr>
        <p:txBody>
          <a:bodyPr>
            <a:normAutofit/>
          </a:bodyPr>
          <a:lstStyle>
            <a:lvl1pPr algn="l">
              <a:defRPr sz="1600" b="1" i="0">
                <a:solidFill>
                  <a:schemeClr val="tx2">
                    <a:lumMod val="75000"/>
                  </a:schemeClr>
                </a:solidFill>
                <a:latin typeface="Cambria" pitchFamily="18" charset="0"/>
              </a:defRPr>
            </a:lvl1pPr>
          </a:lstStyle>
          <a:p>
            <a:r>
              <a:rPr lang="ru-RU"/>
              <a:t>Образец заголовка</a:t>
            </a:r>
            <a:endParaRPr lang="ru-RU" dirty="0"/>
          </a:p>
        </p:txBody>
      </p:sp>
      <p:sp>
        <p:nvSpPr>
          <p:cNvPr id="3" name="Подзаголовок 2"/>
          <p:cNvSpPr>
            <a:spLocks noGrp="1"/>
          </p:cNvSpPr>
          <p:nvPr>
            <p:ph type="subTitle" idx="1"/>
          </p:nvPr>
        </p:nvSpPr>
        <p:spPr>
          <a:xfrm>
            <a:off x="611560" y="1556792"/>
            <a:ext cx="7056784" cy="1584176"/>
          </a:xfrm>
          <a:prstGeom prst="roundRect">
            <a:avLst/>
          </a:prstGeom>
          <a:solidFill>
            <a:schemeClr val="accent1">
              <a:lumMod val="20000"/>
              <a:lumOff val="80000"/>
            </a:schemeClr>
          </a:solidFill>
        </p:spPr>
        <p:txBody>
          <a:bodyPr/>
          <a:lstStyle>
            <a:lvl1pPr marL="0" indent="0" algn="just">
              <a:buNone/>
              <a:defRPr sz="1600" b="0" cap="none" spc="0">
                <a:ln>
                  <a:noFill/>
                </a:ln>
                <a:solidFill>
                  <a:schemeClr val="tx2">
                    <a:lumMod val="75000"/>
                  </a:schemeClr>
                </a:solidFill>
                <a:effectLst/>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ru-RU" dirty="0"/>
          </a:p>
        </p:txBody>
      </p:sp>
      <p:sp>
        <p:nvSpPr>
          <p:cNvPr id="4" name="Номер слайда 5"/>
          <p:cNvSpPr>
            <a:spLocks noGrp="1"/>
          </p:cNvSpPr>
          <p:nvPr>
            <p:ph type="sldNum" sz="quarter" idx="10"/>
          </p:nvPr>
        </p:nvSpPr>
        <p:spPr>
          <a:xfrm>
            <a:off x="3276600" y="6308725"/>
            <a:ext cx="2133600" cy="365125"/>
          </a:xfrm>
        </p:spPr>
        <p:txBody>
          <a:bodyPr/>
          <a:lstStyle>
            <a:lvl1pPr algn="ctr" eaLnBrk="0" fontAlgn="base" hangingPunct="0">
              <a:spcBef>
                <a:spcPct val="0"/>
              </a:spcBef>
              <a:spcAft>
                <a:spcPct val="0"/>
              </a:spcAft>
              <a:defRPr smtClean="0"/>
            </a:lvl1pPr>
          </a:lstStyle>
          <a:p>
            <a:pPr>
              <a:defRPr/>
            </a:pPr>
            <a:fld id="{94BC9C72-D5C1-4077-915A-FB81F8CB2E7D}" type="slidenum">
              <a:rPr lang="ru-RU"/>
              <a:pPr>
                <a:defRPr/>
              </a:pPr>
              <a:t>‹#›</a:t>
            </a:fld>
            <a:endParaRPr lang="ru-RU" dirty="0"/>
          </a:p>
        </p:txBody>
      </p:sp>
    </p:spTree>
    <p:extLst>
      <p:ext uri="{BB962C8B-B14F-4D97-AF65-F5344CB8AC3E}">
        <p14:creationId xmlns:p14="http://schemas.microsoft.com/office/powerpoint/2010/main" val="5861349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Заголовок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Текст 2"/>
          <p:cNvSpPr>
            <a:spLocks noGrp="1"/>
          </p:cNvSpPr>
          <p:nvPr>
            <p:ph type="body"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eaLnBrk="0" fontAlgn="base" hangingPunct="0">
              <a:spcBef>
                <a:spcPct val="0"/>
              </a:spcBef>
              <a:spcAft>
                <a:spcPct val="0"/>
              </a:spcAft>
              <a:defRPr/>
            </a:lvl1pPr>
          </a:lstStyle>
          <a:p>
            <a:pPr>
              <a:defRPr/>
            </a:pPr>
            <a:endParaRPr lang="ru-RU"/>
          </a:p>
        </p:txBody>
      </p:sp>
      <p:sp>
        <p:nvSpPr>
          <p:cNvPr id="5" name="Нижний колонтитул 4"/>
          <p:cNvSpPr>
            <a:spLocks noGrp="1"/>
          </p:cNvSpPr>
          <p:nvPr>
            <p:ph type="ftr" sz="quarter" idx="11"/>
          </p:nvPr>
        </p:nvSpPr>
        <p:spPr/>
        <p:txBody>
          <a:bodyPr/>
          <a:lstStyle>
            <a:lvl1pPr eaLnBrk="0" fontAlgn="base" hangingPunct="0">
              <a:spcBef>
                <a:spcPct val="0"/>
              </a:spcBef>
              <a:spcAft>
                <a:spcPct val="0"/>
              </a:spcAft>
              <a:defRPr/>
            </a:lvl1pPr>
          </a:lstStyle>
          <a:p>
            <a:pPr>
              <a:defRPr/>
            </a:pPr>
            <a:endParaRPr lang="ru-RU"/>
          </a:p>
        </p:txBody>
      </p:sp>
      <p:sp>
        <p:nvSpPr>
          <p:cNvPr id="6" name="Номер слайда 5"/>
          <p:cNvSpPr>
            <a:spLocks noGrp="1"/>
          </p:cNvSpPr>
          <p:nvPr>
            <p:ph type="sldNum" sz="quarter" idx="12"/>
          </p:nvPr>
        </p:nvSpPr>
        <p:spPr/>
        <p:txBody>
          <a:bodyPr/>
          <a:lstStyle>
            <a:lvl1pPr eaLnBrk="0" fontAlgn="base" hangingPunct="0">
              <a:spcBef>
                <a:spcPct val="0"/>
              </a:spcBef>
              <a:spcAft>
                <a:spcPct val="0"/>
              </a:spcAft>
              <a:defRPr/>
            </a:lvl1pPr>
          </a:lstStyle>
          <a:p>
            <a:pPr>
              <a:defRPr/>
            </a:pPr>
            <a:fld id="{20EC3E4C-0466-4F6B-9D1E-4F390AF7B5E8}" type="slidenum">
              <a:rPr lang="ru-RU"/>
              <a:pPr>
                <a:defRPr/>
              </a:pPr>
              <a:t>‹#›</a:t>
            </a:fld>
            <a:endParaRPr lang="ru-RU" dirty="0"/>
          </a:p>
        </p:txBody>
      </p:sp>
    </p:spTree>
    <p:extLst>
      <p:ext uri="{BB962C8B-B14F-4D97-AF65-F5344CB8AC3E}">
        <p14:creationId xmlns:p14="http://schemas.microsoft.com/office/powerpoint/2010/main" val="10370722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eaLnBrk="0" fontAlgn="base" hangingPunct="0">
              <a:spcBef>
                <a:spcPct val="0"/>
              </a:spcBef>
              <a:spcAft>
                <a:spcPct val="0"/>
              </a:spcAft>
              <a:defRPr smtClean="0"/>
            </a:lvl1pPr>
          </a:lstStyle>
          <a:p>
            <a:pPr>
              <a:defRPr/>
            </a:pPr>
            <a:fld id="{EEC80899-1EAC-4446-B6CD-FD4C176DB8EE}" type="datetime1">
              <a:rPr lang="ru-RU"/>
              <a:pPr>
                <a:defRPr/>
              </a:pPr>
              <a:t>13.09.2017</a:t>
            </a:fld>
            <a:endParaRPr lang="ru-RU"/>
          </a:p>
        </p:txBody>
      </p:sp>
      <p:sp>
        <p:nvSpPr>
          <p:cNvPr id="5" name="Нижний колонтитул 4"/>
          <p:cNvSpPr>
            <a:spLocks noGrp="1"/>
          </p:cNvSpPr>
          <p:nvPr>
            <p:ph type="ftr" sz="quarter" idx="11"/>
          </p:nvPr>
        </p:nvSpPr>
        <p:spPr/>
        <p:txBody>
          <a:bodyPr/>
          <a:lstStyle>
            <a:lvl1pPr eaLnBrk="0" fontAlgn="base" hangingPunct="0">
              <a:spcBef>
                <a:spcPct val="0"/>
              </a:spcBef>
              <a:spcAft>
                <a:spcPct val="0"/>
              </a:spcAft>
              <a:defRPr/>
            </a:lvl1pPr>
          </a:lstStyle>
          <a:p>
            <a:pPr>
              <a:defRPr/>
            </a:pPr>
            <a:endParaRPr lang="ru-RU"/>
          </a:p>
        </p:txBody>
      </p:sp>
      <p:sp>
        <p:nvSpPr>
          <p:cNvPr id="6" name="Номер слайда 5"/>
          <p:cNvSpPr>
            <a:spLocks noGrp="1"/>
          </p:cNvSpPr>
          <p:nvPr>
            <p:ph type="sldNum" sz="quarter" idx="12"/>
          </p:nvPr>
        </p:nvSpPr>
        <p:spPr/>
        <p:txBody>
          <a:bodyPr/>
          <a:lstStyle>
            <a:lvl1pPr eaLnBrk="0" fontAlgn="base" hangingPunct="0">
              <a:spcBef>
                <a:spcPct val="0"/>
              </a:spcBef>
              <a:spcAft>
                <a:spcPct val="0"/>
              </a:spcAft>
              <a:defRPr/>
            </a:lvl1pPr>
          </a:lstStyle>
          <a:p>
            <a:pPr>
              <a:defRPr/>
            </a:pPr>
            <a:fld id="{C1C205E2-B6D5-4852-B8B5-0F79858DAF29}" type="slidenum">
              <a:rPr lang="ru-RU"/>
              <a:pPr>
                <a:defRPr/>
              </a:pPr>
              <a:t>‹#›</a:t>
            </a:fld>
            <a:endParaRPr lang="ru-RU" dirty="0"/>
          </a:p>
        </p:txBody>
      </p:sp>
    </p:spTree>
    <p:extLst>
      <p:ext uri="{BB962C8B-B14F-4D97-AF65-F5344CB8AC3E}">
        <p14:creationId xmlns:p14="http://schemas.microsoft.com/office/powerpoint/2010/main" val="118908513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2"/>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1FA9DAFC-ADDD-4312-9105-70D1DFDBED76}" type="datetime1">
              <a:rPr lang="ru-RU"/>
              <a:pPr>
                <a:defRPr/>
              </a:pPr>
              <a:t>13.09.2017</a:t>
            </a:fld>
            <a:endParaRPr lang="ru-RU" dirty="0"/>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7DF42C3-12C6-4F16-AC4E-8EBEECDE64B8}" type="slidenum">
              <a:rPr lang="ru-RU"/>
              <a:pPr>
                <a:defRPr/>
              </a:pPr>
              <a:t>‹#›</a:t>
            </a:fld>
            <a:endParaRPr lang="ru-RU"/>
          </a:p>
        </p:txBody>
      </p:sp>
    </p:spTree>
    <p:extLst>
      <p:ext uri="{BB962C8B-B14F-4D97-AF65-F5344CB8AC3E}">
        <p14:creationId xmlns:p14="http://schemas.microsoft.com/office/powerpoint/2010/main" val="342018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DE98F00C-0CDA-426B-98C8-929E30506032}" type="datetime1">
              <a:rPr lang="ru-RU"/>
              <a:pPr>
                <a:defRPr/>
              </a:pPr>
              <a:t>13.09.2017</a:t>
            </a:fld>
            <a:endParaRPr lang="ru-RU" dirty="0"/>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4F1BE626-D81B-4FD6-95FE-CD23A3123520}" type="slidenum">
              <a:rPr lang="ru-RU"/>
              <a:pPr>
                <a:defRPr/>
              </a:pPr>
              <a:t>‹#›</a:t>
            </a:fld>
            <a:endParaRPr lang="ru-RU"/>
          </a:p>
        </p:txBody>
      </p:sp>
    </p:spTree>
    <p:extLst>
      <p:ext uri="{BB962C8B-B14F-4D97-AF65-F5344CB8AC3E}">
        <p14:creationId xmlns:p14="http://schemas.microsoft.com/office/powerpoint/2010/main" val="1144951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83367D01-9C76-42D9-A672-3D4A9606D7C4}" type="datetime1">
              <a:rPr lang="ru-RU"/>
              <a:pPr>
                <a:defRPr/>
              </a:pPr>
              <a:t>13.09.2017</a:t>
            </a:fld>
            <a:endParaRPr lang="ru-RU" dirty="0"/>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93E835D4-3229-4AA0-B279-0677B52072F4}" type="slidenum">
              <a:rPr lang="ru-RU"/>
              <a:pPr>
                <a:defRPr/>
              </a:pPr>
              <a:t>‹#›</a:t>
            </a:fld>
            <a:endParaRPr lang="ru-RU"/>
          </a:p>
        </p:txBody>
      </p:sp>
    </p:spTree>
    <p:extLst>
      <p:ext uri="{BB962C8B-B14F-4D97-AF65-F5344CB8AC3E}">
        <p14:creationId xmlns:p14="http://schemas.microsoft.com/office/powerpoint/2010/main" val="725704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AAE1FBE7-B0C2-4D82-8F6A-0AAA6714D3B2}" type="datetime1">
              <a:rPr lang="ru-RU"/>
              <a:pPr>
                <a:defRPr/>
              </a:pPr>
              <a:t>13.09.2017</a:t>
            </a:fld>
            <a:endParaRPr lang="ru-RU" dirty="0"/>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AD388A58-1715-4D3F-8B24-E0AA88B68B5B}" type="slidenum">
              <a:rPr lang="ru-RU"/>
              <a:pPr>
                <a:defRPr/>
              </a:pPr>
              <a:t>‹#›</a:t>
            </a:fld>
            <a:endParaRPr lang="ru-RU"/>
          </a:p>
        </p:txBody>
      </p:sp>
    </p:spTree>
    <p:extLst>
      <p:ext uri="{BB962C8B-B14F-4D97-AF65-F5344CB8AC3E}">
        <p14:creationId xmlns:p14="http://schemas.microsoft.com/office/powerpoint/2010/main" val="30039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1FD90D4D-7331-40D5-9D55-4297DDE57CCE}" type="datetime1">
              <a:rPr lang="ru-RU"/>
              <a:pPr>
                <a:defRPr/>
              </a:pPr>
              <a:t>13.09.2017</a:t>
            </a:fld>
            <a:endParaRPr lang="ru-RU" dirty="0"/>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6E8FEA95-9B00-4E07-AF3B-FDFCC9AA0873}" type="slidenum">
              <a:rPr lang="ru-RU"/>
              <a:pPr>
                <a:defRPr/>
              </a:pPr>
              <a:t>‹#›</a:t>
            </a:fld>
            <a:endParaRPr lang="ru-RU"/>
          </a:p>
        </p:txBody>
      </p:sp>
    </p:spTree>
    <p:extLst>
      <p:ext uri="{BB962C8B-B14F-4D97-AF65-F5344CB8AC3E}">
        <p14:creationId xmlns:p14="http://schemas.microsoft.com/office/powerpoint/2010/main" val="312091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0E8EA72B-E1AF-4C1E-9CDA-6B1981DD5984}" type="datetime1">
              <a:rPr lang="ru-RU"/>
              <a:pPr>
                <a:defRPr/>
              </a:pPr>
              <a:t>13.09.2017</a:t>
            </a:fld>
            <a:endParaRPr lang="ru-RU" dirty="0"/>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01CA1995-2FE2-486D-A560-CA9B35B4149E}" type="slidenum">
              <a:rPr lang="ru-RU"/>
              <a:pPr>
                <a:defRPr/>
              </a:pPr>
              <a:t>‹#›</a:t>
            </a:fld>
            <a:endParaRPr lang="ru-RU"/>
          </a:p>
        </p:txBody>
      </p:sp>
    </p:spTree>
    <p:extLst>
      <p:ext uri="{BB962C8B-B14F-4D97-AF65-F5344CB8AC3E}">
        <p14:creationId xmlns:p14="http://schemas.microsoft.com/office/powerpoint/2010/main" val="144794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B5019853-8241-45B1-9103-7D343808596E}" type="datetime1">
              <a:rPr lang="ru-RU"/>
              <a:pPr>
                <a:defRPr/>
              </a:pPr>
              <a:t>13.09.2017</a:t>
            </a:fld>
            <a:endParaRPr lang="ru-RU" dirty="0"/>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F0EAE87E-ACB4-4DF4-8757-6A48394332C7}" type="slidenum">
              <a:rPr lang="ru-RU"/>
              <a:pPr>
                <a:defRPr/>
              </a:pPr>
              <a:t>‹#›</a:t>
            </a:fld>
            <a:endParaRPr lang="ru-RU"/>
          </a:p>
        </p:txBody>
      </p:sp>
    </p:spTree>
    <p:extLst>
      <p:ext uri="{BB962C8B-B14F-4D97-AF65-F5344CB8AC3E}">
        <p14:creationId xmlns:p14="http://schemas.microsoft.com/office/powerpoint/2010/main" val="3979985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1.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1.jpe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4099"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cs typeface="+mn-cs"/>
              </a:defRPr>
            </a:lvl1pPr>
          </a:lstStyle>
          <a:p>
            <a:pPr>
              <a:defRPr/>
            </a:pPr>
            <a:fld id="{FAB3FF15-0EAA-409B-B6F4-A39D41CFF3DE}" type="datetime1">
              <a:rPr lang="ru-RU"/>
              <a:pPr>
                <a:defRPr/>
              </a:pPr>
              <a:t>13.09.2017</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6D45B2D-8BF8-450D-8375-ABAED54CFE3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6209" r:id="rId1"/>
    <p:sldLayoutId id="2147486210" r:id="rId2"/>
    <p:sldLayoutId id="2147486211" r:id="rId3"/>
    <p:sldLayoutId id="2147486212" r:id="rId4"/>
    <p:sldLayoutId id="2147486213" r:id="rId5"/>
    <p:sldLayoutId id="2147486214" r:id="rId6"/>
    <p:sldLayoutId id="2147486215" r:id="rId7"/>
    <p:sldLayoutId id="2147486216" r:id="rId8"/>
    <p:sldLayoutId id="2147486217" r:id="rId9"/>
    <p:sldLayoutId id="2147486218" r:id="rId10"/>
    <p:sldLayoutId id="21474862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01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a:defRPr/>
            </a:pPr>
            <a:fld id="{CDC5D2D1-828C-4727-BC33-61764705D00B}" type="datetimeFigureOut">
              <a:rPr lang="ru-RU"/>
              <a:pPr>
                <a:defRPr/>
              </a:pPr>
              <a:t>13.09.2017</a:t>
            </a:fld>
            <a:endParaRPr lang="ru-RU"/>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a:defRPr/>
            </a:pPr>
            <a:endParaRPr lang="ru-RU"/>
          </a:p>
        </p:txBody>
      </p:sp>
      <p:sp>
        <p:nvSpPr>
          <p:cNvPr id="501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a:defRPr/>
            </a:pPr>
            <a:fld id="{D8915B3E-F194-4F43-B52E-08F322F45E7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6142" r:id="rId1"/>
    <p:sldLayoutId id="2147486143" r:id="rId2"/>
    <p:sldLayoutId id="2147486144" r:id="rId3"/>
    <p:sldLayoutId id="2147486145" r:id="rId4"/>
    <p:sldLayoutId id="2147486146" r:id="rId5"/>
    <p:sldLayoutId id="2147486147" r:id="rId6"/>
    <p:sldLayoutId id="2147486148" r:id="rId7"/>
    <p:sldLayoutId id="2147486149" r:id="rId8"/>
    <p:sldLayoutId id="2147486150" r:id="rId9"/>
    <p:sldLayoutId id="2147486151" r:id="rId10"/>
    <p:sldLayoutId id="2147486152" r:id="rId11"/>
    <p:sldLayoutId id="214748615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7571184" cy="562074"/>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p:cNvSpPr>
            <a:spLocks noGrp="1"/>
          </p:cNvSpPr>
          <p:nvPr>
            <p:ph type="body" idx="1"/>
          </p:nvPr>
        </p:nvSpPr>
        <p:spPr>
          <a:xfrm>
            <a:off x="395536" y="1484784"/>
            <a:ext cx="7632848" cy="1440160"/>
          </a:xfrm>
          <a:prstGeom prst="roundRect">
            <a:avLst/>
          </a:prstGeom>
          <a:solidFill>
            <a:schemeClr val="accent1">
              <a:lumMod val="20000"/>
              <a:lumOff val="80000"/>
            </a:schemeClr>
          </a:solidFill>
        </p:spPr>
        <p:txBody>
          <a:bodyPr vert="horz" lIns="91440" tIns="45720" rIns="91440" bIns="45720" rtlCol="0">
            <a:normAutofit/>
          </a:bodyPr>
          <a:lstStyle/>
          <a:p>
            <a:pPr lvl="0"/>
            <a:r>
              <a:rPr lang="ru-RU" dirty="0"/>
              <a:t>Образец текста</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mbria" pitchFamily="18" charset="0"/>
              </a:defRPr>
            </a:lvl1pPr>
          </a:lstStyle>
          <a:p>
            <a:pPr eaLnBrk="1" fontAlgn="auto" hangingPunct="1">
              <a:spcBef>
                <a:spcPts val="0"/>
              </a:spcBef>
              <a:spcAft>
                <a:spcPts val="0"/>
              </a:spcAft>
            </a:pPr>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mbria" pitchFamily="18" charset="0"/>
              </a:defRPr>
            </a:lvl1pPr>
          </a:lstStyle>
          <a:p>
            <a:pPr eaLnBrk="1" fontAlgn="auto" hangingPunct="1">
              <a:spcBef>
                <a:spcPts val="0"/>
              </a:spcBef>
              <a:spcAft>
                <a:spcPts val="0"/>
              </a:spcAft>
            </a:pPr>
            <a:endParaRPr lang="ru-RU" dirty="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mbria" pitchFamily="18" charset="0"/>
              </a:defRPr>
            </a:lvl1pPr>
          </a:lstStyle>
          <a:p>
            <a:pPr eaLnBrk="1" fontAlgn="auto" hangingPunct="1">
              <a:spcBef>
                <a:spcPts val="0"/>
              </a:spcBef>
              <a:spcAft>
                <a:spcPts val="0"/>
              </a:spcAft>
            </a:pPr>
            <a:fld id="{F18D3D6D-BB74-4F9E-B82D-6C6024CAECF3}" type="slidenum">
              <a:rPr lang="ru-RU" smtClean="0">
                <a:solidFill>
                  <a:prstClr val="black">
                    <a:tint val="75000"/>
                  </a:prstClr>
                </a:solidFill>
              </a:rPr>
              <a:pPr eaLnBrk="1" fontAlgn="auto" hangingPunct="1">
                <a:spcBef>
                  <a:spcPts val="0"/>
                </a:spcBef>
                <a:spcAft>
                  <a:spcPts val="0"/>
                </a:spcAft>
              </a:pPr>
              <a:t>‹#›</a:t>
            </a:fld>
            <a:endParaRPr lang="ru-RU" dirty="0">
              <a:solidFill>
                <a:prstClr val="black">
                  <a:tint val="75000"/>
                </a:prstClr>
              </a:solidFill>
            </a:endParaRPr>
          </a:p>
        </p:txBody>
      </p:sp>
    </p:spTree>
    <p:extLst>
      <p:ext uri="{BB962C8B-B14F-4D97-AF65-F5344CB8AC3E}">
        <p14:creationId xmlns:p14="http://schemas.microsoft.com/office/powerpoint/2010/main" val="3591515231"/>
      </p:ext>
    </p:extLst>
  </p:cSld>
  <p:clrMap bg1="lt1" tx1="dk1" bg2="lt2" tx2="dk2" accent1="accent1" accent2="accent2" accent3="accent3" accent4="accent4" accent5="accent5" accent6="accent6" hlink="hlink" folHlink="folHlink"/>
  <p:sldLayoutIdLst>
    <p:sldLayoutId id="2147486247" r:id="rId1"/>
    <p:sldLayoutId id="2147486248" r:id="rId2"/>
    <p:sldLayoutId id="2147486249" r:id="rId3"/>
  </p:sldLayoutIdLst>
  <p:hf hdr="0" dt="0"/>
  <p:txStyles>
    <p:titleStyle>
      <a:lvl1pPr algn="l" defTabSz="914400" rtl="0" eaLnBrk="1" latinLnBrk="0" hangingPunct="1">
        <a:spcBef>
          <a:spcPct val="0"/>
        </a:spcBef>
        <a:buNone/>
        <a:defRPr sz="1600" b="1" kern="1200" cap="none" spc="0">
          <a:ln>
            <a:noFill/>
          </a:ln>
          <a:solidFill>
            <a:schemeClr val="tx2">
              <a:lumMod val="75000"/>
            </a:schemeClr>
          </a:solidFill>
          <a:effectLst/>
          <a:latin typeface="Cambria" pitchFamily="18" charset="0"/>
          <a:ea typeface="+mj-ea"/>
          <a:cs typeface="+mj-cs"/>
        </a:defRPr>
      </a:lvl1pPr>
    </p:titleStyle>
    <p:bodyStyle>
      <a:lvl1pPr marL="342900" indent="-342900" algn="just" defTabSz="914400" rtl="0" eaLnBrk="1" latinLnBrk="0" hangingPunct="1">
        <a:spcBef>
          <a:spcPct val="20000"/>
        </a:spcBef>
        <a:buFont typeface="Arial" pitchFamily="34" charset="0"/>
        <a:buChar char="•"/>
        <a:defRPr sz="1600" kern="1200">
          <a:solidFill>
            <a:schemeClr val="tx2">
              <a:lumMod val="75000"/>
            </a:schemeClr>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accent3">
              <a:lumMod val="60000"/>
              <a:lumOff val="40000"/>
            </a:schemeClr>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1600" kern="1200">
          <a:solidFill>
            <a:srgbClr val="00B050"/>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8194" name="Заголовок 1"/>
          <p:cNvSpPr>
            <a:spLocks noGrp="1"/>
          </p:cNvSpPr>
          <p:nvPr>
            <p:ph type="title"/>
          </p:nvPr>
        </p:nvSpPr>
        <p:spPr bwMode="auto">
          <a:xfrm>
            <a:off x="395288" y="549275"/>
            <a:ext cx="757078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3" name="Текст 2"/>
          <p:cNvSpPr>
            <a:spLocks noGrp="1"/>
          </p:cNvSpPr>
          <p:nvPr>
            <p:ph type="body" idx="1"/>
          </p:nvPr>
        </p:nvSpPr>
        <p:spPr>
          <a:xfrm>
            <a:off x="395288" y="1484313"/>
            <a:ext cx="7632700" cy="1439862"/>
          </a:xfrm>
          <a:prstGeom prst="roundRect">
            <a:avLst/>
          </a:prstGeom>
          <a:solidFill>
            <a:schemeClr val="accent1">
              <a:lumMod val="20000"/>
              <a:lumOff val="80000"/>
            </a:schemeClr>
          </a:solidFill>
        </p:spPr>
        <p:txBody>
          <a:bodyPr vert="horz" lIns="91440" tIns="45720" rIns="91440" bIns="45720" rtlCol="0">
            <a:normAutofit/>
          </a:bodyPr>
          <a:lstStyle/>
          <a:p>
            <a:pPr lvl="0"/>
            <a:r>
              <a:rPr lang="ru-RU" dirty="0"/>
              <a:t>Образец текста</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dirty="0">
                <a:solidFill>
                  <a:prstClr val="black">
                    <a:tint val="75000"/>
                  </a:prstClr>
                </a:solidFill>
                <a:latin typeface="Cambria" pitchFamily="18" charset="0"/>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prstClr val="black">
                    <a:tint val="75000"/>
                  </a:prstClr>
                </a:solidFill>
                <a:latin typeface="Cambria" pitchFamily="18" charset="0"/>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prstClr val="black">
                    <a:tint val="75000"/>
                  </a:prstClr>
                </a:solidFill>
                <a:latin typeface="Cambria" pitchFamily="18" charset="0"/>
              </a:defRPr>
            </a:lvl1pPr>
          </a:lstStyle>
          <a:p>
            <a:pPr>
              <a:defRPr/>
            </a:pPr>
            <a:fld id="{97D5D4E9-A7CB-4E6E-943D-DF91F1549225}" type="slidenum">
              <a:rPr lang="ru-RU"/>
              <a:pPr>
                <a:defRPr/>
              </a:pPr>
              <a:t>‹#›</a:t>
            </a:fld>
            <a:endParaRPr lang="ru-RU" dirty="0"/>
          </a:p>
        </p:txBody>
      </p:sp>
    </p:spTree>
    <p:extLst>
      <p:ext uri="{BB962C8B-B14F-4D97-AF65-F5344CB8AC3E}">
        <p14:creationId xmlns:p14="http://schemas.microsoft.com/office/powerpoint/2010/main" val="219263477"/>
      </p:ext>
    </p:extLst>
  </p:cSld>
  <p:clrMap bg1="lt1" tx1="dk1" bg2="lt2" tx2="dk2" accent1="accent1" accent2="accent2" accent3="accent3" accent4="accent4" accent5="accent5" accent6="accent6" hlink="hlink" folHlink="folHlink"/>
  <p:sldLayoutIdLst>
    <p:sldLayoutId id="2147486251" r:id="rId1"/>
    <p:sldLayoutId id="2147486252" r:id="rId2"/>
    <p:sldLayoutId id="2147486253" r:id="rId3"/>
  </p:sldLayoutIdLst>
  <p:hf hdr="0" dt="0"/>
  <p:txStyles>
    <p:titleStyle>
      <a:lvl1pPr algn="l" rtl="0" fontAlgn="base">
        <a:spcBef>
          <a:spcPct val="0"/>
        </a:spcBef>
        <a:spcAft>
          <a:spcPct val="0"/>
        </a:spcAft>
        <a:defRPr sz="1600" b="1" kern="1200">
          <a:solidFill>
            <a:srgbClr val="17375E"/>
          </a:solidFill>
          <a:latin typeface="Cambria" pitchFamily="18" charset="0"/>
          <a:ea typeface="+mj-ea"/>
          <a:cs typeface="+mj-cs"/>
        </a:defRPr>
      </a:lvl1pPr>
      <a:lvl2pPr algn="l" rtl="0" fontAlgn="base">
        <a:spcBef>
          <a:spcPct val="0"/>
        </a:spcBef>
        <a:spcAft>
          <a:spcPct val="0"/>
        </a:spcAft>
        <a:defRPr sz="1600" b="1">
          <a:solidFill>
            <a:srgbClr val="17375E"/>
          </a:solidFill>
          <a:latin typeface="Cambria" panose="02040503050406030204" pitchFamily="18" charset="0"/>
        </a:defRPr>
      </a:lvl2pPr>
      <a:lvl3pPr algn="l" rtl="0" fontAlgn="base">
        <a:spcBef>
          <a:spcPct val="0"/>
        </a:spcBef>
        <a:spcAft>
          <a:spcPct val="0"/>
        </a:spcAft>
        <a:defRPr sz="1600" b="1">
          <a:solidFill>
            <a:srgbClr val="17375E"/>
          </a:solidFill>
          <a:latin typeface="Cambria" panose="02040503050406030204" pitchFamily="18" charset="0"/>
        </a:defRPr>
      </a:lvl3pPr>
      <a:lvl4pPr algn="l" rtl="0" fontAlgn="base">
        <a:spcBef>
          <a:spcPct val="0"/>
        </a:spcBef>
        <a:spcAft>
          <a:spcPct val="0"/>
        </a:spcAft>
        <a:defRPr sz="1600" b="1">
          <a:solidFill>
            <a:srgbClr val="17375E"/>
          </a:solidFill>
          <a:latin typeface="Cambria" panose="02040503050406030204" pitchFamily="18" charset="0"/>
        </a:defRPr>
      </a:lvl4pPr>
      <a:lvl5pPr algn="l" rtl="0" fontAlgn="base">
        <a:spcBef>
          <a:spcPct val="0"/>
        </a:spcBef>
        <a:spcAft>
          <a:spcPct val="0"/>
        </a:spcAft>
        <a:defRPr sz="1600" b="1">
          <a:solidFill>
            <a:srgbClr val="17375E"/>
          </a:solidFill>
          <a:latin typeface="Cambria" panose="02040503050406030204" pitchFamily="18" charset="0"/>
        </a:defRPr>
      </a:lvl5pPr>
      <a:lvl6pPr marL="457200" algn="l" rtl="0" fontAlgn="base">
        <a:spcBef>
          <a:spcPct val="0"/>
        </a:spcBef>
        <a:spcAft>
          <a:spcPct val="0"/>
        </a:spcAft>
        <a:defRPr sz="1600" b="1">
          <a:solidFill>
            <a:srgbClr val="17375E"/>
          </a:solidFill>
          <a:latin typeface="Cambria" panose="02040503050406030204" pitchFamily="18" charset="0"/>
        </a:defRPr>
      </a:lvl6pPr>
      <a:lvl7pPr marL="914400" algn="l" rtl="0" fontAlgn="base">
        <a:spcBef>
          <a:spcPct val="0"/>
        </a:spcBef>
        <a:spcAft>
          <a:spcPct val="0"/>
        </a:spcAft>
        <a:defRPr sz="1600" b="1">
          <a:solidFill>
            <a:srgbClr val="17375E"/>
          </a:solidFill>
          <a:latin typeface="Cambria" panose="02040503050406030204" pitchFamily="18" charset="0"/>
        </a:defRPr>
      </a:lvl7pPr>
      <a:lvl8pPr marL="1371600" algn="l" rtl="0" fontAlgn="base">
        <a:spcBef>
          <a:spcPct val="0"/>
        </a:spcBef>
        <a:spcAft>
          <a:spcPct val="0"/>
        </a:spcAft>
        <a:defRPr sz="1600" b="1">
          <a:solidFill>
            <a:srgbClr val="17375E"/>
          </a:solidFill>
          <a:latin typeface="Cambria" panose="02040503050406030204" pitchFamily="18" charset="0"/>
        </a:defRPr>
      </a:lvl8pPr>
      <a:lvl9pPr marL="1828800" algn="l" rtl="0" fontAlgn="base">
        <a:spcBef>
          <a:spcPct val="0"/>
        </a:spcBef>
        <a:spcAft>
          <a:spcPct val="0"/>
        </a:spcAft>
        <a:defRPr sz="1600" b="1">
          <a:solidFill>
            <a:srgbClr val="17375E"/>
          </a:solidFill>
          <a:latin typeface="Cambria" panose="02040503050406030204" pitchFamily="18" charset="0"/>
        </a:defRPr>
      </a:lvl9pPr>
    </p:titleStyle>
    <p:bodyStyle>
      <a:lvl1pPr marL="342900" indent="-342900" algn="just" rtl="0" fontAlgn="base">
        <a:spcBef>
          <a:spcPct val="20000"/>
        </a:spcBef>
        <a:spcAft>
          <a:spcPct val="0"/>
        </a:spcAft>
        <a:buFont typeface="Arial" panose="020B0604020202020204" pitchFamily="34" charset="0"/>
        <a:buChar char="•"/>
        <a:defRPr sz="1600" kern="1200">
          <a:solidFill>
            <a:srgbClr val="17375E"/>
          </a:solidFill>
          <a:latin typeface="Cambria" pitchFamily="18" charset="0"/>
          <a:ea typeface="+mn-ea"/>
          <a:cs typeface="+mn-cs"/>
        </a:defRPr>
      </a:lvl1pPr>
      <a:lvl2pPr marL="742950" indent="-285750" algn="l" rtl="0" fontAlgn="base">
        <a:spcBef>
          <a:spcPct val="20000"/>
        </a:spcBef>
        <a:spcAft>
          <a:spcPct val="0"/>
        </a:spcAft>
        <a:buFont typeface="Arial" panose="020B0604020202020204" pitchFamily="34" charset="0"/>
        <a:buChar char="–"/>
        <a:defRPr sz="1600" kern="1200">
          <a:solidFill>
            <a:srgbClr val="C3D69B"/>
          </a:solidFill>
          <a:latin typeface="Cambria" pitchFamily="18" charset="0"/>
          <a:ea typeface="+mn-ea"/>
          <a:cs typeface="+mn-cs"/>
        </a:defRPr>
      </a:lvl2pPr>
      <a:lvl3pPr marL="1143000" indent="-228600" algn="l" rtl="0" fontAlgn="base">
        <a:spcBef>
          <a:spcPct val="20000"/>
        </a:spcBef>
        <a:spcAft>
          <a:spcPct val="0"/>
        </a:spcAft>
        <a:buFont typeface="Arial" panose="020B0604020202020204" pitchFamily="34" charset="0"/>
        <a:buChar char="•"/>
        <a:defRPr sz="1600" kern="1200">
          <a:solidFill>
            <a:srgbClr val="00B050"/>
          </a:solidFill>
          <a:latin typeface="Cambria" pitchFamily="18" charset="0"/>
          <a:ea typeface="+mn-ea"/>
          <a:cs typeface="+mn-cs"/>
        </a:defRPr>
      </a:lvl3pPr>
      <a:lvl4pPr marL="1600200" indent="-228600" algn="l" rtl="0" fontAlgn="base">
        <a:spcBef>
          <a:spcPct val="20000"/>
        </a:spcBef>
        <a:spcAft>
          <a:spcPct val="0"/>
        </a:spcAft>
        <a:buFont typeface="Arial" panose="020B0604020202020204" pitchFamily="34" charset="0"/>
        <a:buChar char="–"/>
        <a:defRPr sz="1600" kern="1200">
          <a:solidFill>
            <a:schemeClr val="tx1"/>
          </a:solidFill>
          <a:latin typeface="Cambria" pitchFamily="18" charset="0"/>
          <a:ea typeface="+mn-ea"/>
          <a:cs typeface="+mn-cs"/>
        </a:defRPr>
      </a:lvl4pPr>
      <a:lvl5pPr marL="2057400" indent="-228600" algn="l" rtl="0" fontAlgn="base">
        <a:spcBef>
          <a:spcPct val="20000"/>
        </a:spcBef>
        <a:spcAft>
          <a:spcPct val="0"/>
        </a:spcAft>
        <a:buFont typeface="Arial" panose="020B0604020202020204" pitchFamily="34" charset="0"/>
        <a:buChar char="»"/>
        <a:defRPr sz="1600"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Изображение 3" descr="b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6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7" name="Название 1"/>
          <p:cNvSpPr>
            <a:spLocks noGrp="1"/>
          </p:cNvSpPr>
          <p:nvPr>
            <p:ph type="ctrTitle"/>
          </p:nvPr>
        </p:nvSpPr>
        <p:spPr>
          <a:xfrm>
            <a:off x="674688" y="2420938"/>
            <a:ext cx="7772400" cy="1217612"/>
          </a:xfrm>
        </p:spPr>
        <p:txBody>
          <a:bodyPr/>
          <a:lstStyle/>
          <a:p>
            <a:pPr eaLnBrk="1" hangingPunct="1"/>
            <a:r>
              <a:rPr lang="ru-RU" sz="2800" b="1" dirty="0">
                <a:solidFill>
                  <a:schemeClr val="accent1"/>
                </a:solidFill>
              </a:rPr>
              <a:t>Круглый стол </a:t>
            </a:r>
            <a:br>
              <a:rPr lang="ru-RU" sz="2800" b="1" dirty="0">
                <a:solidFill>
                  <a:schemeClr val="accent1"/>
                </a:solidFill>
              </a:rPr>
            </a:br>
            <a:r>
              <a:rPr lang="ru-RU" sz="2800" b="1" dirty="0">
                <a:solidFill>
                  <a:schemeClr val="accent1"/>
                </a:solidFill>
              </a:rPr>
              <a:t>«Практика сдачи квалификационного экзамена оценщиков»</a:t>
            </a:r>
          </a:p>
        </p:txBody>
      </p:sp>
      <p:sp>
        <p:nvSpPr>
          <p:cNvPr id="3" name="Подзаголовок 2"/>
          <p:cNvSpPr>
            <a:spLocks noGrp="1"/>
          </p:cNvSpPr>
          <p:nvPr>
            <p:ph type="subTitle" idx="1"/>
          </p:nvPr>
        </p:nvSpPr>
        <p:spPr>
          <a:xfrm>
            <a:off x="1371600" y="4221163"/>
            <a:ext cx="6800850" cy="1182687"/>
          </a:xfrm>
        </p:spPr>
        <p:txBody>
          <a:bodyPr rtlCol="0">
            <a:normAutofit lnSpcReduction="10000"/>
          </a:bodyPr>
          <a:lstStyle/>
          <a:p>
            <a:pPr eaLnBrk="1" fontAlgn="auto" hangingPunct="1">
              <a:spcAft>
                <a:spcPts val="0"/>
              </a:spcAft>
              <a:defRPr/>
            </a:pPr>
            <a:r>
              <a:rPr lang="ru-RU" sz="2400" b="1" dirty="0">
                <a:solidFill>
                  <a:schemeClr val="accent2"/>
                </a:solidFill>
              </a:rPr>
              <a:t>ПАНФИЛОВА ЕВГЕНИЯ СЕРГЕЕВНА</a:t>
            </a:r>
          </a:p>
          <a:p>
            <a:pPr eaLnBrk="1" fontAlgn="auto" hangingPunct="1">
              <a:spcAft>
                <a:spcPts val="0"/>
              </a:spcAft>
              <a:defRPr/>
            </a:pPr>
            <a:r>
              <a:rPr lang="ru-RU" sz="1500" dirty="0">
                <a:solidFill>
                  <a:schemeClr val="accent2">
                    <a:lumMod val="60000"/>
                    <a:lumOff val="40000"/>
                  </a:schemeClr>
                </a:solidFill>
              </a:rPr>
              <a:t>Заместитель председателя Экспертного Совета НП СРО «СВОД». </a:t>
            </a:r>
          </a:p>
          <a:p>
            <a:pPr eaLnBrk="1" fontAlgn="auto" hangingPunct="1">
              <a:spcAft>
                <a:spcPts val="0"/>
              </a:spcAft>
              <a:defRPr/>
            </a:pPr>
            <a:r>
              <a:rPr lang="ru-RU" sz="1500" dirty="0">
                <a:solidFill>
                  <a:schemeClr val="accent2">
                    <a:lumMod val="60000"/>
                    <a:lumOff val="40000"/>
                  </a:schemeClr>
                </a:solidFill>
              </a:rPr>
              <a:t>Директор  ООО «Трансэнергоресурс», эксперт, практикующий оценщик недвижимости, бизнеса</a:t>
            </a:r>
          </a:p>
        </p:txBody>
      </p:sp>
      <p:sp>
        <p:nvSpPr>
          <p:cNvPr id="6" name="TextBox 5"/>
          <p:cNvSpPr txBox="1"/>
          <p:nvPr/>
        </p:nvSpPr>
        <p:spPr>
          <a:xfrm>
            <a:off x="2522538" y="288925"/>
            <a:ext cx="3821112" cy="646113"/>
          </a:xfrm>
          <a:prstGeom prst="rect">
            <a:avLst/>
          </a:prstGeom>
          <a:noFill/>
        </p:spPr>
        <p:txBody>
          <a:bodyPr wrap="none">
            <a:spAutoFit/>
          </a:bodyPr>
          <a:lstStyle/>
          <a:p>
            <a:pPr algn="ctr" eaLnBrk="1" fontAlgn="auto" hangingPunct="1">
              <a:spcBef>
                <a:spcPts val="0"/>
              </a:spcBef>
              <a:spcAft>
                <a:spcPts val="0"/>
              </a:spcAft>
              <a:defRPr/>
            </a:pPr>
            <a:r>
              <a:rPr lang="ru-RU" dirty="0">
                <a:solidFill>
                  <a:prstClr val="white"/>
                </a:solidFill>
                <a:latin typeface="Calibri"/>
                <a:cs typeface="+mn-cs"/>
              </a:rPr>
              <a:t>НЕКОММЕРЧЕСКОЕ ПАРТНЕРСТВО</a:t>
            </a:r>
          </a:p>
          <a:p>
            <a:pPr algn="ctr" eaLnBrk="1" fontAlgn="auto" hangingPunct="1">
              <a:spcBef>
                <a:spcPts val="0"/>
              </a:spcBef>
              <a:spcAft>
                <a:spcPts val="0"/>
              </a:spcAft>
              <a:defRPr/>
            </a:pPr>
            <a:r>
              <a:rPr lang="ru-RU" dirty="0">
                <a:solidFill>
                  <a:prstClr val="white"/>
                </a:solidFill>
                <a:latin typeface="Calibri"/>
                <a:cs typeface="+mn-cs"/>
              </a:rPr>
              <a:t>САМОРЕГУЛИРУЕМАЯ ОРГАНИЗАЦИЯ</a:t>
            </a:r>
          </a:p>
        </p:txBody>
      </p:sp>
      <p:pic>
        <p:nvPicPr>
          <p:cNvPr id="93190" name="Изображение 6" descr="logo.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3538" y="1566863"/>
            <a:ext cx="30448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273425" y="5707063"/>
            <a:ext cx="2576513" cy="954087"/>
          </a:xfrm>
          <a:prstGeom prst="rect">
            <a:avLst/>
          </a:prstGeom>
          <a:noFill/>
        </p:spPr>
        <p:txBody>
          <a:bodyPr wrap="none">
            <a:spAutoFit/>
          </a:bodyPr>
          <a:lstStyle/>
          <a:p>
            <a:pPr algn="ctr" eaLnBrk="1" fontAlgn="auto" hangingPunct="1">
              <a:spcBef>
                <a:spcPts val="0"/>
              </a:spcBef>
              <a:spcAft>
                <a:spcPts val="0"/>
              </a:spcAft>
              <a:defRPr/>
            </a:pPr>
            <a:r>
              <a:rPr lang="ru-RU" sz="2400" dirty="0">
                <a:solidFill>
                  <a:prstClr val="white"/>
                </a:solidFill>
                <a:latin typeface="Calibri"/>
                <a:cs typeface="+mn-cs"/>
              </a:rPr>
              <a:t>8-800-333-87-38</a:t>
            </a:r>
            <a:endParaRPr lang="en-US" sz="2400" dirty="0">
              <a:solidFill>
                <a:prstClr val="white"/>
              </a:solidFill>
              <a:latin typeface="Calibri"/>
              <a:cs typeface="+mn-cs"/>
            </a:endParaRPr>
          </a:p>
          <a:p>
            <a:pPr algn="ctr" eaLnBrk="1" fontAlgn="auto" hangingPunct="1">
              <a:spcBef>
                <a:spcPts val="0"/>
              </a:spcBef>
              <a:spcAft>
                <a:spcPts val="0"/>
              </a:spcAft>
              <a:defRPr/>
            </a:pPr>
            <a:r>
              <a:rPr lang="en-US" sz="1400" dirty="0">
                <a:solidFill>
                  <a:prstClr val="white"/>
                </a:solidFill>
                <a:latin typeface="Calibri"/>
                <a:cs typeface="+mn-cs"/>
              </a:rPr>
              <a:t>(</a:t>
            </a:r>
            <a:r>
              <a:rPr lang="ru-RU" sz="1400" dirty="0">
                <a:solidFill>
                  <a:prstClr val="white"/>
                </a:solidFill>
                <a:latin typeface="Calibri"/>
                <a:cs typeface="+mn-cs"/>
              </a:rPr>
              <a:t>звонок по России бесплатный</a:t>
            </a:r>
            <a:r>
              <a:rPr lang="en-US" sz="1400" dirty="0">
                <a:solidFill>
                  <a:prstClr val="white"/>
                </a:solidFill>
                <a:latin typeface="Calibri"/>
                <a:cs typeface="+mn-cs"/>
              </a:rPr>
              <a:t>)</a:t>
            </a:r>
            <a:endParaRPr lang="ru-RU" sz="1400" dirty="0">
              <a:solidFill>
                <a:prstClr val="white"/>
              </a:solidFill>
              <a:latin typeface="Calibri"/>
              <a:cs typeface="+mn-cs"/>
            </a:endParaRPr>
          </a:p>
          <a:p>
            <a:pPr algn="ctr" eaLnBrk="1" fontAlgn="auto" hangingPunct="1">
              <a:spcBef>
                <a:spcPts val="0"/>
              </a:spcBef>
              <a:spcAft>
                <a:spcPts val="0"/>
              </a:spcAft>
              <a:defRPr/>
            </a:pPr>
            <a:r>
              <a:rPr lang="en-US" b="1" dirty="0" err="1">
                <a:solidFill>
                  <a:prstClr val="white"/>
                </a:solidFill>
                <a:latin typeface="Calibri"/>
                <a:cs typeface="+mn-cs"/>
              </a:rPr>
              <a:t>www.srosvod.ru</a:t>
            </a:r>
            <a:endParaRPr lang="ru-RU" b="1" dirty="0">
              <a:solidFill>
                <a:prstClr val="white"/>
              </a:solidFill>
              <a:latin typeface="Calibri"/>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stretch>
            <a:fillRect/>
          </a:stretch>
        </p:blipFill>
        <p:spPr>
          <a:xfrm>
            <a:off x="604313" y="1330176"/>
            <a:ext cx="268861" cy="273476"/>
          </a:xfrm>
          <a:prstGeom prst="rect">
            <a:avLst/>
          </a:prstGeom>
        </p:spPr>
      </p:pic>
      <p:pic>
        <p:nvPicPr>
          <p:cNvPr id="12" name="Рисунок 11"/>
          <p:cNvPicPr>
            <a:picLocks noChangeAspect="1"/>
          </p:cNvPicPr>
          <p:nvPr/>
        </p:nvPicPr>
        <p:blipFill>
          <a:blip r:embed="rId2"/>
          <a:stretch>
            <a:fillRect/>
          </a:stretch>
        </p:blipFill>
        <p:spPr>
          <a:xfrm>
            <a:off x="604312" y="2305275"/>
            <a:ext cx="268861" cy="273476"/>
          </a:xfrm>
          <a:prstGeom prst="rect">
            <a:avLst/>
          </a:prstGeom>
        </p:spPr>
      </p:pic>
      <p:pic>
        <p:nvPicPr>
          <p:cNvPr id="13" name="Рисунок 12"/>
          <p:cNvPicPr>
            <a:picLocks noChangeAspect="1"/>
          </p:cNvPicPr>
          <p:nvPr/>
        </p:nvPicPr>
        <p:blipFill>
          <a:blip r:embed="rId2"/>
          <a:stretch>
            <a:fillRect/>
          </a:stretch>
        </p:blipFill>
        <p:spPr>
          <a:xfrm>
            <a:off x="604312" y="4033467"/>
            <a:ext cx="268861" cy="273476"/>
          </a:xfrm>
          <a:prstGeom prst="rect">
            <a:avLst/>
          </a:prstGeom>
        </p:spPr>
      </p:pic>
      <p:sp>
        <p:nvSpPr>
          <p:cNvPr id="3" name="Прямоугольник 2"/>
          <p:cNvSpPr/>
          <p:nvPr/>
        </p:nvSpPr>
        <p:spPr>
          <a:xfrm>
            <a:off x="1043608" y="1268760"/>
            <a:ext cx="7704856" cy="4770537"/>
          </a:xfrm>
          <a:prstGeom prst="rect">
            <a:avLst/>
          </a:prstGeom>
        </p:spPr>
        <p:txBody>
          <a:bodyPr wrap="square">
            <a:spAutoFit/>
          </a:bodyPr>
          <a:lstStyle/>
          <a:p>
            <a:pPr algn="just"/>
            <a:r>
              <a:rPr lang="ru-RU" sz="1600" dirty="0">
                <a:solidFill>
                  <a:srgbClr val="000000"/>
                </a:solidFill>
              </a:rPr>
              <a:t>Прием апелляции осуществляется оператором в период времени ознакомления – в течение 1 часа (60 минут)</a:t>
            </a:r>
          </a:p>
          <a:p>
            <a:pPr algn="just"/>
            <a:r>
              <a:rPr lang="ru-RU" sz="1600" dirty="0" err="1">
                <a:solidFill>
                  <a:srgbClr val="000000"/>
                </a:solidFill>
              </a:rPr>
              <a:t>ФБУ</a:t>
            </a:r>
            <a:r>
              <a:rPr lang="ru-RU" sz="1600" dirty="0">
                <a:solidFill>
                  <a:srgbClr val="000000"/>
                </a:solidFill>
              </a:rPr>
              <a:t> «</a:t>
            </a:r>
            <a:r>
              <a:rPr lang="ru-RU" sz="1600" dirty="0" err="1">
                <a:solidFill>
                  <a:srgbClr val="000000"/>
                </a:solidFill>
              </a:rPr>
              <a:t>ФРЦ</a:t>
            </a:r>
            <a:r>
              <a:rPr lang="ru-RU" sz="1600" dirty="0">
                <a:solidFill>
                  <a:srgbClr val="000000"/>
                </a:solidFill>
              </a:rPr>
              <a:t>» формирует апелляционную комиссию из представителей </a:t>
            </a:r>
            <a:r>
              <a:rPr lang="ru-RU" sz="1600" dirty="0" err="1">
                <a:solidFill>
                  <a:srgbClr val="000000"/>
                </a:solidFill>
              </a:rPr>
              <a:t>ФБУ</a:t>
            </a:r>
            <a:r>
              <a:rPr lang="ru-RU" sz="1600" dirty="0">
                <a:solidFill>
                  <a:srgbClr val="000000"/>
                </a:solidFill>
              </a:rPr>
              <a:t> «</a:t>
            </a:r>
            <a:r>
              <a:rPr lang="ru-RU" sz="1600" dirty="0" err="1">
                <a:solidFill>
                  <a:srgbClr val="000000"/>
                </a:solidFill>
              </a:rPr>
              <a:t>ФРЦ</a:t>
            </a:r>
            <a:r>
              <a:rPr lang="ru-RU" sz="1600" dirty="0">
                <a:solidFill>
                  <a:srgbClr val="000000"/>
                </a:solidFill>
              </a:rPr>
              <a:t>» в количестве не менее 5 человек</a:t>
            </a:r>
          </a:p>
          <a:p>
            <a:pPr algn="just"/>
            <a:r>
              <a:rPr lang="ru-RU" sz="1600" dirty="0">
                <a:solidFill>
                  <a:srgbClr val="000000"/>
                </a:solidFill>
              </a:rPr>
              <a:t>Апелляция должна быть рассмотрена </a:t>
            </a:r>
            <a:r>
              <a:rPr lang="ru-RU" sz="1600" b="1" dirty="0">
                <a:solidFill>
                  <a:srgbClr val="000000"/>
                </a:solidFill>
                <a:latin typeface="Calibri-Bold"/>
              </a:rPr>
              <a:t>не позднее 20 рабочих дней </a:t>
            </a:r>
            <a:r>
              <a:rPr lang="ru-RU" sz="1600" dirty="0">
                <a:solidFill>
                  <a:srgbClr val="000000"/>
                </a:solidFill>
              </a:rPr>
              <a:t>с даты ее поступления в </a:t>
            </a:r>
            <a:r>
              <a:rPr lang="ru-RU" sz="1600" dirty="0" err="1">
                <a:solidFill>
                  <a:srgbClr val="000000"/>
                </a:solidFill>
              </a:rPr>
              <a:t>ФБУ</a:t>
            </a:r>
            <a:r>
              <a:rPr lang="ru-RU" sz="1600" dirty="0">
                <a:solidFill>
                  <a:srgbClr val="000000"/>
                </a:solidFill>
              </a:rPr>
              <a:t> «</a:t>
            </a:r>
            <a:r>
              <a:rPr lang="ru-RU" sz="1600" dirty="0" err="1">
                <a:solidFill>
                  <a:srgbClr val="000000"/>
                </a:solidFill>
              </a:rPr>
              <a:t>ФРЦ</a:t>
            </a:r>
            <a:r>
              <a:rPr lang="ru-RU" sz="1600" dirty="0">
                <a:solidFill>
                  <a:srgbClr val="000000"/>
                </a:solidFill>
              </a:rPr>
              <a:t>»</a:t>
            </a:r>
          </a:p>
          <a:p>
            <a:pPr algn="just"/>
            <a:r>
              <a:rPr lang="ru-RU" sz="1600" dirty="0">
                <a:solidFill>
                  <a:srgbClr val="000000"/>
                </a:solidFill>
              </a:rPr>
              <a:t>Апелляционная комиссия принимает следующие решения большинством голосов: об</a:t>
            </a:r>
          </a:p>
          <a:p>
            <a:pPr algn="just"/>
            <a:r>
              <a:rPr lang="ru-RU" sz="1600" dirty="0">
                <a:solidFill>
                  <a:srgbClr val="000000"/>
                </a:solidFill>
              </a:rPr>
              <a:t>удовлетворении апелляции или об отказе в удовлетворении апелляции</a:t>
            </a:r>
          </a:p>
          <a:p>
            <a:pPr algn="just"/>
            <a:r>
              <a:rPr lang="ru-RU" sz="1600" b="1" dirty="0">
                <a:solidFill>
                  <a:srgbClr val="000000"/>
                </a:solidFill>
                <a:latin typeface="Calibri-Bold"/>
              </a:rPr>
              <a:t>Решение об удовлетворении </a:t>
            </a:r>
            <a:r>
              <a:rPr lang="ru-RU" sz="1600" dirty="0">
                <a:solidFill>
                  <a:srgbClr val="000000"/>
                </a:solidFill>
              </a:rPr>
              <a:t>принимается в случае если </a:t>
            </a:r>
            <a:r>
              <a:rPr lang="ru-RU" sz="1600" b="1" dirty="0">
                <a:solidFill>
                  <a:srgbClr val="000000"/>
                </a:solidFill>
                <a:latin typeface="Calibri-Bold"/>
              </a:rPr>
              <a:t>ответ</a:t>
            </a:r>
            <a:r>
              <a:rPr lang="ru-RU" sz="1600" dirty="0">
                <a:solidFill>
                  <a:srgbClr val="000000"/>
                </a:solidFill>
              </a:rPr>
              <a:t>, данный претендентов, </a:t>
            </a:r>
            <a:r>
              <a:rPr lang="ru-RU" sz="1600" b="1" dirty="0">
                <a:solidFill>
                  <a:srgbClr val="000000"/>
                </a:solidFill>
                <a:latin typeface="Calibri-Bold"/>
              </a:rPr>
              <a:t>является правильным</a:t>
            </a:r>
            <a:r>
              <a:rPr lang="ru-RU" sz="1600" dirty="0">
                <a:solidFill>
                  <a:srgbClr val="000000"/>
                </a:solidFill>
              </a:rPr>
              <a:t>. В </a:t>
            </a:r>
            <a:r>
              <a:rPr lang="ru-RU" sz="1600" b="1" dirty="0">
                <a:solidFill>
                  <a:srgbClr val="000000"/>
                </a:solidFill>
                <a:latin typeface="Calibri-Bold"/>
              </a:rPr>
              <a:t>иных случаях </a:t>
            </a:r>
            <a:r>
              <a:rPr lang="ru-RU" sz="1600" dirty="0">
                <a:solidFill>
                  <a:srgbClr val="000000"/>
                </a:solidFill>
              </a:rPr>
              <a:t>принимается решение </a:t>
            </a:r>
            <a:r>
              <a:rPr lang="ru-RU" sz="1600" b="1" dirty="0">
                <a:solidFill>
                  <a:srgbClr val="000000"/>
                </a:solidFill>
                <a:latin typeface="Calibri-Bold"/>
              </a:rPr>
              <a:t>об отказе </a:t>
            </a:r>
            <a:r>
              <a:rPr lang="ru-RU" sz="1600" dirty="0">
                <a:solidFill>
                  <a:srgbClr val="000000"/>
                </a:solidFill>
              </a:rPr>
              <a:t>в удовлетворении апелляции (!!!)</a:t>
            </a:r>
          </a:p>
          <a:p>
            <a:pPr algn="just"/>
            <a:r>
              <a:rPr lang="ru-RU" sz="1600" dirty="0">
                <a:solidFill>
                  <a:srgbClr val="000000"/>
                </a:solidFill>
              </a:rPr>
              <a:t>Результаты рассмотрения апелляции в виде выписки из протокола </a:t>
            </a:r>
            <a:r>
              <a:rPr lang="ru-RU" sz="1600" b="1" dirty="0">
                <a:solidFill>
                  <a:srgbClr val="000000"/>
                </a:solidFill>
                <a:latin typeface="Calibri-Bold"/>
              </a:rPr>
              <a:t>в течение 3 рабочих дней </a:t>
            </a:r>
            <a:r>
              <a:rPr lang="ru-RU" sz="1600" dirty="0">
                <a:solidFill>
                  <a:srgbClr val="000000"/>
                </a:solidFill>
              </a:rPr>
              <a:t>с даты заседания направляются на адрес электронной почты претендента</a:t>
            </a:r>
          </a:p>
          <a:p>
            <a:pPr algn="just"/>
            <a:r>
              <a:rPr lang="ru-RU" sz="1600" dirty="0">
                <a:solidFill>
                  <a:srgbClr val="000000"/>
                </a:solidFill>
              </a:rPr>
              <a:t>Если претендент не получил результаты рассмотрения апелляции, у него есть право обратиться:</a:t>
            </a:r>
          </a:p>
          <a:p>
            <a:pPr algn="just"/>
            <a:r>
              <a:rPr lang="ru-RU" sz="1600" dirty="0">
                <a:solidFill>
                  <a:srgbClr val="000000"/>
                </a:solidFill>
              </a:rPr>
              <a:t>1) лично в </a:t>
            </a:r>
            <a:r>
              <a:rPr lang="ru-RU" sz="1600" dirty="0" err="1">
                <a:solidFill>
                  <a:srgbClr val="000000"/>
                </a:solidFill>
              </a:rPr>
              <a:t>ФБУ</a:t>
            </a:r>
            <a:r>
              <a:rPr lang="ru-RU" sz="1600" dirty="0">
                <a:solidFill>
                  <a:srgbClr val="000000"/>
                </a:solidFill>
              </a:rPr>
              <a:t> «</a:t>
            </a:r>
            <a:r>
              <a:rPr lang="ru-RU" sz="1600" dirty="0" err="1">
                <a:solidFill>
                  <a:srgbClr val="000000"/>
                </a:solidFill>
              </a:rPr>
              <a:t>ФРЦ</a:t>
            </a:r>
            <a:r>
              <a:rPr lang="ru-RU" sz="1600" dirty="0">
                <a:solidFill>
                  <a:srgbClr val="000000"/>
                </a:solidFill>
              </a:rPr>
              <a:t>»: 105064, </a:t>
            </a:r>
            <a:r>
              <a:rPr lang="ru-RU" sz="1600" dirty="0" err="1">
                <a:solidFill>
                  <a:srgbClr val="000000"/>
                </a:solidFill>
              </a:rPr>
              <a:t>г.Москва</a:t>
            </a:r>
            <a:r>
              <a:rPr lang="ru-RU" sz="1600" dirty="0">
                <a:solidFill>
                  <a:srgbClr val="000000"/>
                </a:solidFill>
              </a:rPr>
              <a:t>, </a:t>
            </a:r>
            <a:r>
              <a:rPr lang="ru-RU" sz="1600" dirty="0" err="1">
                <a:solidFill>
                  <a:srgbClr val="000000"/>
                </a:solidFill>
              </a:rPr>
              <a:t>ул.Старая</a:t>
            </a:r>
            <a:r>
              <a:rPr lang="ru-RU" sz="1600" dirty="0">
                <a:solidFill>
                  <a:srgbClr val="000000"/>
                </a:solidFill>
              </a:rPr>
              <a:t> </a:t>
            </a:r>
            <a:r>
              <a:rPr lang="ru-RU" sz="1600" dirty="0" err="1">
                <a:solidFill>
                  <a:srgbClr val="000000"/>
                </a:solidFill>
              </a:rPr>
              <a:t>Басманная</a:t>
            </a:r>
            <a:r>
              <a:rPr lang="ru-RU" sz="1600" dirty="0">
                <a:solidFill>
                  <a:srgbClr val="000000"/>
                </a:solidFill>
              </a:rPr>
              <a:t>, д. 11/2, </a:t>
            </a:r>
            <a:r>
              <a:rPr lang="ru-RU" sz="1600" dirty="0" err="1">
                <a:solidFill>
                  <a:srgbClr val="000000"/>
                </a:solidFill>
              </a:rPr>
              <a:t>стр.1</a:t>
            </a:r>
            <a:endParaRPr lang="ru-RU" sz="1600" dirty="0">
              <a:solidFill>
                <a:srgbClr val="000000"/>
              </a:solidFill>
            </a:endParaRPr>
          </a:p>
          <a:p>
            <a:pPr algn="just"/>
            <a:r>
              <a:rPr lang="ru-RU" sz="1600" dirty="0">
                <a:solidFill>
                  <a:srgbClr val="000000"/>
                </a:solidFill>
              </a:rPr>
              <a:t>2) к сотруднику </a:t>
            </a:r>
            <a:r>
              <a:rPr lang="ru-RU" sz="1600" dirty="0" err="1">
                <a:solidFill>
                  <a:srgbClr val="000000"/>
                </a:solidFill>
              </a:rPr>
              <a:t>ФБУ</a:t>
            </a:r>
            <a:r>
              <a:rPr lang="ru-RU" sz="1600" dirty="0">
                <a:solidFill>
                  <a:srgbClr val="000000"/>
                </a:solidFill>
              </a:rPr>
              <a:t> «</a:t>
            </a:r>
            <a:r>
              <a:rPr lang="ru-RU" sz="1600" dirty="0" err="1">
                <a:solidFill>
                  <a:srgbClr val="000000"/>
                </a:solidFill>
              </a:rPr>
              <a:t>ФРЦ</a:t>
            </a:r>
            <a:r>
              <a:rPr lang="ru-RU" sz="1600" dirty="0">
                <a:solidFill>
                  <a:srgbClr val="000000"/>
                </a:solidFill>
              </a:rPr>
              <a:t>»: тел. 8 (925) 311-39-38, </a:t>
            </a:r>
            <a:r>
              <a:rPr lang="ru-RU" sz="1600" dirty="0" err="1">
                <a:solidFill>
                  <a:srgbClr val="000000"/>
                </a:solidFill>
              </a:rPr>
              <a:t>Езерская</a:t>
            </a:r>
            <a:r>
              <a:rPr lang="ru-RU" sz="1600" dirty="0">
                <a:solidFill>
                  <a:srgbClr val="000000"/>
                </a:solidFill>
              </a:rPr>
              <a:t> Светлана Михайловна,</a:t>
            </a:r>
          </a:p>
          <a:p>
            <a:pPr algn="just"/>
            <a:r>
              <a:rPr lang="en-US" sz="1600" dirty="0">
                <a:solidFill>
                  <a:srgbClr val="000000"/>
                </a:solidFill>
              </a:rPr>
              <a:t>e-mail: </a:t>
            </a:r>
            <a:r>
              <a:rPr lang="en-US" sz="1600" dirty="0">
                <a:solidFill>
                  <a:srgbClr val="0000FF"/>
                </a:solidFill>
              </a:rPr>
              <a:t>ezerskayasm@pprog.ru</a:t>
            </a:r>
            <a:endParaRPr lang="ru-RU" sz="1600" dirty="0"/>
          </a:p>
        </p:txBody>
      </p:sp>
      <p:pic>
        <p:nvPicPr>
          <p:cNvPr id="10" name="Рисунок 9"/>
          <p:cNvPicPr>
            <a:picLocks noChangeAspect="1"/>
          </p:cNvPicPr>
          <p:nvPr/>
        </p:nvPicPr>
        <p:blipFill>
          <a:blip r:embed="rId2"/>
          <a:stretch>
            <a:fillRect/>
          </a:stretch>
        </p:blipFill>
        <p:spPr>
          <a:xfrm>
            <a:off x="604312" y="1753986"/>
            <a:ext cx="268861" cy="273476"/>
          </a:xfrm>
          <a:prstGeom prst="rect">
            <a:avLst/>
          </a:prstGeom>
        </p:spPr>
      </p:pic>
      <p:pic>
        <p:nvPicPr>
          <p:cNvPr id="11" name="Рисунок 10"/>
          <p:cNvPicPr>
            <a:picLocks noChangeAspect="1"/>
          </p:cNvPicPr>
          <p:nvPr/>
        </p:nvPicPr>
        <p:blipFill>
          <a:blip r:embed="rId2"/>
          <a:stretch>
            <a:fillRect/>
          </a:stretch>
        </p:blipFill>
        <p:spPr>
          <a:xfrm>
            <a:off x="604312" y="2797745"/>
            <a:ext cx="268861" cy="273476"/>
          </a:xfrm>
          <a:prstGeom prst="rect">
            <a:avLst/>
          </a:prstGeom>
        </p:spPr>
      </p:pic>
      <p:pic>
        <p:nvPicPr>
          <p:cNvPr id="14" name="Рисунок 13"/>
          <p:cNvPicPr>
            <a:picLocks noChangeAspect="1"/>
          </p:cNvPicPr>
          <p:nvPr/>
        </p:nvPicPr>
        <p:blipFill>
          <a:blip r:embed="rId2"/>
          <a:stretch>
            <a:fillRect/>
          </a:stretch>
        </p:blipFill>
        <p:spPr>
          <a:xfrm>
            <a:off x="604312" y="3280957"/>
            <a:ext cx="268861" cy="273476"/>
          </a:xfrm>
          <a:prstGeom prst="rect">
            <a:avLst/>
          </a:prstGeom>
        </p:spPr>
      </p:pic>
      <p:pic>
        <p:nvPicPr>
          <p:cNvPr id="15" name="Рисунок 14"/>
          <p:cNvPicPr>
            <a:picLocks noChangeAspect="1"/>
          </p:cNvPicPr>
          <p:nvPr/>
        </p:nvPicPr>
        <p:blipFill>
          <a:blip r:embed="rId2"/>
          <a:stretch>
            <a:fillRect/>
          </a:stretch>
        </p:blipFill>
        <p:spPr>
          <a:xfrm>
            <a:off x="604311" y="4756798"/>
            <a:ext cx="268861" cy="273476"/>
          </a:xfrm>
          <a:prstGeom prst="rect">
            <a:avLst/>
          </a:prstGeom>
        </p:spPr>
      </p:pic>
      <p:sp>
        <p:nvSpPr>
          <p:cNvPr id="16" name="Прямоугольник 15"/>
          <p:cNvSpPr/>
          <p:nvPr/>
        </p:nvSpPr>
        <p:spPr>
          <a:xfrm>
            <a:off x="1439652" y="234567"/>
            <a:ext cx="6912768" cy="861774"/>
          </a:xfrm>
          <a:prstGeom prst="rect">
            <a:avLst/>
          </a:prstGeom>
        </p:spPr>
        <p:txBody>
          <a:bodyPr wrap="square">
            <a:spAutoFit/>
          </a:bodyPr>
          <a:lstStyle/>
          <a:p>
            <a:pPr algn="ctr" eaLnBrk="1" fontAlgn="auto" hangingPunct="1">
              <a:spcBef>
                <a:spcPts val="0"/>
              </a:spcBef>
              <a:spcAft>
                <a:spcPts val="0"/>
              </a:spcAft>
            </a:pPr>
            <a:r>
              <a:rPr lang="ru-RU" sz="2500" b="1" kern="1600" dirty="0">
                <a:solidFill>
                  <a:srgbClr val="0070C0"/>
                </a:solidFill>
                <a:latin typeface="Calibri"/>
                <a:ea typeface="+mj-ea"/>
                <a:cs typeface="+mj-cs"/>
              </a:rPr>
              <a:t>ПОРЯДОК ПОДАЧИ И РАССМОТРЕНИЯ АПЕЛЛЯЦИЙ</a:t>
            </a:r>
          </a:p>
        </p:txBody>
      </p:sp>
    </p:spTree>
    <p:extLst>
      <p:ext uri="{BB962C8B-B14F-4D97-AF65-F5344CB8AC3E}">
        <p14:creationId xmlns:p14="http://schemas.microsoft.com/office/powerpoint/2010/main" val="47224644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971600" y="102780"/>
            <a:ext cx="6912768" cy="477054"/>
          </a:xfrm>
          <a:prstGeom prst="rect">
            <a:avLst/>
          </a:prstGeom>
        </p:spPr>
        <p:txBody>
          <a:bodyPr wrap="square">
            <a:spAutoFit/>
          </a:bodyPr>
          <a:lstStyle/>
          <a:p>
            <a:pPr algn="ctr" eaLnBrk="1" fontAlgn="auto" hangingPunct="1">
              <a:spcBef>
                <a:spcPts val="0"/>
              </a:spcBef>
              <a:spcAft>
                <a:spcPts val="0"/>
              </a:spcAft>
            </a:pPr>
            <a:r>
              <a:rPr lang="ru-RU" sz="2500" b="1" kern="1600" dirty="0">
                <a:solidFill>
                  <a:srgbClr val="0070C0"/>
                </a:solidFill>
                <a:latin typeface="Calibri"/>
                <a:ea typeface="+mj-ea"/>
                <a:cs typeface="+mj-cs"/>
              </a:rPr>
              <a:t>ПРИМЕРЫ РЕШЕНИЯ ЗАДАЧ</a:t>
            </a:r>
          </a:p>
        </p:txBody>
      </p:sp>
      <p:sp>
        <p:nvSpPr>
          <p:cNvPr id="4" name="Прямоугольник 3"/>
          <p:cNvSpPr/>
          <p:nvPr/>
        </p:nvSpPr>
        <p:spPr>
          <a:xfrm>
            <a:off x="323528" y="1102686"/>
            <a:ext cx="8568952" cy="1815882"/>
          </a:xfrm>
          <a:prstGeom prst="rect">
            <a:avLst/>
          </a:prstGeom>
        </p:spPr>
        <p:txBody>
          <a:bodyPr wrap="square">
            <a:spAutoFit/>
          </a:bodyPr>
          <a:lstStyle/>
          <a:p>
            <a:pPr algn="just">
              <a:spcBef>
                <a:spcPts val="450"/>
              </a:spcBef>
              <a:spcAft>
                <a:spcPts val="450"/>
              </a:spcAft>
            </a:pPr>
            <a:r>
              <a:rPr lang="ru-RU" sz="1600" i="1" dirty="0">
                <a:solidFill>
                  <a:srgbClr val="000000"/>
                </a:solidFill>
              </a:rPr>
              <a:t>Определите рыночную стоимость однокомнатной квартиры общей площадью 45 кв. м, жилая площадь 22 кв. м, расположенной в завершенном строительстве доме в </a:t>
            </a:r>
            <a:r>
              <a:rPr lang="ru-RU" sz="1600" i="1" dirty="0" err="1">
                <a:solidFill>
                  <a:srgbClr val="000000"/>
                </a:solidFill>
              </a:rPr>
              <a:t>ЮВАО</a:t>
            </a:r>
            <a:r>
              <a:rPr lang="ru-RU" sz="1600" i="1" dirty="0">
                <a:solidFill>
                  <a:srgbClr val="000000"/>
                </a:solidFill>
              </a:rPr>
              <a:t>. Использовать для расчета все аналоги, приведенные в таблице 1. В таблицах ниже приведены данные для определения корректировок. Кроме указанных в таблице 1 не требуются иные корректировки. Использовать данные таблиц ниже для расчета относительных корректировок. При взвешивании аналогам присвоить равные веса. Скидка на переход от цен предложений к ценам сделки 8%.</a:t>
            </a:r>
          </a:p>
        </p:txBody>
      </p:sp>
      <p:sp>
        <p:nvSpPr>
          <p:cNvPr id="17" name="Прямоугольник 16"/>
          <p:cNvSpPr/>
          <p:nvPr/>
        </p:nvSpPr>
        <p:spPr>
          <a:xfrm>
            <a:off x="283878" y="552014"/>
            <a:ext cx="45719" cy="5040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323528" y="594504"/>
            <a:ext cx="2610971" cy="461665"/>
          </a:xfrm>
          <a:prstGeom prst="rect">
            <a:avLst/>
          </a:prstGeom>
        </p:spPr>
        <p:txBody>
          <a:bodyPr wrap="none">
            <a:spAutoFit/>
          </a:bodyPr>
          <a:lstStyle/>
          <a:p>
            <a:r>
              <a:rPr lang="ru-RU" sz="2400" b="1" dirty="0"/>
              <a:t>УСЛОВИЯ ЗАДАЧИ</a:t>
            </a:r>
          </a:p>
        </p:txBody>
      </p:sp>
      <p:graphicFrame>
        <p:nvGraphicFramePr>
          <p:cNvPr id="19" name="Таблица 18"/>
          <p:cNvGraphicFramePr>
            <a:graphicFrameLocks noGrp="1"/>
          </p:cNvGraphicFramePr>
          <p:nvPr>
            <p:extLst>
              <p:ext uri="{D42A27DB-BD31-4B8C-83A1-F6EECF244321}">
                <p14:modId xmlns:p14="http://schemas.microsoft.com/office/powerpoint/2010/main" val="939272650"/>
              </p:ext>
            </p:extLst>
          </p:nvPr>
        </p:nvGraphicFramePr>
        <p:xfrm>
          <a:off x="395537" y="2918571"/>
          <a:ext cx="5040559" cy="3750791"/>
        </p:xfrm>
        <a:graphic>
          <a:graphicData uri="http://schemas.openxmlformats.org/drawingml/2006/table">
            <a:tbl>
              <a:tblPr firstRow="1" firstCol="1" bandRow="1"/>
              <a:tblGrid>
                <a:gridCol w="1216082">
                  <a:extLst>
                    <a:ext uri="{9D8B030D-6E8A-4147-A177-3AD203B41FA5}">
                      <a16:colId xmlns:a16="http://schemas.microsoft.com/office/drawing/2014/main" val="20000"/>
                    </a:ext>
                  </a:extLst>
                </a:gridCol>
                <a:gridCol w="920250">
                  <a:extLst>
                    <a:ext uri="{9D8B030D-6E8A-4147-A177-3AD203B41FA5}">
                      <a16:colId xmlns:a16="http://schemas.microsoft.com/office/drawing/2014/main" val="20001"/>
                    </a:ext>
                  </a:extLst>
                </a:gridCol>
                <a:gridCol w="920763">
                  <a:extLst>
                    <a:ext uri="{9D8B030D-6E8A-4147-A177-3AD203B41FA5}">
                      <a16:colId xmlns:a16="http://schemas.microsoft.com/office/drawing/2014/main" val="20002"/>
                    </a:ext>
                  </a:extLst>
                </a:gridCol>
                <a:gridCol w="920763">
                  <a:extLst>
                    <a:ext uri="{9D8B030D-6E8A-4147-A177-3AD203B41FA5}">
                      <a16:colId xmlns:a16="http://schemas.microsoft.com/office/drawing/2014/main" val="20003"/>
                    </a:ext>
                  </a:extLst>
                </a:gridCol>
                <a:gridCol w="1062701">
                  <a:extLst>
                    <a:ext uri="{9D8B030D-6E8A-4147-A177-3AD203B41FA5}">
                      <a16:colId xmlns:a16="http://schemas.microsoft.com/office/drawing/2014/main" val="20004"/>
                    </a:ext>
                  </a:extLst>
                </a:gridCol>
              </a:tblGrid>
              <a:tr h="351728">
                <a:tc>
                  <a:txBody>
                    <a:bodyPr/>
                    <a:lstStyle/>
                    <a:p>
                      <a:pPr algn="just">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b="1">
                          <a:effectLst/>
                          <a:latin typeface="Calibri" panose="020F0502020204030204" pitchFamily="34" charset="0"/>
                          <a:ea typeface="Calibri" panose="020F0502020204030204" pitchFamily="34" charset="0"/>
                          <a:cs typeface="Times New Roman" panose="02020603050405020304" pitchFamily="18" charset="0"/>
                        </a:rPr>
                        <a:t>Объект оценки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b="1">
                          <a:effectLst/>
                          <a:latin typeface="Calibri" panose="020F0502020204030204" pitchFamily="34" charset="0"/>
                          <a:ea typeface="Calibri" panose="020F0502020204030204" pitchFamily="34" charset="0"/>
                          <a:cs typeface="Times New Roman" panose="02020603050405020304" pitchFamily="18" charset="0"/>
                        </a:rPr>
                        <a:t>Аналог 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b="1" dirty="0">
                          <a:effectLst/>
                          <a:latin typeface="Calibri" panose="020F0502020204030204" pitchFamily="34" charset="0"/>
                          <a:ea typeface="Calibri" panose="020F0502020204030204" pitchFamily="34" charset="0"/>
                          <a:cs typeface="Times New Roman" panose="02020603050405020304" pitchFamily="18" charset="0"/>
                        </a:rPr>
                        <a:t>Аналог 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b="1">
                          <a:effectLst/>
                          <a:latin typeface="Calibri" panose="020F0502020204030204" pitchFamily="34" charset="0"/>
                          <a:ea typeface="Calibri" panose="020F0502020204030204" pitchFamily="34" charset="0"/>
                          <a:cs typeface="Times New Roman" panose="02020603050405020304" pitchFamily="18" charset="0"/>
                        </a:rPr>
                        <a:t>Аналог 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Тип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Квартира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Квартира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Квартира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Апартаменты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Кол-во комнат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Класс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Комфорт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Бизнес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Комфорт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Комфорт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Местоположение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ЮВАО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ВАО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ЮВАО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ЮВАО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Стадия строит-ва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3438">
                <a:tc gridSpan="2">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Цена предложения, руб./кв.м общей площади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150 000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145 000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135 000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Корректировки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на торг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на тип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64987">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на кол-во комнат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на класс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33438">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на местоположение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672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на стадию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graphicFrame>
        <p:nvGraphicFramePr>
          <p:cNvPr id="20" name="Таблица 19"/>
          <p:cNvGraphicFramePr>
            <a:graphicFrameLocks noGrp="1"/>
          </p:cNvGraphicFramePr>
          <p:nvPr>
            <p:extLst>
              <p:ext uri="{D42A27DB-BD31-4B8C-83A1-F6EECF244321}">
                <p14:modId xmlns:p14="http://schemas.microsoft.com/office/powerpoint/2010/main" val="3065341566"/>
              </p:ext>
            </p:extLst>
          </p:nvPr>
        </p:nvGraphicFramePr>
        <p:xfrm>
          <a:off x="5580112" y="2918568"/>
          <a:ext cx="3312368" cy="788692"/>
        </p:xfrm>
        <a:graphic>
          <a:graphicData uri="http://schemas.openxmlformats.org/drawingml/2006/table">
            <a:tbl>
              <a:tblPr firstRow="1" firstCol="1" bandRow="1"/>
              <a:tblGrid>
                <a:gridCol w="847350">
                  <a:extLst>
                    <a:ext uri="{9D8B030D-6E8A-4147-A177-3AD203B41FA5}">
                      <a16:colId xmlns:a16="http://schemas.microsoft.com/office/drawing/2014/main" val="20000"/>
                    </a:ext>
                  </a:extLst>
                </a:gridCol>
                <a:gridCol w="2465018">
                  <a:extLst>
                    <a:ext uri="{9D8B030D-6E8A-4147-A177-3AD203B41FA5}">
                      <a16:colId xmlns:a16="http://schemas.microsoft.com/office/drawing/2014/main" val="20001"/>
                    </a:ext>
                  </a:extLst>
                </a:gridCol>
              </a:tblGrid>
              <a:tr h="197173">
                <a:tc>
                  <a:txBody>
                    <a:bodyPr/>
                    <a:lstStyle/>
                    <a:p>
                      <a:pPr algn="ctr">
                        <a:lnSpc>
                          <a:spcPct val="107000"/>
                        </a:lnSpc>
                        <a:spcAft>
                          <a:spcPts val="0"/>
                        </a:spcAft>
                      </a:pPr>
                      <a:r>
                        <a:rPr lang="ru-RU"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b="1">
                          <a:effectLst/>
                          <a:latin typeface="Calibri" panose="020F0502020204030204" pitchFamily="34" charset="0"/>
                          <a:ea typeface="Calibri" panose="020F0502020204030204" pitchFamily="34" charset="0"/>
                          <a:cs typeface="Times New Roman" panose="02020603050405020304" pitchFamily="18" charset="0"/>
                        </a:rPr>
                        <a:t>(к стоимости 1 комн.)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7173">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 комн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7173">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2 комн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7173">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3 комн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3218885662"/>
              </p:ext>
            </p:extLst>
          </p:nvPr>
        </p:nvGraphicFramePr>
        <p:xfrm>
          <a:off x="5580112" y="3861048"/>
          <a:ext cx="3312369" cy="896939"/>
        </p:xfrm>
        <a:graphic>
          <a:graphicData uri="http://schemas.openxmlformats.org/drawingml/2006/table">
            <a:tbl>
              <a:tblPr firstRow="1" firstCol="1" bandRow="1"/>
              <a:tblGrid>
                <a:gridCol w="999261">
                  <a:extLst>
                    <a:ext uri="{9D8B030D-6E8A-4147-A177-3AD203B41FA5}">
                      <a16:colId xmlns:a16="http://schemas.microsoft.com/office/drawing/2014/main" val="20000"/>
                    </a:ext>
                  </a:extLst>
                </a:gridCol>
                <a:gridCol w="1160979">
                  <a:extLst>
                    <a:ext uri="{9D8B030D-6E8A-4147-A177-3AD203B41FA5}">
                      <a16:colId xmlns:a16="http://schemas.microsoft.com/office/drawing/2014/main" val="20001"/>
                    </a:ext>
                  </a:extLst>
                </a:gridCol>
                <a:gridCol w="1152129">
                  <a:extLst>
                    <a:ext uri="{9D8B030D-6E8A-4147-A177-3AD203B41FA5}">
                      <a16:colId xmlns:a16="http://schemas.microsoft.com/office/drawing/2014/main" val="20002"/>
                    </a:ext>
                  </a:extLst>
                </a:gridCol>
              </a:tblGrid>
              <a:tr h="179388">
                <a:tc>
                  <a:txBody>
                    <a:bodyPr/>
                    <a:lstStyle/>
                    <a:p>
                      <a:pPr algn="ctr">
                        <a:lnSpc>
                          <a:spcPct val="107000"/>
                        </a:lnSpc>
                        <a:spcAft>
                          <a:spcPts val="0"/>
                        </a:spcAft>
                      </a:pPr>
                      <a:r>
                        <a:rPr lang="ru-RU" sz="1100" b="1" dirty="0">
                          <a:effectLst/>
                          <a:latin typeface="Calibri" panose="020F0502020204030204" pitchFamily="34" charset="0"/>
                          <a:ea typeface="Calibri" panose="020F0502020204030204" pitchFamily="34" charset="0"/>
                          <a:cs typeface="Times New Roman" panose="02020603050405020304" pitchFamily="18" charset="0"/>
                        </a:rPr>
                        <a:t> Месторасположение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b="1">
                          <a:effectLst/>
                          <a:latin typeface="Calibri" panose="020F0502020204030204" pitchFamily="34" charset="0"/>
                          <a:ea typeface="Calibri" panose="020F0502020204030204" pitchFamily="34" charset="0"/>
                          <a:cs typeface="Times New Roman" panose="02020603050405020304" pitchFamily="18" charset="0"/>
                        </a:rPr>
                        <a:t>Квартира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b="1">
                          <a:effectLst/>
                          <a:latin typeface="Calibri" panose="020F0502020204030204" pitchFamily="34" charset="0"/>
                          <a:ea typeface="Calibri" panose="020F0502020204030204" pitchFamily="34" charset="0"/>
                          <a:cs typeface="Times New Roman" panose="02020603050405020304" pitchFamily="18" charset="0"/>
                        </a:rPr>
                        <a:t>Апартаменты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9388">
                <a:tc>
                  <a:txBody>
                    <a:bodyPr/>
                    <a:lstStyle/>
                    <a:p>
                      <a:pP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ЮВАО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181 000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165 000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9388">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ВАО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169 000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145 000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9388">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ЮЗАО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175 000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150 000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22" name="Таблица 21"/>
          <p:cNvGraphicFramePr>
            <a:graphicFrameLocks noGrp="1"/>
          </p:cNvGraphicFramePr>
          <p:nvPr>
            <p:extLst>
              <p:ext uri="{D42A27DB-BD31-4B8C-83A1-F6EECF244321}">
                <p14:modId xmlns:p14="http://schemas.microsoft.com/office/powerpoint/2010/main" val="3075595891"/>
              </p:ext>
            </p:extLst>
          </p:nvPr>
        </p:nvGraphicFramePr>
        <p:xfrm>
          <a:off x="5580112" y="4941168"/>
          <a:ext cx="3312368" cy="725490"/>
        </p:xfrm>
        <a:graphic>
          <a:graphicData uri="http://schemas.openxmlformats.org/drawingml/2006/table">
            <a:tbl>
              <a:tblPr firstRow="1" firstCol="1" bandRow="1"/>
              <a:tblGrid>
                <a:gridCol w="1169071">
                  <a:extLst>
                    <a:ext uri="{9D8B030D-6E8A-4147-A177-3AD203B41FA5}">
                      <a16:colId xmlns:a16="http://schemas.microsoft.com/office/drawing/2014/main" val="20000"/>
                    </a:ext>
                  </a:extLst>
                </a:gridCol>
                <a:gridCol w="2143297">
                  <a:extLst>
                    <a:ext uri="{9D8B030D-6E8A-4147-A177-3AD203B41FA5}">
                      <a16:colId xmlns:a16="http://schemas.microsoft.com/office/drawing/2014/main" val="20001"/>
                    </a:ext>
                  </a:extLst>
                </a:gridCol>
              </a:tblGrid>
              <a:tr h="173979">
                <a:tc>
                  <a:txBody>
                    <a:bodyPr/>
                    <a:lstStyle/>
                    <a:p>
                      <a:pPr algn="ctr">
                        <a:lnSpc>
                          <a:spcPct val="107000"/>
                        </a:lnSpc>
                        <a:spcAft>
                          <a:spcPts val="0"/>
                        </a:spcAft>
                      </a:pPr>
                      <a:r>
                        <a:rPr lang="ru-RU" sz="1100" b="1" dirty="0">
                          <a:effectLst/>
                          <a:latin typeface="Calibri" panose="020F0502020204030204" pitchFamily="34" charset="0"/>
                          <a:ea typeface="Calibri" panose="020F0502020204030204" pitchFamily="34" charset="0"/>
                          <a:cs typeface="Times New Roman" panose="02020603050405020304" pitchFamily="18" charset="0"/>
                        </a:rPr>
                        <a:t> Класс</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b="1" dirty="0">
                          <a:effectLst/>
                          <a:latin typeface="Calibri" panose="020F0502020204030204" pitchFamily="34" charset="0"/>
                          <a:ea typeface="Calibri" panose="020F0502020204030204" pitchFamily="34" charset="0"/>
                          <a:cs typeface="Times New Roman" panose="02020603050405020304" pitchFamily="18" charset="0"/>
                        </a:rPr>
                        <a:t>Стоимость 1 </a:t>
                      </a:r>
                      <a:r>
                        <a:rPr lang="ru-RU" sz="1100" b="1" dirty="0" err="1">
                          <a:effectLst/>
                          <a:latin typeface="Calibri" panose="020F0502020204030204" pitchFamily="34" charset="0"/>
                          <a:ea typeface="Calibri" panose="020F0502020204030204" pitchFamily="34" charset="0"/>
                          <a:cs typeface="Times New Roman" panose="02020603050405020304" pitchFamily="18" charset="0"/>
                        </a:rPr>
                        <a:t>кв.м</a:t>
                      </a:r>
                      <a:r>
                        <a:rPr lang="ru-RU"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034">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Бизнес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150 000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034">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Комфорт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130 000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034">
                <a:tc>
                  <a:txBody>
                    <a:bodyPr/>
                    <a:lstStyle/>
                    <a:p>
                      <a:pP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Эконом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110 000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23" name="Таблица 22"/>
          <p:cNvGraphicFramePr>
            <a:graphicFrameLocks noGrp="1"/>
          </p:cNvGraphicFramePr>
          <p:nvPr>
            <p:extLst>
              <p:ext uri="{D42A27DB-BD31-4B8C-83A1-F6EECF244321}">
                <p14:modId xmlns:p14="http://schemas.microsoft.com/office/powerpoint/2010/main" val="2381348633"/>
              </p:ext>
            </p:extLst>
          </p:nvPr>
        </p:nvGraphicFramePr>
        <p:xfrm>
          <a:off x="5580112" y="5805264"/>
          <a:ext cx="3312368" cy="896939"/>
        </p:xfrm>
        <a:graphic>
          <a:graphicData uri="http://schemas.openxmlformats.org/drawingml/2006/table">
            <a:tbl>
              <a:tblPr firstRow="1" firstCol="1" bandRow="1"/>
              <a:tblGrid>
                <a:gridCol w="1368152">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tblGrid>
              <a:tr h="0">
                <a:tc>
                  <a:txBody>
                    <a:bodyPr/>
                    <a:lstStyle/>
                    <a:p>
                      <a:pPr algn="ctr">
                        <a:lnSpc>
                          <a:spcPct val="107000"/>
                        </a:lnSpc>
                        <a:spcAft>
                          <a:spcPts val="0"/>
                        </a:spcAft>
                      </a:pPr>
                      <a:r>
                        <a:rPr lang="ru-RU"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b="1">
                          <a:effectLst/>
                          <a:latin typeface="Calibri" panose="020F0502020204030204" pitchFamily="34" charset="0"/>
                          <a:ea typeface="Calibri" panose="020F0502020204030204" pitchFamily="34" charset="0"/>
                          <a:cs typeface="Times New Roman" panose="02020603050405020304" pitchFamily="18" charset="0"/>
                        </a:rPr>
                        <a:t>(к стоимости послед. стадии)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 – котлован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2 – строительство не заверш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3 – дом сдан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6745741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971600" y="234567"/>
            <a:ext cx="6912768" cy="477054"/>
          </a:xfrm>
          <a:prstGeom prst="rect">
            <a:avLst/>
          </a:prstGeom>
        </p:spPr>
        <p:txBody>
          <a:bodyPr wrap="square">
            <a:spAutoFit/>
          </a:bodyPr>
          <a:lstStyle/>
          <a:p>
            <a:pPr algn="ctr" eaLnBrk="1" fontAlgn="auto" hangingPunct="1">
              <a:spcBef>
                <a:spcPts val="0"/>
              </a:spcBef>
              <a:spcAft>
                <a:spcPts val="0"/>
              </a:spcAft>
            </a:pPr>
            <a:r>
              <a:rPr lang="ru-RU" sz="2500" b="1" kern="1600" dirty="0">
                <a:solidFill>
                  <a:srgbClr val="0070C0"/>
                </a:solidFill>
                <a:latin typeface="Calibri"/>
                <a:ea typeface="+mj-ea"/>
                <a:cs typeface="+mj-cs"/>
              </a:rPr>
              <a:t>ПРИМЕРЫ РЕШЕНИЯ ЗАДАЧ</a:t>
            </a:r>
          </a:p>
        </p:txBody>
      </p:sp>
      <p:sp>
        <p:nvSpPr>
          <p:cNvPr id="17" name="Прямоугольник 16"/>
          <p:cNvSpPr/>
          <p:nvPr/>
        </p:nvSpPr>
        <p:spPr>
          <a:xfrm>
            <a:off x="611560" y="711621"/>
            <a:ext cx="72008" cy="38350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707397" y="676432"/>
            <a:ext cx="1624163" cy="461665"/>
          </a:xfrm>
          <a:prstGeom prst="rect">
            <a:avLst/>
          </a:prstGeom>
        </p:spPr>
        <p:txBody>
          <a:bodyPr wrap="none">
            <a:spAutoFit/>
          </a:bodyPr>
          <a:lstStyle/>
          <a:p>
            <a:r>
              <a:rPr lang="ru-RU" sz="2400" b="1" dirty="0"/>
              <a:t>РЕШЕНИЕ: </a:t>
            </a:r>
          </a:p>
        </p:txBody>
      </p:sp>
      <p:graphicFrame>
        <p:nvGraphicFramePr>
          <p:cNvPr id="12" name="Таблица 11"/>
          <p:cNvGraphicFramePr>
            <a:graphicFrameLocks noGrp="1"/>
          </p:cNvGraphicFramePr>
          <p:nvPr>
            <p:extLst>
              <p:ext uri="{D42A27DB-BD31-4B8C-83A1-F6EECF244321}">
                <p14:modId xmlns:p14="http://schemas.microsoft.com/office/powerpoint/2010/main" val="2140720428"/>
              </p:ext>
            </p:extLst>
          </p:nvPr>
        </p:nvGraphicFramePr>
        <p:xfrm>
          <a:off x="547936" y="1235535"/>
          <a:ext cx="8208913" cy="5539959"/>
        </p:xfrm>
        <a:graphic>
          <a:graphicData uri="http://schemas.openxmlformats.org/drawingml/2006/table">
            <a:tbl>
              <a:tblPr/>
              <a:tblGrid>
                <a:gridCol w="1518649">
                  <a:extLst>
                    <a:ext uri="{9D8B030D-6E8A-4147-A177-3AD203B41FA5}">
                      <a16:colId xmlns:a16="http://schemas.microsoft.com/office/drawing/2014/main" val="20000"/>
                    </a:ext>
                  </a:extLst>
                </a:gridCol>
                <a:gridCol w="1672566">
                  <a:extLst>
                    <a:ext uri="{9D8B030D-6E8A-4147-A177-3AD203B41FA5}">
                      <a16:colId xmlns:a16="http://schemas.microsoft.com/office/drawing/2014/main" val="20001"/>
                    </a:ext>
                  </a:extLst>
                </a:gridCol>
                <a:gridCol w="1672566">
                  <a:extLst>
                    <a:ext uri="{9D8B030D-6E8A-4147-A177-3AD203B41FA5}">
                      <a16:colId xmlns:a16="http://schemas.microsoft.com/office/drawing/2014/main" val="20002"/>
                    </a:ext>
                  </a:extLst>
                </a:gridCol>
                <a:gridCol w="1672566">
                  <a:extLst>
                    <a:ext uri="{9D8B030D-6E8A-4147-A177-3AD203B41FA5}">
                      <a16:colId xmlns:a16="http://schemas.microsoft.com/office/drawing/2014/main" val="20003"/>
                    </a:ext>
                  </a:extLst>
                </a:gridCol>
                <a:gridCol w="1672566">
                  <a:extLst>
                    <a:ext uri="{9D8B030D-6E8A-4147-A177-3AD203B41FA5}">
                      <a16:colId xmlns:a16="http://schemas.microsoft.com/office/drawing/2014/main" val="20004"/>
                    </a:ext>
                  </a:extLst>
                </a:gridCol>
              </a:tblGrid>
              <a:tr h="312188">
                <a:tc>
                  <a:txBody>
                    <a:bodyPr/>
                    <a:lstStyle/>
                    <a:p>
                      <a:pPr algn="just" rtl="0" fontAlgn="ctr"/>
                      <a:r>
                        <a:rPr lang="ru-RU" sz="1200" b="0" i="0" u="none" strike="noStrike" dirty="0">
                          <a:solidFill>
                            <a:srgbClr val="000000"/>
                          </a:solidFill>
                          <a:effectLst/>
                          <a:latin typeface="Arial"/>
                        </a:rPr>
                        <a:t>Показатель</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Объект оценки</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Аналог 1</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Аналог 2</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Аналог 3</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0"/>
                  </a:ext>
                </a:extLst>
              </a:tr>
              <a:tr h="312188">
                <a:tc>
                  <a:txBody>
                    <a:bodyPr/>
                    <a:lstStyle/>
                    <a:p>
                      <a:pPr algn="l" rtl="0" fontAlgn="ctr"/>
                      <a:r>
                        <a:rPr lang="ru-RU" sz="1200" b="0" i="0" u="none" strike="noStrike">
                          <a:solidFill>
                            <a:srgbClr val="000000"/>
                          </a:solidFill>
                          <a:effectLst/>
                          <a:latin typeface="Arial"/>
                        </a:rPr>
                        <a:t>Тип</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Квартира</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Квартира</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Квартира</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Апартаменты</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1"/>
                  </a:ext>
                </a:extLst>
              </a:tr>
              <a:tr h="312188">
                <a:tc>
                  <a:txBody>
                    <a:bodyPr/>
                    <a:lstStyle/>
                    <a:p>
                      <a:pPr algn="l" rtl="0" fontAlgn="ctr"/>
                      <a:r>
                        <a:rPr lang="ru-RU" sz="1200" b="0" i="0" u="none" strike="noStrike">
                          <a:solidFill>
                            <a:srgbClr val="000000"/>
                          </a:solidFill>
                          <a:effectLst/>
                          <a:latin typeface="Arial"/>
                        </a:rPr>
                        <a:t>Кол-во комнат</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1</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2</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1</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1</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2"/>
                  </a:ext>
                </a:extLst>
              </a:tr>
              <a:tr h="312188">
                <a:tc>
                  <a:txBody>
                    <a:bodyPr/>
                    <a:lstStyle/>
                    <a:p>
                      <a:pPr algn="l" rtl="0" fontAlgn="ctr"/>
                      <a:r>
                        <a:rPr lang="ru-RU" sz="1200" b="0" i="0" u="none" strike="noStrike">
                          <a:solidFill>
                            <a:srgbClr val="000000"/>
                          </a:solidFill>
                          <a:effectLst/>
                          <a:latin typeface="Arial"/>
                        </a:rPr>
                        <a:t>Класс</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Комфорт</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Бизнес</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Комфорт</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Комфорт</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3"/>
                  </a:ext>
                </a:extLst>
              </a:tr>
              <a:tr h="464279">
                <a:tc>
                  <a:txBody>
                    <a:bodyPr/>
                    <a:lstStyle/>
                    <a:p>
                      <a:pPr algn="l" rtl="0" fontAlgn="ctr"/>
                      <a:r>
                        <a:rPr lang="ru-RU" sz="1200" b="0" i="0" u="none" strike="noStrike">
                          <a:solidFill>
                            <a:srgbClr val="000000"/>
                          </a:solidFill>
                          <a:effectLst/>
                          <a:latin typeface="Arial"/>
                        </a:rPr>
                        <a:t>Местоположение</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ЮВАО</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ВАО</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ЮВАО</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ЮВАО</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4"/>
                  </a:ext>
                </a:extLst>
              </a:tr>
              <a:tr h="464279">
                <a:tc>
                  <a:txBody>
                    <a:bodyPr/>
                    <a:lstStyle/>
                    <a:p>
                      <a:pPr algn="l" rtl="0" fontAlgn="ctr"/>
                      <a:r>
                        <a:rPr lang="ru-RU" sz="1200" b="0" i="0" u="none" strike="noStrike">
                          <a:solidFill>
                            <a:srgbClr val="000000"/>
                          </a:solidFill>
                          <a:effectLst/>
                          <a:latin typeface="Arial"/>
                        </a:rPr>
                        <a:t>Стадия строит-ва</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3</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dirty="0">
                          <a:solidFill>
                            <a:srgbClr val="000000"/>
                          </a:solidFill>
                          <a:effectLst/>
                          <a:latin typeface="Arial"/>
                        </a:rPr>
                        <a:t>3</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2</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3</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5"/>
                  </a:ext>
                </a:extLst>
              </a:tr>
              <a:tr h="608365">
                <a:tc gridSpan="2">
                  <a:txBody>
                    <a:bodyPr/>
                    <a:lstStyle/>
                    <a:p>
                      <a:pPr algn="l" rtl="0" fontAlgn="ctr"/>
                      <a:r>
                        <a:rPr lang="ru-RU" sz="1200" b="0" i="0" u="none" strike="noStrike">
                          <a:solidFill>
                            <a:srgbClr val="000000"/>
                          </a:solidFill>
                          <a:effectLst/>
                          <a:latin typeface="Arial"/>
                        </a:rPr>
                        <a:t>Цена предложения, руб./кв.м общей площади</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hMerge="1">
                  <a:txBody>
                    <a:bodyPr/>
                    <a:lstStyle/>
                    <a:p>
                      <a:endParaRPr lang="ru-RU"/>
                    </a:p>
                  </a:txBody>
                  <a:tcPr/>
                </a:tc>
                <a:tc>
                  <a:txBody>
                    <a:bodyPr/>
                    <a:lstStyle/>
                    <a:p>
                      <a:pPr algn="ctr" rtl="0" fontAlgn="ctr"/>
                      <a:r>
                        <a:rPr lang="ru-RU" sz="1200" b="0" i="0" u="none" strike="noStrike">
                          <a:solidFill>
                            <a:srgbClr val="000000"/>
                          </a:solidFill>
                          <a:effectLst/>
                          <a:latin typeface="Arial"/>
                        </a:rPr>
                        <a:t>150 000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145 000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135 000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6"/>
                  </a:ext>
                </a:extLst>
              </a:tr>
              <a:tr h="312188">
                <a:tc>
                  <a:txBody>
                    <a:bodyPr/>
                    <a:lstStyle/>
                    <a:p>
                      <a:pPr algn="l" rtl="0" fontAlgn="ctr"/>
                      <a:r>
                        <a:rPr lang="ru-RU" sz="1200" b="0" i="0" u="none" strike="noStrike">
                          <a:solidFill>
                            <a:srgbClr val="000000"/>
                          </a:solidFill>
                          <a:effectLst/>
                          <a:latin typeface="Arial"/>
                        </a:rPr>
                        <a:t>Корректировки</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7"/>
                  </a:ext>
                </a:extLst>
              </a:tr>
              <a:tr h="168100">
                <a:tc>
                  <a:txBody>
                    <a:bodyPr/>
                    <a:lstStyle/>
                    <a:p>
                      <a:pPr algn="l" rtl="0" fontAlgn="ctr"/>
                      <a:r>
                        <a:rPr lang="ru-RU" sz="1200" b="0" i="0" u="none" strike="noStrike">
                          <a:solidFill>
                            <a:srgbClr val="000000"/>
                          </a:solidFill>
                          <a:effectLst/>
                          <a:latin typeface="Arial"/>
                        </a:rPr>
                        <a:t>- на торг</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0,92</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a:solidFill>
                            <a:srgbClr val="000000"/>
                          </a:solidFill>
                          <a:effectLst/>
                          <a:latin typeface="Arial"/>
                        </a:rPr>
                        <a:t>0,92</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0,92</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8"/>
                  </a:ext>
                </a:extLst>
              </a:tr>
              <a:tr h="168100">
                <a:tc>
                  <a:txBody>
                    <a:bodyPr/>
                    <a:lstStyle/>
                    <a:p>
                      <a:pPr algn="l" rtl="0" fontAlgn="ctr"/>
                      <a:r>
                        <a:rPr lang="ru-RU" sz="1200" b="0" i="0" u="none" strike="noStrike">
                          <a:solidFill>
                            <a:srgbClr val="000000"/>
                          </a:solidFill>
                          <a:effectLst/>
                          <a:latin typeface="Arial"/>
                        </a:rPr>
                        <a:t>- на тип</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1,10</a:t>
                      </a:r>
                      <a:r>
                        <a:rPr lang="ru-RU" sz="1200" b="0" i="0" u="none" strike="noStrike" dirty="0">
                          <a:solidFill>
                            <a:srgbClr val="000000"/>
                          </a:solidFill>
                          <a:effectLst/>
                          <a:latin typeface="Arial"/>
                        </a:rPr>
                        <a:t> (181 000 / 165 000)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09"/>
                  </a:ext>
                </a:extLst>
              </a:tr>
              <a:tr h="168100">
                <a:tc>
                  <a:txBody>
                    <a:bodyPr/>
                    <a:lstStyle/>
                    <a:p>
                      <a:pPr algn="l" rtl="0" fontAlgn="ctr"/>
                      <a:r>
                        <a:rPr lang="ru-RU" sz="1200" b="0" i="0" u="none" strike="noStrike">
                          <a:solidFill>
                            <a:srgbClr val="000000"/>
                          </a:solidFill>
                          <a:effectLst/>
                          <a:latin typeface="Arial"/>
                        </a:rPr>
                        <a:t>- на кол-во комнат</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1,053 </a:t>
                      </a:r>
                      <a:r>
                        <a:rPr lang="ru-RU" sz="1200" b="0" i="0" u="none" strike="noStrike" dirty="0">
                          <a:solidFill>
                            <a:srgbClr val="000000"/>
                          </a:solidFill>
                          <a:effectLst/>
                          <a:latin typeface="Arial"/>
                        </a:rPr>
                        <a:t>(1/0,95)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10"/>
                  </a:ext>
                </a:extLst>
              </a:tr>
              <a:tr h="168100">
                <a:tc>
                  <a:txBody>
                    <a:bodyPr/>
                    <a:lstStyle/>
                    <a:p>
                      <a:pPr algn="l" rtl="0" fontAlgn="ctr"/>
                      <a:r>
                        <a:rPr lang="ru-RU" sz="1200" b="0" i="0" u="none" strike="noStrike">
                          <a:solidFill>
                            <a:srgbClr val="000000"/>
                          </a:solidFill>
                          <a:effectLst/>
                          <a:latin typeface="Arial"/>
                        </a:rPr>
                        <a:t>- на класс</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0,87</a:t>
                      </a:r>
                      <a:r>
                        <a:rPr lang="ru-RU" sz="1200" b="0" i="0" u="none" strike="noStrike" dirty="0">
                          <a:solidFill>
                            <a:srgbClr val="000000"/>
                          </a:solidFill>
                          <a:effectLst/>
                          <a:latin typeface="Arial"/>
                        </a:rPr>
                        <a:t> (130 000/150 000)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11"/>
                  </a:ext>
                </a:extLst>
              </a:tr>
              <a:tr h="312188">
                <a:tc>
                  <a:txBody>
                    <a:bodyPr/>
                    <a:lstStyle/>
                    <a:p>
                      <a:pPr algn="l" rtl="0" fontAlgn="ctr"/>
                      <a:r>
                        <a:rPr lang="ru-RU" sz="1200" b="0" i="0" u="none" strike="noStrike">
                          <a:solidFill>
                            <a:srgbClr val="000000"/>
                          </a:solidFill>
                          <a:effectLst/>
                          <a:latin typeface="Arial"/>
                        </a:rPr>
                        <a:t>- на местоположение</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1,07 </a:t>
                      </a:r>
                      <a:r>
                        <a:rPr lang="ru-RU" sz="1200" b="0" i="0" u="none" strike="noStrike" dirty="0">
                          <a:solidFill>
                            <a:srgbClr val="000000"/>
                          </a:solidFill>
                          <a:effectLst/>
                          <a:latin typeface="Arial"/>
                        </a:rPr>
                        <a:t>(181 000 / 169 000)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12"/>
                  </a:ext>
                </a:extLst>
              </a:tr>
              <a:tr h="168100">
                <a:tc>
                  <a:txBody>
                    <a:bodyPr/>
                    <a:lstStyle/>
                    <a:p>
                      <a:pPr algn="l" rtl="0" fontAlgn="ctr"/>
                      <a:r>
                        <a:rPr lang="ru-RU" sz="1200" b="0" i="0" u="none" strike="noStrike">
                          <a:solidFill>
                            <a:srgbClr val="000000"/>
                          </a:solidFill>
                          <a:effectLst/>
                          <a:latin typeface="Arial"/>
                        </a:rPr>
                        <a:t>- на стадию</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1,18</a:t>
                      </a:r>
                      <a:r>
                        <a:rPr lang="ru-RU" sz="1200" b="0" i="0" u="none" strike="noStrike" dirty="0">
                          <a:solidFill>
                            <a:srgbClr val="000000"/>
                          </a:solidFill>
                          <a:effectLst/>
                          <a:latin typeface="Arial"/>
                        </a:rPr>
                        <a:t> (1/0,85)</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1" i="0" u="none" strike="noStrike" dirty="0">
                          <a:solidFill>
                            <a:srgbClr val="000000"/>
                          </a:solidFill>
                          <a:effectLst/>
                          <a:latin typeface="Arial"/>
                        </a:rPr>
                        <a:t>1,00</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13"/>
                  </a:ext>
                </a:extLst>
              </a:tr>
              <a:tr h="312188">
                <a:tc>
                  <a:txBody>
                    <a:bodyPr/>
                    <a:lstStyle/>
                    <a:p>
                      <a:pPr algn="l" rtl="0" fontAlgn="ctr"/>
                      <a:r>
                        <a:rPr lang="ru-RU" sz="1200" b="0" i="0" u="none" strike="noStrike">
                          <a:solidFill>
                            <a:srgbClr val="000000"/>
                          </a:solidFill>
                          <a:effectLst/>
                          <a:latin typeface="Arial"/>
                        </a:rPr>
                        <a:t>Скорректированная стоимость, руб.</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134 834</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156 941</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a:solidFill>
                            <a:srgbClr val="000000"/>
                          </a:solidFill>
                          <a:effectLst/>
                          <a:latin typeface="Arial"/>
                        </a:rPr>
                        <a:t>136 244</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extLst>
                  <a:ext uri="{0D108BD9-81ED-4DB2-BD59-A6C34878D82A}">
                    <a16:rowId xmlns:a16="http://schemas.microsoft.com/office/drawing/2014/main" val="10014"/>
                  </a:ext>
                </a:extLst>
              </a:tr>
              <a:tr h="312188">
                <a:tc>
                  <a:txBody>
                    <a:bodyPr/>
                    <a:lstStyle/>
                    <a:p>
                      <a:pPr algn="l" rtl="0" fontAlgn="ctr"/>
                      <a:r>
                        <a:rPr lang="ru-RU" sz="1200" b="0" i="0" u="none" strike="noStrike">
                          <a:solidFill>
                            <a:srgbClr val="000000"/>
                          </a:solidFill>
                          <a:effectLst/>
                          <a:latin typeface="Arial"/>
                        </a:rPr>
                        <a:t>Стоимость объекта оценки, руб.</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a:txBody>
                    <a:bodyPr/>
                    <a:lstStyle/>
                    <a:p>
                      <a:pPr algn="ctr" rtl="0" fontAlgn="ctr"/>
                      <a:r>
                        <a:rPr lang="ru-RU" sz="1200" b="0" i="0" u="none" strike="noStrike" dirty="0">
                          <a:solidFill>
                            <a:srgbClr val="000000"/>
                          </a:solidFill>
                          <a:effectLst/>
                          <a:latin typeface="Arial"/>
                        </a:rPr>
                        <a:t> </a:t>
                      </a: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b="0" i="0" u="none" strike="noStrike" dirty="0">
                          <a:solidFill>
                            <a:srgbClr val="000000"/>
                          </a:solidFill>
                          <a:effectLst/>
                          <a:latin typeface="+mn-lt"/>
                        </a:rPr>
                        <a:t>6 420 000</a:t>
                      </a:r>
                    </a:p>
                    <a:p>
                      <a:pPr algn="ctr" rtl="0" fontAlgn="ctr"/>
                      <a:endParaRPr lang="ru-RU" sz="1200" b="0" i="0" u="none" strike="noStrike" dirty="0">
                        <a:solidFill>
                          <a:srgbClr val="000000"/>
                        </a:solidFill>
                        <a:effectLst/>
                        <a:latin typeface="Arial"/>
                      </a:endParaRP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5"/>
                  </a:ext>
                </a:extLst>
              </a:tr>
              <a:tr h="168100">
                <a:tc gridSpan="5">
                  <a:txBody>
                    <a:bodyPr/>
                    <a:lstStyle/>
                    <a:p>
                      <a:pPr algn="l" fontAlgn="b"/>
                      <a:endParaRPr lang="ru-RU" sz="1200" b="0" i="0" u="none" strike="noStrike" dirty="0">
                        <a:solidFill>
                          <a:srgbClr val="000000"/>
                        </a:solidFill>
                        <a:effectLst/>
                        <a:latin typeface="Calibri"/>
                      </a:endParaRPr>
                    </a:p>
                  </a:txBody>
                  <a:tcPr marL="7184" marR="7184" marT="7184" marB="0" anchor="b">
                    <a:lnL>
                      <a:noFill/>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a:noFill/>
                    </a:lnB>
                  </a:tcPr>
                </a:tc>
                <a:tc hMerge="1">
                  <a:txBody>
                    <a:bodyPr/>
                    <a:lstStyle/>
                    <a:p>
                      <a:pPr algn="l" fontAlgn="b"/>
                      <a:endParaRPr lang="ru-RU" sz="1200" b="0" i="0" u="none" strike="noStrike" dirty="0">
                        <a:solidFill>
                          <a:srgbClr val="000000"/>
                        </a:solidFill>
                        <a:effectLst/>
                        <a:latin typeface="Calibri"/>
                      </a:endParaRPr>
                    </a:p>
                  </a:txBody>
                  <a:tcPr marL="7184" marR="7184" marT="7184" marB="0" anchor="b">
                    <a:lnL>
                      <a:noFill/>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a:noFill/>
                    </a:lnB>
                  </a:tcPr>
                </a:tc>
                <a:tc hMerge="1">
                  <a:txBody>
                    <a:bodyPr/>
                    <a:lstStyle/>
                    <a:p>
                      <a:pPr algn="ctr" rtl="0" fontAlgn="ctr"/>
                      <a:endParaRPr lang="ru-RU" sz="1200" b="0" i="0" u="none" strike="noStrike" dirty="0">
                        <a:solidFill>
                          <a:srgbClr val="000000"/>
                        </a:solidFill>
                        <a:effectLst/>
                        <a:latin typeface="Arial"/>
                      </a:endParaRPr>
                    </a:p>
                  </a:txBody>
                  <a:tcPr marL="7184" marR="7184" marT="7184"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3F9FA"/>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25868483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4000" r="-4000"/>
          </a:stretch>
        </a:blipFill>
        <a:effectLst/>
      </p:bgPr>
    </p:bg>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11560" y="2204864"/>
            <a:ext cx="7857041" cy="864096"/>
          </a:xfrm>
        </p:spPr>
        <p:txBody>
          <a:bodyPr>
            <a:noAutofit/>
          </a:bodyPr>
          <a:lstStyle/>
          <a:p>
            <a:pPr algn="ctr">
              <a:lnSpc>
                <a:spcPct val="150000"/>
              </a:lnSpc>
            </a:pPr>
            <a:r>
              <a:rPr lang="ru-RU" sz="2500" kern="1600" dirty="0">
                <a:solidFill>
                  <a:srgbClr val="0070C0"/>
                </a:solidFill>
                <a:latin typeface="Calibri"/>
              </a:rPr>
              <a:t>СПАСИБО ЗА ВНИМАНИЕ!</a:t>
            </a:r>
            <a:br>
              <a:rPr lang="ru-RU" sz="2500" kern="1600" dirty="0">
                <a:solidFill>
                  <a:srgbClr val="0070C0"/>
                </a:solidFill>
                <a:latin typeface="Calibri"/>
              </a:rPr>
            </a:br>
            <a:endParaRPr lang="ru-RU" sz="2500" kern="1600" dirty="0">
              <a:solidFill>
                <a:srgbClr val="0070C0"/>
              </a:solidFill>
              <a:latin typeface="Calibri"/>
            </a:endParaRPr>
          </a:p>
        </p:txBody>
      </p:sp>
      <p:sp>
        <p:nvSpPr>
          <p:cNvPr id="3" name="Подзаголовок 2"/>
          <p:cNvSpPr>
            <a:spLocks noGrp="1"/>
          </p:cNvSpPr>
          <p:nvPr>
            <p:ph type="subTitle" idx="1"/>
          </p:nvPr>
        </p:nvSpPr>
        <p:spPr>
          <a:xfrm>
            <a:off x="2504367" y="3284984"/>
            <a:ext cx="4101407" cy="1475459"/>
          </a:xfrm>
          <a:solidFill>
            <a:schemeClr val="bg1"/>
          </a:solidFill>
        </p:spPr>
        <p:txBody>
          <a:bodyPr>
            <a:noAutofit/>
          </a:bodyPr>
          <a:lstStyle/>
          <a:p>
            <a:pPr algn="ctr"/>
            <a:r>
              <a:rPr lang="ru-RU" sz="1800" b="1" dirty="0">
                <a:solidFill>
                  <a:schemeClr val="accent2"/>
                </a:solidFill>
                <a:latin typeface="+mn-lt"/>
              </a:rPr>
              <a:t>Панфилова Евгения Сергеевна</a:t>
            </a:r>
            <a:endParaRPr lang="en-US" sz="1800" b="1" dirty="0">
              <a:solidFill>
                <a:schemeClr val="accent2"/>
              </a:solidFill>
              <a:latin typeface="+mn-lt"/>
            </a:endParaRPr>
          </a:p>
          <a:p>
            <a:pPr algn="ctr"/>
            <a:endParaRPr lang="en-US" sz="1800" dirty="0">
              <a:solidFill>
                <a:srgbClr val="C00000"/>
              </a:solidFill>
              <a:latin typeface="+mn-lt"/>
            </a:endParaRPr>
          </a:p>
          <a:p>
            <a:pPr algn="ctr"/>
            <a:r>
              <a:rPr lang="en-US" sz="1800" dirty="0">
                <a:solidFill>
                  <a:srgbClr val="C00000"/>
                </a:solidFill>
                <a:latin typeface="+mn-lt"/>
              </a:rPr>
              <a:t>http://www.srosvod.ru/</a:t>
            </a:r>
          </a:p>
          <a:p>
            <a:pPr algn="ctr"/>
            <a:r>
              <a:rPr lang="ru-RU" sz="1800" dirty="0">
                <a:solidFill>
                  <a:srgbClr val="C00000"/>
                </a:solidFill>
                <a:latin typeface="+mn-lt"/>
              </a:rPr>
              <a:t>8-909-015-06-09</a:t>
            </a:r>
          </a:p>
          <a:p>
            <a:pPr algn="ctr"/>
            <a:endParaRPr lang="ru-RU" sz="1800" dirty="0">
              <a:solidFill>
                <a:schemeClr val="accent2">
                  <a:lumMod val="60000"/>
                  <a:lumOff val="40000"/>
                </a:schemeClr>
              </a:solidFill>
              <a:latin typeface="+mn-lt"/>
            </a:endParaRPr>
          </a:p>
        </p:txBody>
      </p:sp>
      <p:sp>
        <p:nvSpPr>
          <p:cNvPr id="6" name="TextBox 5"/>
          <p:cNvSpPr txBox="1"/>
          <p:nvPr/>
        </p:nvSpPr>
        <p:spPr>
          <a:xfrm>
            <a:off x="2515791" y="116632"/>
            <a:ext cx="3820085" cy="646331"/>
          </a:xfrm>
          <a:prstGeom prst="rect">
            <a:avLst/>
          </a:prstGeom>
          <a:noFill/>
        </p:spPr>
        <p:txBody>
          <a:bodyPr wrap="none" rtlCol="0">
            <a:spAutoFit/>
          </a:bodyPr>
          <a:lstStyle/>
          <a:p>
            <a:pPr algn="ctr" eaLnBrk="1" fontAlgn="auto" hangingPunct="1">
              <a:spcBef>
                <a:spcPts val="0"/>
              </a:spcBef>
              <a:spcAft>
                <a:spcPts val="0"/>
              </a:spcAft>
            </a:pPr>
            <a:r>
              <a:rPr lang="ru-RU" dirty="0">
                <a:solidFill>
                  <a:prstClr val="white"/>
                </a:solidFill>
                <a:latin typeface="Calibri"/>
              </a:rPr>
              <a:t>НЕКОММЕРЧЕСКОЕ ПАРТНЕРСТВО</a:t>
            </a:r>
          </a:p>
          <a:p>
            <a:pPr algn="ctr" eaLnBrk="1" fontAlgn="auto" hangingPunct="1">
              <a:spcBef>
                <a:spcPts val="0"/>
              </a:spcBef>
              <a:spcAft>
                <a:spcPts val="0"/>
              </a:spcAft>
            </a:pPr>
            <a:r>
              <a:rPr lang="ru-RU" dirty="0">
                <a:solidFill>
                  <a:prstClr val="white"/>
                </a:solidFill>
                <a:latin typeface="Calibri"/>
              </a:rPr>
              <a:t>САМОРЕГУЛИРУЕМАЯ ОРГАНИЗАЦИЯ</a:t>
            </a:r>
          </a:p>
        </p:txBody>
      </p:sp>
      <p:pic>
        <p:nvPicPr>
          <p:cNvPr id="7" name="Изображение 6" descr="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5037" y="836712"/>
            <a:ext cx="3044952" cy="445008"/>
          </a:xfrm>
          <a:prstGeom prst="rect">
            <a:avLst/>
          </a:prstGeom>
        </p:spPr>
      </p:pic>
    </p:spTree>
    <p:extLst>
      <p:ext uri="{BB962C8B-B14F-4D97-AF65-F5344CB8AC3E}">
        <p14:creationId xmlns:p14="http://schemas.microsoft.com/office/powerpoint/2010/main" val="3775258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1115616" y="116632"/>
            <a:ext cx="6912768" cy="477054"/>
          </a:xfrm>
          <a:prstGeom prst="rect">
            <a:avLst/>
          </a:prstGeom>
        </p:spPr>
        <p:txBody>
          <a:bodyPr wrap="square">
            <a:spAutoFit/>
          </a:bodyPr>
          <a:lstStyle/>
          <a:p>
            <a:pPr algn="ctr" eaLnBrk="1" fontAlgn="auto" hangingPunct="1">
              <a:spcBef>
                <a:spcPts val="0"/>
              </a:spcBef>
              <a:spcAft>
                <a:spcPts val="0"/>
              </a:spcAft>
            </a:pPr>
            <a:r>
              <a:rPr lang="ru-RU" sz="2500" b="1" kern="1600" dirty="0">
                <a:solidFill>
                  <a:srgbClr val="0070C0"/>
                </a:solidFill>
                <a:latin typeface="Calibri"/>
                <a:ea typeface="+mj-ea"/>
                <a:cs typeface="+mj-cs"/>
              </a:rPr>
              <a:t>РЕКОМЕНДАЦИИ ПО СДАЧЕ ЭКЗАМЕНА</a:t>
            </a:r>
            <a:endParaRPr lang="ru-RU" b="1" kern="1600" dirty="0">
              <a:solidFill>
                <a:srgbClr val="0070C0"/>
              </a:solidFill>
              <a:latin typeface="Calibri"/>
              <a:ea typeface="+mj-ea"/>
              <a:cs typeface="+mj-cs"/>
            </a:endParaRPr>
          </a:p>
        </p:txBody>
      </p:sp>
      <p:sp>
        <p:nvSpPr>
          <p:cNvPr id="2" name="Прямоугольник 1"/>
          <p:cNvSpPr/>
          <p:nvPr/>
        </p:nvSpPr>
        <p:spPr>
          <a:xfrm>
            <a:off x="971600" y="764704"/>
            <a:ext cx="8064896" cy="5478423"/>
          </a:xfrm>
          <a:prstGeom prst="rect">
            <a:avLst/>
          </a:prstGeom>
        </p:spPr>
        <p:txBody>
          <a:bodyPr wrap="square">
            <a:spAutoFit/>
          </a:bodyPr>
          <a:lstStyle/>
          <a:p>
            <a:pPr algn="just"/>
            <a:r>
              <a:rPr lang="ru-RU" sz="1400" b="1" dirty="0">
                <a:latin typeface="Calibri-Bold"/>
              </a:rPr>
              <a:t>1. Учите ГК РФ. </a:t>
            </a:r>
            <a:r>
              <a:rPr lang="ru-RU" sz="1400" dirty="0"/>
              <a:t>На квалификационных экзаменах по всем направлениям (особенно по направлению «Оценка бизнеса») предлагается довольно много вопросов на знание Гражданского кодекса РФ. Согласны, оценщик обязан знать Гражданский кодекс. Но должен ли он помнить точные формулировки? Составители экзаменационных вопросов считают, что должен. Надо отметить, что вопросов по ГК РФ действительно много, поэтому для успешной сдачи экзамена нужно правильно ответить хотя бы на некоторые из них.</a:t>
            </a:r>
          </a:p>
          <a:p>
            <a:pPr algn="just"/>
            <a:r>
              <a:rPr lang="ru-RU" sz="1400" b="1" dirty="0">
                <a:latin typeface="Calibri-Bold"/>
              </a:rPr>
              <a:t>2. Решайте примеры. </a:t>
            </a:r>
            <a:r>
              <a:rPr lang="ru-RU" sz="1400" dirty="0"/>
              <a:t>По направлениям «Оценка недвижимости» и «Оценка движимого имущества» вопросы, предложенные на экзамене, почти не отличаются от опубликованных в открытом доступе примеров заданий. Конечно, цифры в реальных задачах другие, могут включаться дополнительные условия, но логика решений от этого не меняется. Поэтому уделите больше времени решению примеров задач, а особо сложные </a:t>
            </a:r>
            <a:r>
              <a:rPr lang="ru-RU" sz="1400" dirty="0" err="1"/>
              <a:t>прорешайте</a:t>
            </a:r>
            <a:r>
              <a:rPr lang="ru-RU" sz="1400" dirty="0"/>
              <a:t> несколько раз. Тогда с практическими задачами вы справитесь без особого труда, особенно если успеете сдать экзамен до того, как база вопросов будет существенно обновлена. </a:t>
            </a:r>
          </a:p>
          <a:p>
            <a:pPr algn="just"/>
            <a:r>
              <a:rPr lang="ru-RU" sz="1400" b="1" dirty="0">
                <a:latin typeface="Calibri-Bold"/>
              </a:rPr>
              <a:t>3. На экзамене начинайте с задач. </a:t>
            </a:r>
            <a:r>
              <a:rPr lang="ru-RU" sz="1400" dirty="0"/>
              <a:t>В теоретической части много сложных, запутанных формулировок. Есть так называемые «</a:t>
            </a:r>
            <a:r>
              <a:rPr lang="ru-RU" sz="1400" dirty="0" err="1"/>
              <a:t>дистракторы</a:t>
            </a:r>
            <a:r>
              <a:rPr lang="ru-RU" sz="1400" dirty="0"/>
              <a:t>» – неверные ответы, которые очень похожи на правильные. Текст – объемный, и «продираться» через него можно довольно долго, теряя драгоценные минуты. Поэтому начинайте с решения практических заданий: за них дают больше баллов.</a:t>
            </a:r>
          </a:p>
          <a:p>
            <a:r>
              <a:rPr lang="ru-RU" sz="1400" b="1" dirty="0">
                <a:latin typeface="Calibri-Bold"/>
              </a:rPr>
              <a:t>4. Сдавайте сейчас. </a:t>
            </a:r>
            <a:r>
              <a:rPr lang="ru-RU" sz="1400" dirty="0"/>
              <a:t>Не откладывайте сдачу квалификационного экзамена надолго: лучше сдавать сейчас, пока вопросы предсказуемы. Те, кто уже прошел через процедуру экзамена, охотно делятся опытом, в том числе конкретными задачами. Вряд ли организаторы экзамена будут обновлять базу вопросов в срочном порядке, но месяца через три задания могут в корне измениться. Многие ждут, когда экзамены придут в регионы. Но к этому моменту задания могут существенно обновить. К тому же если ждать слишком долго и не сдать с первого раза, то к 1 апреля 2018 года можно остаться без квалификационного аттестата.</a:t>
            </a:r>
          </a:p>
        </p:txBody>
      </p:sp>
      <p:pic>
        <p:nvPicPr>
          <p:cNvPr id="6" name="Рисунок 5"/>
          <p:cNvPicPr>
            <a:picLocks noChangeAspect="1"/>
          </p:cNvPicPr>
          <p:nvPr/>
        </p:nvPicPr>
        <p:blipFill>
          <a:blip r:embed="rId2"/>
          <a:stretch>
            <a:fillRect/>
          </a:stretch>
        </p:blipFill>
        <p:spPr>
          <a:xfrm>
            <a:off x="611560" y="768317"/>
            <a:ext cx="268861" cy="273476"/>
          </a:xfrm>
          <a:prstGeom prst="rect">
            <a:avLst/>
          </a:prstGeom>
        </p:spPr>
      </p:pic>
      <p:pic>
        <p:nvPicPr>
          <p:cNvPr id="7" name="Рисунок 6"/>
          <p:cNvPicPr>
            <a:picLocks noChangeAspect="1"/>
          </p:cNvPicPr>
          <p:nvPr/>
        </p:nvPicPr>
        <p:blipFill>
          <a:blip r:embed="rId2"/>
          <a:stretch>
            <a:fillRect/>
          </a:stretch>
        </p:blipFill>
        <p:spPr>
          <a:xfrm>
            <a:off x="611559" y="2060848"/>
            <a:ext cx="268861" cy="273476"/>
          </a:xfrm>
          <a:prstGeom prst="rect">
            <a:avLst/>
          </a:prstGeom>
        </p:spPr>
      </p:pic>
      <p:pic>
        <p:nvPicPr>
          <p:cNvPr id="10" name="Рисунок 9"/>
          <p:cNvPicPr>
            <a:picLocks noChangeAspect="1"/>
          </p:cNvPicPr>
          <p:nvPr/>
        </p:nvPicPr>
        <p:blipFill>
          <a:blip r:embed="rId2"/>
          <a:stretch>
            <a:fillRect/>
          </a:stretch>
        </p:blipFill>
        <p:spPr>
          <a:xfrm>
            <a:off x="611559" y="3573016"/>
            <a:ext cx="268861" cy="273476"/>
          </a:xfrm>
          <a:prstGeom prst="rect">
            <a:avLst/>
          </a:prstGeom>
        </p:spPr>
      </p:pic>
      <p:pic>
        <p:nvPicPr>
          <p:cNvPr id="11" name="Рисунок 10"/>
          <p:cNvPicPr>
            <a:picLocks noChangeAspect="1"/>
          </p:cNvPicPr>
          <p:nvPr/>
        </p:nvPicPr>
        <p:blipFill>
          <a:blip r:embed="rId2"/>
          <a:stretch>
            <a:fillRect/>
          </a:stretch>
        </p:blipFill>
        <p:spPr>
          <a:xfrm>
            <a:off x="611559" y="4653136"/>
            <a:ext cx="268861" cy="273476"/>
          </a:xfrm>
          <a:prstGeom prst="rect">
            <a:avLst/>
          </a:prstGeom>
        </p:spPr>
      </p:pic>
    </p:spTree>
    <p:extLst>
      <p:ext uri="{BB962C8B-B14F-4D97-AF65-F5344CB8AC3E}">
        <p14:creationId xmlns:p14="http://schemas.microsoft.com/office/powerpoint/2010/main" val="395290298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1115616" y="116632"/>
            <a:ext cx="6912768" cy="477054"/>
          </a:xfrm>
          <a:prstGeom prst="rect">
            <a:avLst/>
          </a:prstGeom>
        </p:spPr>
        <p:txBody>
          <a:bodyPr wrap="square">
            <a:spAutoFit/>
          </a:bodyPr>
          <a:lstStyle/>
          <a:p>
            <a:pPr algn="ctr" eaLnBrk="1" fontAlgn="auto" hangingPunct="1">
              <a:spcBef>
                <a:spcPts val="0"/>
              </a:spcBef>
              <a:spcAft>
                <a:spcPts val="0"/>
              </a:spcAft>
            </a:pPr>
            <a:r>
              <a:rPr lang="ru-RU" sz="2500" b="1" kern="1600" dirty="0">
                <a:solidFill>
                  <a:srgbClr val="0070C0"/>
                </a:solidFill>
                <a:latin typeface="Calibri"/>
                <a:ea typeface="+mj-ea"/>
                <a:cs typeface="+mj-cs"/>
              </a:rPr>
              <a:t>РЕКОМЕНДАЦИИ ПО СДАЧЕ ЭКЗАМЕНА</a:t>
            </a:r>
            <a:endParaRPr lang="ru-RU" b="1" kern="1600" dirty="0">
              <a:solidFill>
                <a:srgbClr val="0070C0"/>
              </a:solidFill>
              <a:latin typeface="Calibri"/>
              <a:ea typeface="+mj-ea"/>
              <a:cs typeface="+mj-cs"/>
            </a:endParaRPr>
          </a:p>
        </p:txBody>
      </p:sp>
      <p:sp>
        <p:nvSpPr>
          <p:cNvPr id="2" name="Прямоугольник 1"/>
          <p:cNvSpPr/>
          <p:nvPr/>
        </p:nvSpPr>
        <p:spPr>
          <a:xfrm>
            <a:off x="899592" y="980728"/>
            <a:ext cx="7704856" cy="4185761"/>
          </a:xfrm>
          <a:prstGeom prst="rect">
            <a:avLst/>
          </a:prstGeom>
        </p:spPr>
        <p:txBody>
          <a:bodyPr wrap="square">
            <a:spAutoFit/>
          </a:bodyPr>
          <a:lstStyle/>
          <a:p>
            <a:pPr algn="just"/>
            <a:r>
              <a:rPr lang="ru-RU" sz="1400" b="1" dirty="0">
                <a:latin typeface="Calibri-Bold"/>
              </a:rPr>
              <a:t>5. Не тратьте много времени на изучение финансового калькулятора. </a:t>
            </a:r>
            <a:r>
              <a:rPr lang="ru-RU" sz="1400" dirty="0"/>
              <a:t>Научиться работать с финансовым калькулятором, без сомнения, нужно. Но оказалось, что функции вроде сложных процентов на экзамене особо не нужны. Многие обошлись возведением в степень, обратной функцией и логарифмом. Как уже говорилось, потратьте больше времени на решение примеров заданий.</a:t>
            </a:r>
          </a:p>
          <a:p>
            <a:pPr algn="just"/>
            <a:r>
              <a:rPr lang="ru-RU" sz="1400" b="1" dirty="0">
                <a:latin typeface="Calibri-Bold"/>
              </a:rPr>
              <a:t>6. Не надейтесь списать. </a:t>
            </a:r>
            <a:r>
              <a:rPr lang="ru-RU" sz="1400" dirty="0"/>
              <a:t>Уровень контроля на квалификационном экзамене – примерно как на ЕГЭ. Проверяющие не сидят на месте, ходят кругами и внимательно следят за сдающими. Могут даже осмотреть шоколадку на предмет спрятанных шпаргалок. Так что надейтесь только на свои знания и «набивайте руку» на типовых задачках.</a:t>
            </a:r>
          </a:p>
          <a:p>
            <a:pPr algn="just"/>
            <a:r>
              <a:rPr lang="ru-RU" sz="1400" b="1" dirty="0">
                <a:latin typeface="Calibri-Bold"/>
              </a:rPr>
              <a:t>7. Не торопитесь. </a:t>
            </a:r>
            <a:r>
              <a:rPr lang="ru-RU" sz="1400" dirty="0"/>
              <a:t>При беглом взгляде на задание может возникнуть ощущение: «Я точно знаю, какой ответ правильный!». Лучше остановиться и еще раз не спеша прочитать задание, так как некоторые вопросы требуют повышенной внимательности. Да, времени мало, но старайтесь не торопиться с ответом.</a:t>
            </a:r>
          </a:p>
          <a:p>
            <a:pPr algn="just"/>
            <a:r>
              <a:rPr lang="ru-RU" sz="1400" b="1" dirty="0">
                <a:latin typeface="Calibri-Bold"/>
              </a:rPr>
              <a:t>8. Подавайте апелляцию. </a:t>
            </a:r>
            <a:r>
              <a:rPr lang="ru-RU" sz="1400" dirty="0"/>
              <a:t>На экзамене могут попасться задания, которые сформулированы некорректно или не имеют правильного ответа. Если не уверены, кто прав: Вы или составители экзамена – подавайте апелляцию в любом случае. На то, чтобы ознакомится с результатами экзамена и написать апелляцию, у Вас будет 1 час.</a:t>
            </a:r>
          </a:p>
          <a:p>
            <a:pPr algn="just"/>
            <a:r>
              <a:rPr lang="ru-RU" sz="1400" b="1" dirty="0">
                <a:latin typeface="Calibri-Bold"/>
              </a:rPr>
              <a:t>9. Не бойтесь. </a:t>
            </a:r>
            <a:r>
              <a:rPr lang="ru-RU" sz="1400" dirty="0"/>
              <a:t>С каждым днем мы узнаем больше о заданиях, предлагаемых на квалификационном экзамене. </a:t>
            </a:r>
          </a:p>
        </p:txBody>
      </p:sp>
      <p:pic>
        <p:nvPicPr>
          <p:cNvPr id="6" name="Рисунок 5"/>
          <p:cNvPicPr>
            <a:picLocks noChangeAspect="1"/>
          </p:cNvPicPr>
          <p:nvPr/>
        </p:nvPicPr>
        <p:blipFill>
          <a:blip r:embed="rId2"/>
          <a:stretch>
            <a:fillRect/>
          </a:stretch>
        </p:blipFill>
        <p:spPr>
          <a:xfrm>
            <a:off x="539553" y="984341"/>
            <a:ext cx="256858" cy="273476"/>
          </a:xfrm>
          <a:prstGeom prst="rect">
            <a:avLst/>
          </a:prstGeom>
        </p:spPr>
      </p:pic>
      <p:pic>
        <p:nvPicPr>
          <p:cNvPr id="7" name="Рисунок 6"/>
          <p:cNvPicPr>
            <a:picLocks noChangeAspect="1"/>
          </p:cNvPicPr>
          <p:nvPr/>
        </p:nvPicPr>
        <p:blipFill>
          <a:blip r:embed="rId2"/>
          <a:stretch>
            <a:fillRect/>
          </a:stretch>
        </p:blipFill>
        <p:spPr>
          <a:xfrm>
            <a:off x="539552" y="2140134"/>
            <a:ext cx="256858" cy="273476"/>
          </a:xfrm>
          <a:prstGeom prst="rect">
            <a:avLst/>
          </a:prstGeom>
        </p:spPr>
      </p:pic>
      <p:pic>
        <p:nvPicPr>
          <p:cNvPr id="10" name="Рисунок 9"/>
          <p:cNvPicPr>
            <a:picLocks noChangeAspect="1"/>
          </p:cNvPicPr>
          <p:nvPr/>
        </p:nvPicPr>
        <p:blipFill>
          <a:blip r:embed="rId2"/>
          <a:stretch>
            <a:fillRect/>
          </a:stretch>
        </p:blipFill>
        <p:spPr>
          <a:xfrm>
            <a:off x="539552" y="3789040"/>
            <a:ext cx="256858" cy="273476"/>
          </a:xfrm>
          <a:prstGeom prst="rect">
            <a:avLst/>
          </a:prstGeom>
        </p:spPr>
      </p:pic>
      <p:pic>
        <p:nvPicPr>
          <p:cNvPr id="11" name="Рисунок 10"/>
          <p:cNvPicPr>
            <a:picLocks noChangeAspect="1"/>
          </p:cNvPicPr>
          <p:nvPr/>
        </p:nvPicPr>
        <p:blipFill>
          <a:blip r:embed="rId2"/>
          <a:stretch>
            <a:fillRect/>
          </a:stretch>
        </p:blipFill>
        <p:spPr>
          <a:xfrm>
            <a:off x="539552" y="4653136"/>
            <a:ext cx="256858" cy="273476"/>
          </a:xfrm>
          <a:prstGeom prst="rect">
            <a:avLst/>
          </a:prstGeom>
        </p:spPr>
      </p:pic>
      <p:pic>
        <p:nvPicPr>
          <p:cNvPr id="8" name="Рисунок 7"/>
          <p:cNvPicPr>
            <a:picLocks noChangeAspect="1"/>
          </p:cNvPicPr>
          <p:nvPr/>
        </p:nvPicPr>
        <p:blipFill>
          <a:blip r:embed="rId2"/>
          <a:stretch>
            <a:fillRect/>
          </a:stretch>
        </p:blipFill>
        <p:spPr>
          <a:xfrm>
            <a:off x="539552" y="2896218"/>
            <a:ext cx="256858" cy="273476"/>
          </a:xfrm>
          <a:prstGeom prst="rect">
            <a:avLst/>
          </a:prstGeom>
        </p:spPr>
      </p:pic>
    </p:spTree>
    <p:extLst>
      <p:ext uri="{BB962C8B-B14F-4D97-AF65-F5344CB8AC3E}">
        <p14:creationId xmlns:p14="http://schemas.microsoft.com/office/powerpoint/2010/main" val="39812111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1089401" y="190962"/>
            <a:ext cx="6912768" cy="861774"/>
          </a:xfrm>
          <a:prstGeom prst="rect">
            <a:avLst/>
          </a:prstGeom>
        </p:spPr>
        <p:txBody>
          <a:bodyPr wrap="square">
            <a:spAutoFit/>
          </a:bodyPr>
          <a:lstStyle/>
          <a:p>
            <a:pPr algn="ctr" eaLnBrk="1" fontAlgn="auto" hangingPunct="1">
              <a:spcBef>
                <a:spcPts val="0"/>
              </a:spcBef>
              <a:spcAft>
                <a:spcPts val="0"/>
              </a:spcAft>
            </a:pPr>
            <a:r>
              <a:rPr lang="ru-RU" sz="2500" b="1" kern="1600" dirty="0">
                <a:solidFill>
                  <a:srgbClr val="0070C0"/>
                </a:solidFill>
                <a:latin typeface="Calibri"/>
                <a:ea typeface="+mj-ea"/>
                <a:cs typeface="+mj-cs"/>
              </a:rPr>
              <a:t>ПОРЯДОК СДАЧИ КВАЛИФИКАЦИОННОГО ЭКЗАМЕНА</a:t>
            </a:r>
            <a:endParaRPr lang="ru-RU" b="1" kern="1600" dirty="0">
              <a:solidFill>
                <a:srgbClr val="0070C0"/>
              </a:solidFill>
              <a:latin typeface="Calibri"/>
              <a:ea typeface="+mj-ea"/>
              <a:cs typeface="+mj-cs"/>
            </a:endParaRPr>
          </a:p>
        </p:txBody>
      </p:sp>
      <p:sp>
        <p:nvSpPr>
          <p:cNvPr id="2" name="Прямоугольник 1"/>
          <p:cNvSpPr/>
          <p:nvPr/>
        </p:nvSpPr>
        <p:spPr>
          <a:xfrm>
            <a:off x="693357" y="1052736"/>
            <a:ext cx="7704856" cy="830997"/>
          </a:xfrm>
          <a:prstGeom prst="rect">
            <a:avLst/>
          </a:prstGeom>
        </p:spPr>
        <p:txBody>
          <a:bodyPr wrap="square">
            <a:spAutoFit/>
          </a:bodyPr>
          <a:lstStyle/>
          <a:p>
            <a:r>
              <a:rPr lang="ru-RU" sz="2400" dirty="0"/>
              <a:t>Утвержден Приказом Минэкономразвития России №257 от «29» мая 2017 года</a:t>
            </a:r>
          </a:p>
        </p:txBody>
      </p:sp>
      <p:sp>
        <p:nvSpPr>
          <p:cNvPr id="3" name="Прямоугольник 2"/>
          <p:cNvSpPr/>
          <p:nvPr/>
        </p:nvSpPr>
        <p:spPr>
          <a:xfrm>
            <a:off x="441330" y="1124744"/>
            <a:ext cx="45719" cy="72008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683568" y="2060848"/>
            <a:ext cx="7992888" cy="4154984"/>
          </a:xfrm>
          <a:prstGeom prst="rect">
            <a:avLst/>
          </a:prstGeom>
        </p:spPr>
        <p:txBody>
          <a:bodyPr wrap="square">
            <a:spAutoFit/>
          </a:bodyPr>
          <a:lstStyle/>
          <a:p>
            <a:pPr algn="just"/>
            <a:r>
              <a:rPr lang="ru-RU" sz="2400" dirty="0"/>
              <a:t>Приказом Минэкономразвития России №240 от «19» мая 2017 года полномочиями на проведение квалификационного экзамена наделено Федеральное бюджетное учреждение «Федеральный ресурсный центр по организации подготовки управленческих</a:t>
            </a:r>
          </a:p>
          <a:p>
            <a:pPr algn="just"/>
            <a:r>
              <a:rPr lang="ru-RU" sz="2400" dirty="0"/>
              <a:t>кадров» (</a:t>
            </a:r>
            <a:r>
              <a:rPr lang="ru-RU" sz="2400" dirty="0" err="1"/>
              <a:t>ФБУ</a:t>
            </a:r>
            <a:r>
              <a:rPr lang="ru-RU" sz="2400" dirty="0"/>
              <a:t> «</a:t>
            </a:r>
            <a:r>
              <a:rPr lang="ru-RU" sz="2400" dirty="0" err="1"/>
              <a:t>ФРЦ</a:t>
            </a:r>
            <a:r>
              <a:rPr lang="ru-RU" sz="2400" dirty="0"/>
              <a:t>»):</a:t>
            </a:r>
          </a:p>
          <a:p>
            <a:pPr algn="just"/>
            <a:endParaRPr lang="ru-RU" sz="2400" dirty="0"/>
          </a:p>
          <a:p>
            <a:pPr algn="just"/>
            <a:r>
              <a:rPr lang="ru-RU" sz="2400" dirty="0"/>
              <a:t>Сайт: http://www.pprog.ru/</a:t>
            </a:r>
          </a:p>
          <a:p>
            <a:pPr algn="just"/>
            <a:r>
              <a:rPr lang="ru-RU" sz="2400" dirty="0"/>
              <a:t>Сотрудник </a:t>
            </a:r>
            <a:r>
              <a:rPr lang="ru-RU" sz="2400" dirty="0" err="1"/>
              <a:t>ФРЦ</a:t>
            </a:r>
            <a:r>
              <a:rPr lang="ru-RU" sz="2400" dirty="0"/>
              <a:t> тел. 8 (925) 311-39-38, </a:t>
            </a:r>
            <a:r>
              <a:rPr lang="ru-RU" sz="2400" dirty="0" err="1"/>
              <a:t>Езерская</a:t>
            </a:r>
            <a:r>
              <a:rPr lang="ru-RU" sz="2400" dirty="0"/>
              <a:t> Светлана Михайловна</a:t>
            </a:r>
          </a:p>
          <a:p>
            <a:pPr algn="just"/>
            <a:r>
              <a:rPr lang="ru-RU" sz="2400" dirty="0"/>
              <a:t>E-</a:t>
            </a:r>
            <a:r>
              <a:rPr lang="ru-RU" sz="2400" dirty="0" err="1"/>
              <a:t>mail</a:t>
            </a:r>
            <a:r>
              <a:rPr lang="ru-RU" sz="2400" dirty="0"/>
              <a:t>: ezerskayasm@pprog.ru</a:t>
            </a:r>
          </a:p>
        </p:txBody>
      </p:sp>
      <p:sp>
        <p:nvSpPr>
          <p:cNvPr id="10" name="Прямоугольник 9"/>
          <p:cNvSpPr/>
          <p:nvPr/>
        </p:nvSpPr>
        <p:spPr>
          <a:xfrm>
            <a:off x="441330" y="2060848"/>
            <a:ext cx="45719" cy="415498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9994015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971600" y="217602"/>
            <a:ext cx="6912768" cy="861774"/>
          </a:xfrm>
          <a:prstGeom prst="rect">
            <a:avLst/>
          </a:prstGeom>
        </p:spPr>
        <p:txBody>
          <a:bodyPr wrap="square">
            <a:spAutoFit/>
          </a:bodyPr>
          <a:lstStyle/>
          <a:p>
            <a:pPr algn="ctr" eaLnBrk="1" fontAlgn="auto" hangingPunct="1">
              <a:spcBef>
                <a:spcPts val="0"/>
              </a:spcBef>
              <a:spcAft>
                <a:spcPts val="0"/>
              </a:spcAft>
            </a:pPr>
            <a:r>
              <a:rPr lang="ru-RU" sz="2500" b="1" kern="1600" dirty="0">
                <a:solidFill>
                  <a:srgbClr val="0070C0"/>
                </a:solidFill>
                <a:latin typeface="Calibri"/>
                <a:ea typeface="+mj-ea"/>
                <a:cs typeface="+mj-cs"/>
              </a:rPr>
              <a:t>ПОРЯДОК СДАЧИ КВАЛИФИКАЦИОННОГО ЭКЗАМЕНА</a:t>
            </a:r>
            <a:endParaRPr lang="ru-RU" b="1" kern="1600" dirty="0">
              <a:solidFill>
                <a:srgbClr val="0070C0"/>
              </a:solidFill>
              <a:latin typeface="Calibri"/>
              <a:ea typeface="+mj-ea"/>
              <a:cs typeface="+mj-cs"/>
            </a:endParaRPr>
          </a:p>
        </p:txBody>
      </p:sp>
      <p:sp>
        <p:nvSpPr>
          <p:cNvPr id="2" name="Прямоугольник 1"/>
          <p:cNvSpPr/>
          <p:nvPr/>
        </p:nvSpPr>
        <p:spPr>
          <a:xfrm>
            <a:off x="1115616" y="2133569"/>
            <a:ext cx="7704856" cy="1323439"/>
          </a:xfrm>
          <a:prstGeom prst="rect">
            <a:avLst/>
          </a:prstGeom>
        </p:spPr>
        <p:txBody>
          <a:bodyPr wrap="square">
            <a:spAutoFit/>
          </a:bodyPr>
          <a:lstStyle/>
          <a:p>
            <a:r>
              <a:rPr lang="ru-RU" sz="2000" dirty="0"/>
              <a:t>Для экспертов </a:t>
            </a:r>
            <a:r>
              <a:rPr lang="ru-RU" sz="2000" dirty="0" err="1"/>
              <a:t>СРО</a:t>
            </a:r>
            <a:r>
              <a:rPr lang="ru-RU" sz="2000" dirty="0"/>
              <a:t> — «01» июля 2017 года</a:t>
            </a:r>
          </a:p>
          <a:p>
            <a:r>
              <a:rPr lang="ru-RU" sz="2000" dirty="0"/>
              <a:t>Для лиц, являющимися членами </a:t>
            </a:r>
            <a:r>
              <a:rPr lang="ru-RU" sz="2000" dirty="0" err="1"/>
              <a:t>СРО</a:t>
            </a:r>
            <a:r>
              <a:rPr lang="ru-RU" sz="2000" dirty="0"/>
              <a:t> по состоянию на 01.01.2017</a:t>
            </a:r>
          </a:p>
          <a:p>
            <a:r>
              <a:rPr lang="ru-RU" sz="2000" dirty="0"/>
              <a:t>года — «01» апреля 2018 года</a:t>
            </a:r>
          </a:p>
          <a:p>
            <a:r>
              <a:rPr lang="ru-RU" sz="2000" dirty="0"/>
              <a:t>Для остальных — «01» июля 2017 года</a:t>
            </a:r>
          </a:p>
        </p:txBody>
      </p:sp>
      <p:sp>
        <p:nvSpPr>
          <p:cNvPr id="3" name="Прямоугольник 2"/>
          <p:cNvSpPr/>
          <p:nvPr/>
        </p:nvSpPr>
        <p:spPr>
          <a:xfrm>
            <a:off x="616823" y="1489045"/>
            <a:ext cx="45719" cy="5040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616823" y="3921796"/>
            <a:ext cx="45719" cy="5040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826427" y="1408326"/>
            <a:ext cx="7960064" cy="584775"/>
          </a:xfrm>
          <a:prstGeom prst="rect">
            <a:avLst/>
          </a:prstGeom>
        </p:spPr>
        <p:txBody>
          <a:bodyPr wrap="none">
            <a:spAutoFit/>
          </a:bodyPr>
          <a:lstStyle/>
          <a:p>
            <a:r>
              <a:rPr lang="ru-RU" sz="3200" b="1" dirty="0"/>
              <a:t>Сроки сдачи квалификационного экзамена</a:t>
            </a:r>
          </a:p>
        </p:txBody>
      </p:sp>
      <p:sp>
        <p:nvSpPr>
          <p:cNvPr id="6" name="Прямоугольник 5"/>
          <p:cNvSpPr/>
          <p:nvPr/>
        </p:nvSpPr>
        <p:spPr>
          <a:xfrm>
            <a:off x="830966" y="3841077"/>
            <a:ext cx="8119339" cy="584775"/>
          </a:xfrm>
          <a:prstGeom prst="rect">
            <a:avLst/>
          </a:prstGeom>
        </p:spPr>
        <p:txBody>
          <a:bodyPr wrap="none">
            <a:spAutoFit/>
          </a:bodyPr>
          <a:lstStyle/>
          <a:p>
            <a:r>
              <a:rPr lang="ru-RU" sz="3200" b="1" dirty="0"/>
              <a:t>Направления квалификационного экзамена</a:t>
            </a:r>
          </a:p>
        </p:txBody>
      </p:sp>
      <p:sp>
        <p:nvSpPr>
          <p:cNvPr id="7" name="Прямоугольник 6"/>
          <p:cNvSpPr/>
          <p:nvPr/>
        </p:nvSpPr>
        <p:spPr>
          <a:xfrm>
            <a:off x="1115616" y="4797152"/>
            <a:ext cx="4572000" cy="1015663"/>
          </a:xfrm>
          <a:prstGeom prst="rect">
            <a:avLst/>
          </a:prstGeom>
        </p:spPr>
        <p:txBody>
          <a:bodyPr wrap="square">
            <a:spAutoFit/>
          </a:bodyPr>
          <a:lstStyle/>
          <a:p>
            <a:r>
              <a:rPr lang="ru-RU" sz="2000" dirty="0"/>
              <a:t>Оценка недвижимости</a:t>
            </a:r>
          </a:p>
          <a:p>
            <a:r>
              <a:rPr lang="ru-RU" sz="2000" dirty="0"/>
              <a:t>Оценка движимого имущества</a:t>
            </a:r>
          </a:p>
          <a:p>
            <a:r>
              <a:rPr lang="ru-RU" sz="2000" dirty="0"/>
              <a:t>Оценка бизнеса</a:t>
            </a:r>
          </a:p>
        </p:txBody>
      </p:sp>
      <p:pic>
        <p:nvPicPr>
          <p:cNvPr id="8" name="Рисунок 7"/>
          <p:cNvPicPr>
            <a:picLocks noChangeAspect="1"/>
          </p:cNvPicPr>
          <p:nvPr/>
        </p:nvPicPr>
        <p:blipFill>
          <a:blip r:embed="rId2"/>
          <a:stretch>
            <a:fillRect/>
          </a:stretch>
        </p:blipFill>
        <p:spPr>
          <a:xfrm>
            <a:off x="826427" y="2240432"/>
            <a:ext cx="268861" cy="273476"/>
          </a:xfrm>
          <a:prstGeom prst="rect">
            <a:avLst/>
          </a:prstGeom>
        </p:spPr>
      </p:pic>
      <p:pic>
        <p:nvPicPr>
          <p:cNvPr id="11" name="Рисунок 10"/>
          <p:cNvPicPr>
            <a:picLocks noChangeAspect="1"/>
          </p:cNvPicPr>
          <p:nvPr/>
        </p:nvPicPr>
        <p:blipFill>
          <a:blip r:embed="rId2"/>
          <a:stretch>
            <a:fillRect/>
          </a:stretch>
        </p:blipFill>
        <p:spPr>
          <a:xfrm>
            <a:off x="836591" y="2537858"/>
            <a:ext cx="268861" cy="273476"/>
          </a:xfrm>
          <a:prstGeom prst="rect">
            <a:avLst/>
          </a:prstGeom>
        </p:spPr>
      </p:pic>
      <p:pic>
        <p:nvPicPr>
          <p:cNvPr id="12" name="Рисунок 11"/>
          <p:cNvPicPr>
            <a:picLocks noChangeAspect="1"/>
          </p:cNvPicPr>
          <p:nvPr/>
        </p:nvPicPr>
        <p:blipFill>
          <a:blip r:embed="rId2"/>
          <a:stretch>
            <a:fillRect/>
          </a:stretch>
        </p:blipFill>
        <p:spPr>
          <a:xfrm>
            <a:off x="836590" y="3129105"/>
            <a:ext cx="268861" cy="273476"/>
          </a:xfrm>
          <a:prstGeom prst="rect">
            <a:avLst/>
          </a:prstGeom>
        </p:spPr>
      </p:pic>
      <p:pic>
        <p:nvPicPr>
          <p:cNvPr id="13" name="Рисунок 12"/>
          <p:cNvPicPr>
            <a:picLocks noChangeAspect="1"/>
          </p:cNvPicPr>
          <p:nvPr/>
        </p:nvPicPr>
        <p:blipFill>
          <a:blip r:embed="rId2"/>
          <a:stretch>
            <a:fillRect/>
          </a:stretch>
        </p:blipFill>
        <p:spPr>
          <a:xfrm>
            <a:off x="846755" y="4867890"/>
            <a:ext cx="268861" cy="273476"/>
          </a:xfrm>
          <a:prstGeom prst="rect">
            <a:avLst/>
          </a:prstGeom>
        </p:spPr>
      </p:pic>
      <p:pic>
        <p:nvPicPr>
          <p:cNvPr id="14" name="Рисунок 13"/>
          <p:cNvPicPr>
            <a:picLocks noChangeAspect="1"/>
          </p:cNvPicPr>
          <p:nvPr/>
        </p:nvPicPr>
        <p:blipFill>
          <a:blip r:embed="rId2"/>
          <a:stretch>
            <a:fillRect/>
          </a:stretch>
        </p:blipFill>
        <p:spPr>
          <a:xfrm>
            <a:off x="848963" y="5168245"/>
            <a:ext cx="268861" cy="273476"/>
          </a:xfrm>
          <a:prstGeom prst="rect">
            <a:avLst/>
          </a:prstGeom>
        </p:spPr>
      </p:pic>
      <p:pic>
        <p:nvPicPr>
          <p:cNvPr id="15" name="Рисунок 14"/>
          <p:cNvPicPr>
            <a:picLocks noChangeAspect="1"/>
          </p:cNvPicPr>
          <p:nvPr/>
        </p:nvPicPr>
        <p:blipFill>
          <a:blip r:embed="rId2"/>
          <a:stretch>
            <a:fillRect/>
          </a:stretch>
        </p:blipFill>
        <p:spPr>
          <a:xfrm>
            <a:off x="846755" y="5455595"/>
            <a:ext cx="268861" cy="273476"/>
          </a:xfrm>
          <a:prstGeom prst="rect">
            <a:avLst/>
          </a:prstGeom>
        </p:spPr>
      </p:pic>
    </p:spTree>
    <p:extLst>
      <p:ext uri="{BB962C8B-B14F-4D97-AF65-F5344CB8AC3E}">
        <p14:creationId xmlns:p14="http://schemas.microsoft.com/office/powerpoint/2010/main" val="4217669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971600" y="234567"/>
            <a:ext cx="6912768" cy="861774"/>
          </a:xfrm>
          <a:prstGeom prst="rect">
            <a:avLst/>
          </a:prstGeom>
        </p:spPr>
        <p:txBody>
          <a:bodyPr wrap="square">
            <a:spAutoFit/>
          </a:bodyPr>
          <a:lstStyle/>
          <a:p>
            <a:pPr algn="ctr" eaLnBrk="1" fontAlgn="auto" hangingPunct="1">
              <a:spcBef>
                <a:spcPts val="0"/>
              </a:spcBef>
              <a:spcAft>
                <a:spcPts val="0"/>
              </a:spcAft>
            </a:pPr>
            <a:r>
              <a:rPr lang="ru-RU" sz="2500" b="1" kern="1600" dirty="0">
                <a:solidFill>
                  <a:srgbClr val="0070C0"/>
                </a:solidFill>
                <a:latin typeface="Calibri"/>
                <a:ea typeface="+mj-ea"/>
                <a:cs typeface="+mj-cs"/>
              </a:rPr>
              <a:t>ПОРЯДОК СДАЧИ КВАЛИФИКАЦИОННОГО ЭКЗАМЕНА</a:t>
            </a:r>
            <a:endParaRPr lang="ru-RU" b="1" kern="1600" dirty="0">
              <a:solidFill>
                <a:srgbClr val="0070C0"/>
              </a:solidFill>
              <a:latin typeface="Calibri"/>
              <a:ea typeface="+mj-ea"/>
              <a:cs typeface="+mj-cs"/>
            </a:endParaRPr>
          </a:p>
        </p:txBody>
      </p:sp>
      <p:sp>
        <p:nvSpPr>
          <p:cNvPr id="2" name="Прямоугольник 1"/>
          <p:cNvSpPr/>
          <p:nvPr/>
        </p:nvSpPr>
        <p:spPr>
          <a:xfrm>
            <a:off x="971600" y="1989553"/>
            <a:ext cx="8064896" cy="1631216"/>
          </a:xfrm>
          <a:prstGeom prst="rect">
            <a:avLst/>
          </a:prstGeom>
        </p:spPr>
        <p:txBody>
          <a:bodyPr wrap="square">
            <a:spAutoFit/>
          </a:bodyPr>
          <a:lstStyle/>
          <a:p>
            <a:pPr algn="just"/>
            <a:r>
              <a:rPr lang="ru-RU" sz="2000" dirty="0"/>
              <a:t>5 900 рублей за каждое направление оценочной деятельности при первичной сдаче экзамена</a:t>
            </a:r>
          </a:p>
          <a:p>
            <a:pPr algn="just"/>
            <a:endParaRPr lang="ru-RU" sz="2000" dirty="0"/>
          </a:p>
          <a:p>
            <a:pPr algn="just"/>
            <a:r>
              <a:rPr lang="ru-RU" sz="2000" dirty="0"/>
              <a:t>2 900 рублей за каждое направление оценочной деятельности при повторной сдаче экзамена</a:t>
            </a:r>
          </a:p>
        </p:txBody>
      </p:sp>
      <p:sp>
        <p:nvSpPr>
          <p:cNvPr id="3" name="Прямоугольник 2"/>
          <p:cNvSpPr/>
          <p:nvPr/>
        </p:nvSpPr>
        <p:spPr>
          <a:xfrm>
            <a:off x="472807" y="1345029"/>
            <a:ext cx="45719" cy="5040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472807" y="3777780"/>
            <a:ext cx="45719" cy="5040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682411" y="1264310"/>
            <a:ext cx="7608814" cy="584775"/>
          </a:xfrm>
          <a:prstGeom prst="rect">
            <a:avLst/>
          </a:prstGeom>
        </p:spPr>
        <p:txBody>
          <a:bodyPr wrap="none">
            <a:spAutoFit/>
          </a:bodyPr>
          <a:lstStyle/>
          <a:p>
            <a:r>
              <a:rPr lang="ru-RU" sz="3200" b="1" dirty="0"/>
              <a:t>Стоимость квалификационного экзамена</a:t>
            </a:r>
          </a:p>
        </p:txBody>
      </p:sp>
      <p:sp>
        <p:nvSpPr>
          <p:cNvPr id="6" name="Прямоугольник 5"/>
          <p:cNvSpPr/>
          <p:nvPr/>
        </p:nvSpPr>
        <p:spPr>
          <a:xfrm>
            <a:off x="686950" y="3697061"/>
            <a:ext cx="8493031" cy="584775"/>
          </a:xfrm>
          <a:prstGeom prst="rect">
            <a:avLst/>
          </a:prstGeom>
        </p:spPr>
        <p:txBody>
          <a:bodyPr wrap="none">
            <a:spAutoFit/>
          </a:bodyPr>
          <a:lstStyle/>
          <a:p>
            <a:r>
              <a:rPr lang="ru-RU" sz="3200" b="1" dirty="0"/>
              <a:t>Сроки действия квалификационного аттестата</a:t>
            </a:r>
          </a:p>
        </p:txBody>
      </p:sp>
      <p:sp>
        <p:nvSpPr>
          <p:cNvPr id="7" name="Прямоугольник 6"/>
          <p:cNvSpPr/>
          <p:nvPr/>
        </p:nvSpPr>
        <p:spPr>
          <a:xfrm>
            <a:off x="971600" y="4371531"/>
            <a:ext cx="8064896" cy="2246769"/>
          </a:xfrm>
          <a:prstGeom prst="rect">
            <a:avLst/>
          </a:prstGeom>
        </p:spPr>
        <p:txBody>
          <a:bodyPr wrap="square">
            <a:spAutoFit/>
          </a:bodyPr>
          <a:lstStyle/>
          <a:p>
            <a:pPr algn="just"/>
            <a:r>
              <a:rPr lang="ru-RU" sz="2000" dirty="0"/>
              <a:t>Квалификационный аттестат выдается на три года и действует в течение указанного срока</a:t>
            </a:r>
          </a:p>
          <a:p>
            <a:pPr algn="just"/>
            <a:endParaRPr lang="ru-RU" sz="2000" dirty="0"/>
          </a:p>
          <a:p>
            <a:pPr algn="just"/>
            <a:r>
              <a:rPr lang="ru-RU" sz="2000" dirty="0"/>
              <a:t>Оценщик в течение каждых трех календарных лет начиная с года, следующего за годом получения квалификационного аттестата, обязан подтверждать квалификацию путем сдачи квалификационного экзамена.</a:t>
            </a:r>
          </a:p>
        </p:txBody>
      </p:sp>
      <p:pic>
        <p:nvPicPr>
          <p:cNvPr id="8" name="Рисунок 7"/>
          <p:cNvPicPr>
            <a:picLocks noChangeAspect="1"/>
          </p:cNvPicPr>
          <p:nvPr/>
        </p:nvPicPr>
        <p:blipFill>
          <a:blip r:embed="rId2"/>
          <a:stretch>
            <a:fillRect/>
          </a:stretch>
        </p:blipFill>
        <p:spPr>
          <a:xfrm>
            <a:off x="682411" y="2096416"/>
            <a:ext cx="268861" cy="273476"/>
          </a:xfrm>
          <a:prstGeom prst="rect">
            <a:avLst/>
          </a:prstGeom>
        </p:spPr>
      </p:pic>
      <p:pic>
        <p:nvPicPr>
          <p:cNvPr id="12" name="Рисунок 11"/>
          <p:cNvPicPr>
            <a:picLocks noChangeAspect="1"/>
          </p:cNvPicPr>
          <p:nvPr/>
        </p:nvPicPr>
        <p:blipFill>
          <a:blip r:embed="rId2"/>
          <a:stretch>
            <a:fillRect/>
          </a:stretch>
        </p:blipFill>
        <p:spPr>
          <a:xfrm>
            <a:off x="692574" y="2985089"/>
            <a:ext cx="268861" cy="273476"/>
          </a:xfrm>
          <a:prstGeom prst="rect">
            <a:avLst/>
          </a:prstGeom>
        </p:spPr>
      </p:pic>
      <p:pic>
        <p:nvPicPr>
          <p:cNvPr id="13" name="Рисунок 12"/>
          <p:cNvPicPr>
            <a:picLocks noChangeAspect="1"/>
          </p:cNvPicPr>
          <p:nvPr/>
        </p:nvPicPr>
        <p:blipFill>
          <a:blip r:embed="rId2"/>
          <a:stretch>
            <a:fillRect/>
          </a:stretch>
        </p:blipFill>
        <p:spPr>
          <a:xfrm>
            <a:off x="706779" y="4446481"/>
            <a:ext cx="268861" cy="273476"/>
          </a:xfrm>
          <a:prstGeom prst="rect">
            <a:avLst/>
          </a:prstGeom>
        </p:spPr>
      </p:pic>
      <p:pic>
        <p:nvPicPr>
          <p:cNvPr id="14" name="Рисунок 13"/>
          <p:cNvPicPr>
            <a:picLocks noChangeAspect="1"/>
          </p:cNvPicPr>
          <p:nvPr/>
        </p:nvPicPr>
        <p:blipFill>
          <a:blip r:embed="rId2"/>
          <a:stretch>
            <a:fillRect/>
          </a:stretch>
        </p:blipFill>
        <p:spPr>
          <a:xfrm>
            <a:off x="706778" y="5395652"/>
            <a:ext cx="268861" cy="273476"/>
          </a:xfrm>
          <a:prstGeom prst="rect">
            <a:avLst/>
          </a:prstGeom>
        </p:spPr>
      </p:pic>
    </p:spTree>
    <p:extLst>
      <p:ext uri="{BB962C8B-B14F-4D97-AF65-F5344CB8AC3E}">
        <p14:creationId xmlns:p14="http://schemas.microsoft.com/office/powerpoint/2010/main" val="31091669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0114" name="Нижний колонтитул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9C0B063-2D6F-42B4-B92A-D8AF4DB3D633}" type="slidenum">
              <a:rPr lang="ru-RU" smtClean="0">
                <a:solidFill>
                  <a:srgbClr val="898989"/>
                </a:solidFill>
                <a:latin typeface="Cambria" panose="02040503050406030204" pitchFamily="18" charset="0"/>
              </a:rPr>
              <a:pPr/>
              <a:t>7</a:t>
            </a:fld>
            <a:endParaRPr lang="ru-RU">
              <a:solidFill>
                <a:srgbClr val="898989"/>
              </a:solidFill>
              <a:latin typeface="Cambria" panose="02040503050406030204" pitchFamily="18" charset="0"/>
            </a:endParaRPr>
          </a:p>
        </p:txBody>
      </p:sp>
      <p:cxnSp>
        <p:nvCxnSpPr>
          <p:cNvPr id="14" name="Прямая со стрелкой 13"/>
          <p:cNvCxnSpPr/>
          <p:nvPr/>
        </p:nvCxnSpPr>
        <p:spPr>
          <a:xfrm>
            <a:off x="4427538" y="45085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12700" y="1588"/>
            <a:ext cx="9144000" cy="547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2500" b="1" kern="1600" dirty="0">
                <a:solidFill>
                  <a:srgbClr val="0070C0"/>
                </a:solidFill>
                <a:latin typeface="Calibri"/>
                <a:ea typeface="+mj-ea"/>
                <a:cs typeface="+mj-cs"/>
              </a:rPr>
              <a:t>ПРАВИЛА СДАЧИ КВАЛИФИКАЦИОННОГО</a:t>
            </a:r>
            <a:r>
              <a:rPr lang="ru-RU" sz="2500" kern="1600" dirty="0">
                <a:solidFill>
                  <a:srgbClr val="C00000"/>
                </a:solidFill>
              </a:rPr>
              <a:t> </a:t>
            </a:r>
            <a:r>
              <a:rPr lang="ru-RU" sz="2500" b="1" kern="1600" dirty="0">
                <a:solidFill>
                  <a:srgbClr val="0070C0"/>
                </a:solidFill>
                <a:latin typeface="Calibri"/>
                <a:ea typeface="+mj-ea"/>
                <a:cs typeface="+mj-cs"/>
              </a:rPr>
              <a:t>ЭКЗАМЕНА</a:t>
            </a:r>
          </a:p>
        </p:txBody>
      </p:sp>
      <p:graphicFrame>
        <p:nvGraphicFramePr>
          <p:cNvPr id="8" name="Схема 7"/>
          <p:cNvGraphicFramePr/>
          <p:nvPr>
            <p:extLst>
              <p:ext uri="{D42A27DB-BD31-4B8C-83A1-F6EECF244321}">
                <p14:modId xmlns:p14="http://schemas.microsoft.com/office/powerpoint/2010/main" val="2331717909"/>
              </p:ext>
            </p:extLst>
          </p:nvPr>
        </p:nvGraphicFramePr>
        <p:xfrm>
          <a:off x="71500" y="554434"/>
          <a:ext cx="8892988" cy="5970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0118" name="TextBox 10"/>
          <p:cNvSpPr txBox="1">
            <a:spLocks noChangeArrowheads="1"/>
          </p:cNvSpPr>
          <p:nvPr/>
        </p:nvSpPr>
        <p:spPr bwMode="auto">
          <a:xfrm>
            <a:off x="2501900" y="3716338"/>
            <a:ext cx="4003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sz="1400">
                <a:solidFill>
                  <a:srgbClr val="399AB5"/>
                </a:solidFill>
              </a:rPr>
              <a:t>20 рабочих дней с даты регистрации</a:t>
            </a:r>
          </a:p>
        </p:txBody>
      </p:sp>
      <p:sp>
        <p:nvSpPr>
          <p:cNvPr id="90119" name="TextBox 9"/>
          <p:cNvSpPr txBox="1">
            <a:spLocks noChangeArrowheads="1"/>
          </p:cNvSpPr>
          <p:nvPr/>
        </p:nvSpPr>
        <p:spPr bwMode="auto">
          <a:xfrm>
            <a:off x="2987675" y="2455863"/>
            <a:ext cx="2879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sz="1400" dirty="0">
                <a:solidFill>
                  <a:srgbClr val="399AB5"/>
                </a:solidFill>
              </a:rPr>
              <a:t>10 рабочих дней</a:t>
            </a:r>
          </a:p>
        </p:txBody>
      </p:sp>
      <p:sp>
        <p:nvSpPr>
          <p:cNvPr id="90120" name="TextBox 11"/>
          <p:cNvSpPr txBox="1">
            <a:spLocks noChangeArrowheads="1"/>
          </p:cNvSpPr>
          <p:nvPr/>
        </p:nvSpPr>
        <p:spPr bwMode="auto">
          <a:xfrm>
            <a:off x="2987675" y="3025775"/>
            <a:ext cx="303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sz="1400">
                <a:solidFill>
                  <a:srgbClr val="399AB5"/>
                </a:solidFill>
              </a:rPr>
              <a:t>10 рабочих дней с даты регистрации</a:t>
            </a:r>
          </a:p>
        </p:txBody>
      </p:sp>
    </p:spTree>
    <p:extLst>
      <p:ext uri="{BB962C8B-B14F-4D97-AF65-F5344CB8AC3E}">
        <p14:creationId xmlns:p14="http://schemas.microsoft.com/office/powerpoint/2010/main" val="27724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0114" name="Нижний колонтитул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9C0B063-2D6F-42B4-B92A-D8AF4DB3D633}" type="slidenum">
              <a:rPr lang="ru-RU" smtClean="0">
                <a:solidFill>
                  <a:srgbClr val="898989"/>
                </a:solidFill>
                <a:latin typeface="Cambria" panose="02040503050406030204" pitchFamily="18" charset="0"/>
              </a:rPr>
              <a:pPr/>
              <a:t>8</a:t>
            </a:fld>
            <a:endParaRPr lang="ru-RU">
              <a:solidFill>
                <a:srgbClr val="898989"/>
              </a:solidFill>
              <a:latin typeface="Cambria" panose="02040503050406030204" pitchFamily="18" charset="0"/>
            </a:endParaRPr>
          </a:p>
        </p:txBody>
      </p:sp>
      <p:sp>
        <p:nvSpPr>
          <p:cNvPr id="9" name="Прямоугольник 8"/>
          <p:cNvSpPr/>
          <p:nvPr/>
        </p:nvSpPr>
        <p:spPr>
          <a:xfrm>
            <a:off x="13237" y="116632"/>
            <a:ext cx="9144000" cy="547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2500" b="1" kern="1600" dirty="0">
                <a:solidFill>
                  <a:srgbClr val="0070C0"/>
                </a:solidFill>
                <a:latin typeface="Calibri"/>
                <a:ea typeface="+mj-ea"/>
                <a:cs typeface="+mj-cs"/>
              </a:rPr>
              <a:t>ПРАВИЛА СДАЧИ КВАЛИФИКАЦИОННОГО</a:t>
            </a:r>
            <a:r>
              <a:rPr lang="ru-RU" sz="2500" kern="1600" dirty="0">
                <a:solidFill>
                  <a:srgbClr val="C00000"/>
                </a:solidFill>
              </a:rPr>
              <a:t> </a:t>
            </a:r>
            <a:r>
              <a:rPr lang="ru-RU" sz="2500" b="1" kern="1600" dirty="0">
                <a:solidFill>
                  <a:srgbClr val="0070C0"/>
                </a:solidFill>
                <a:latin typeface="Calibri"/>
                <a:ea typeface="+mj-ea"/>
                <a:cs typeface="+mj-cs"/>
              </a:rPr>
              <a:t>ЭКЗАМЕНА</a:t>
            </a:r>
          </a:p>
        </p:txBody>
      </p:sp>
      <p:sp>
        <p:nvSpPr>
          <p:cNvPr id="2" name="Прямоугольник 1"/>
          <p:cNvSpPr/>
          <p:nvPr/>
        </p:nvSpPr>
        <p:spPr>
          <a:xfrm>
            <a:off x="827584" y="908720"/>
            <a:ext cx="7859459" cy="584775"/>
          </a:xfrm>
          <a:prstGeom prst="rect">
            <a:avLst/>
          </a:prstGeom>
        </p:spPr>
        <p:txBody>
          <a:bodyPr wrap="none">
            <a:spAutoFit/>
          </a:bodyPr>
          <a:lstStyle/>
          <a:p>
            <a:r>
              <a:rPr lang="ru-RU" sz="3200" b="1" dirty="0"/>
              <a:t>Проведение</a:t>
            </a:r>
            <a:r>
              <a:rPr lang="ru-RU" dirty="0"/>
              <a:t> </a:t>
            </a:r>
            <a:r>
              <a:rPr lang="ru-RU" sz="3200" b="1" dirty="0"/>
              <a:t>квалификационного</a:t>
            </a:r>
            <a:r>
              <a:rPr lang="ru-RU" dirty="0"/>
              <a:t> </a:t>
            </a:r>
            <a:r>
              <a:rPr lang="ru-RU" sz="3200" b="1" dirty="0"/>
              <a:t>экзамена</a:t>
            </a:r>
          </a:p>
        </p:txBody>
      </p:sp>
    </p:spTree>
    <p:extLst>
      <p:ext uri="{BB962C8B-B14F-4D97-AF65-F5344CB8AC3E}">
        <p14:creationId xmlns:p14="http://schemas.microsoft.com/office/powerpoint/2010/main" val="587938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971600" y="234567"/>
            <a:ext cx="6912768" cy="861774"/>
          </a:xfrm>
          <a:prstGeom prst="rect">
            <a:avLst/>
          </a:prstGeom>
        </p:spPr>
        <p:txBody>
          <a:bodyPr wrap="square">
            <a:spAutoFit/>
          </a:bodyPr>
          <a:lstStyle/>
          <a:p>
            <a:pPr algn="ctr" eaLnBrk="1" fontAlgn="auto" hangingPunct="1">
              <a:spcBef>
                <a:spcPts val="0"/>
              </a:spcBef>
              <a:spcAft>
                <a:spcPts val="0"/>
              </a:spcAft>
            </a:pPr>
            <a:r>
              <a:rPr lang="ru-RU" sz="2500" b="1" kern="1600" dirty="0">
                <a:solidFill>
                  <a:srgbClr val="0070C0"/>
                </a:solidFill>
                <a:latin typeface="Calibri"/>
                <a:ea typeface="+mj-ea"/>
                <a:cs typeface="+mj-cs"/>
              </a:rPr>
              <a:t>ПРАВИЛА СДАЧИ КВАЛИФИКАЦИОННОГО ЭКЗАМЕНА</a:t>
            </a:r>
            <a:endParaRPr lang="ru-RU" b="1" kern="1600" dirty="0">
              <a:solidFill>
                <a:srgbClr val="0070C0"/>
              </a:solidFill>
              <a:latin typeface="Calibri"/>
              <a:ea typeface="+mj-ea"/>
              <a:cs typeface="+mj-cs"/>
            </a:endParaRPr>
          </a:p>
        </p:txBody>
      </p:sp>
      <p:sp>
        <p:nvSpPr>
          <p:cNvPr id="2" name="Прямоугольник 1"/>
          <p:cNvSpPr/>
          <p:nvPr/>
        </p:nvSpPr>
        <p:spPr>
          <a:xfrm>
            <a:off x="899592" y="1556792"/>
            <a:ext cx="8064896" cy="2554545"/>
          </a:xfrm>
          <a:prstGeom prst="rect">
            <a:avLst/>
          </a:prstGeom>
        </p:spPr>
        <p:txBody>
          <a:bodyPr wrap="square">
            <a:spAutoFit/>
          </a:bodyPr>
          <a:lstStyle/>
          <a:p>
            <a:pPr algn="just"/>
            <a:r>
              <a:rPr lang="ru-RU" sz="2000" b="1" dirty="0"/>
              <a:t>Общее время для ответов на все вопросы индивидуального задания</a:t>
            </a:r>
          </a:p>
          <a:p>
            <a:pPr algn="just"/>
            <a:r>
              <a:rPr lang="ru-RU" sz="2000" b="1" dirty="0"/>
              <a:t>составляет 2 часа 30 минут (150 минут)</a:t>
            </a:r>
          </a:p>
          <a:p>
            <a:pPr algn="just"/>
            <a:endParaRPr lang="ru-RU" sz="2000" dirty="0"/>
          </a:p>
          <a:p>
            <a:r>
              <a:rPr lang="ru-RU" sz="2000" b="1" dirty="0"/>
              <a:t>Общее количество вопросов и максимальное количество баллов по</a:t>
            </a:r>
          </a:p>
          <a:p>
            <a:r>
              <a:rPr lang="ru-RU" sz="2000" b="1" dirty="0"/>
              <a:t>направлениям:</a:t>
            </a:r>
          </a:p>
          <a:p>
            <a:r>
              <a:rPr lang="ru-RU" sz="2000" dirty="0"/>
              <a:t>1) Оценка недвижимости – 40 вопросов / 65 баллов</a:t>
            </a:r>
          </a:p>
          <a:p>
            <a:r>
              <a:rPr lang="ru-RU" sz="2000" dirty="0"/>
              <a:t>2) Оценка движимого имущества – 40 вопросов / 65 баллов</a:t>
            </a:r>
          </a:p>
          <a:p>
            <a:r>
              <a:rPr lang="ru-RU" sz="2000" dirty="0"/>
              <a:t>3) Оценка бизнеса – 54 вопроса / 90 баллов</a:t>
            </a:r>
          </a:p>
        </p:txBody>
      </p:sp>
      <p:pic>
        <p:nvPicPr>
          <p:cNvPr id="8" name="Рисунок 7"/>
          <p:cNvPicPr>
            <a:picLocks noChangeAspect="1"/>
          </p:cNvPicPr>
          <p:nvPr/>
        </p:nvPicPr>
        <p:blipFill>
          <a:blip r:embed="rId2"/>
          <a:stretch>
            <a:fillRect/>
          </a:stretch>
        </p:blipFill>
        <p:spPr>
          <a:xfrm>
            <a:off x="610403" y="1663655"/>
            <a:ext cx="268861" cy="273476"/>
          </a:xfrm>
          <a:prstGeom prst="rect">
            <a:avLst/>
          </a:prstGeom>
        </p:spPr>
      </p:pic>
      <p:pic>
        <p:nvPicPr>
          <p:cNvPr id="12" name="Рисунок 11"/>
          <p:cNvPicPr>
            <a:picLocks noChangeAspect="1"/>
          </p:cNvPicPr>
          <p:nvPr/>
        </p:nvPicPr>
        <p:blipFill>
          <a:blip r:embed="rId2"/>
          <a:stretch>
            <a:fillRect/>
          </a:stretch>
        </p:blipFill>
        <p:spPr>
          <a:xfrm>
            <a:off x="620566" y="2552328"/>
            <a:ext cx="268861" cy="273476"/>
          </a:xfrm>
          <a:prstGeom prst="rect">
            <a:avLst/>
          </a:prstGeom>
        </p:spPr>
      </p:pic>
      <p:pic>
        <p:nvPicPr>
          <p:cNvPr id="13" name="Рисунок 12"/>
          <p:cNvPicPr>
            <a:picLocks noChangeAspect="1"/>
          </p:cNvPicPr>
          <p:nvPr/>
        </p:nvPicPr>
        <p:blipFill>
          <a:blip r:embed="rId2"/>
          <a:stretch>
            <a:fillRect/>
          </a:stretch>
        </p:blipFill>
        <p:spPr>
          <a:xfrm>
            <a:off x="610403" y="4220375"/>
            <a:ext cx="268861" cy="273476"/>
          </a:xfrm>
          <a:prstGeom prst="rect">
            <a:avLst/>
          </a:prstGeom>
        </p:spPr>
      </p:pic>
      <p:sp>
        <p:nvSpPr>
          <p:cNvPr id="5" name="Прямоугольник 4"/>
          <p:cNvSpPr/>
          <p:nvPr/>
        </p:nvSpPr>
        <p:spPr>
          <a:xfrm>
            <a:off x="912056" y="4129593"/>
            <a:ext cx="7272808" cy="1323439"/>
          </a:xfrm>
          <a:prstGeom prst="rect">
            <a:avLst/>
          </a:prstGeom>
        </p:spPr>
        <p:txBody>
          <a:bodyPr wrap="square">
            <a:spAutoFit/>
          </a:bodyPr>
          <a:lstStyle/>
          <a:p>
            <a:r>
              <a:rPr lang="ru-RU" sz="2000" b="1" dirty="0"/>
              <a:t>Минимальное количество баллов для сдачи экзамена</a:t>
            </a:r>
          </a:p>
          <a:p>
            <a:r>
              <a:rPr lang="ru-RU" sz="2000" dirty="0"/>
              <a:t>1) Оценка недвижимости – 45 баллов</a:t>
            </a:r>
          </a:p>
          <a:p>
            <a:r>
              <a:rPr lang="ru-RU" sz="2000" dirty="0"/>
              <a:t>2) Оценка движимого имущества – 45 баллов</a:t>
            </a:r>
          </a:p>
          <a:p>
            <a:r>
              <a:rPr lang="ru-RU" sz="2000" dirty="0"/>
              <a:t>3) Оценка бизнеса – 63 балла</a:t>
            </a:r>
          </a:p>
        </p:txBody>
      </p:sp>
    </p:spTree>
    <p:extLst>
      <p:ext uri="{BB962C8B-B14F-4D97-AF65-F5344CB8AC3E}">
        <p14:creationId xmlns:p14="http://schemas.microsoft.com/office/powerpoint/2010/main" val="3287083722"/>
      </p:ext>
    </p:extLst>
  </p:cSld>
  <p:clrMapOvr>
    <a:masterClrMapping/>
  </p:clrMapOvr>
  <p:transition/>
</p:sld>
</file>

<file path=ppt/theme/theme1.xml><?xml version="1.0" encoding="utf-8"?>
<a:theme xmlns:a="http://schemas.openxmlformats.org/drawingml/2006/main" name="10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тема 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тема 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44973</TotalTime>
  <Words>1668</Words>
  <Application>Microsoft Office PowerPoint</Application>
  <PresentationFormat>Экран (4:3)</PresentationFormat>
  <Paragraphs>287</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4</vt:i4>
      </vt:variant>
      <vt:variant>
        <vt:lpstr>Заголовки слайдов</vt:lpstr>
      </vt:variant>
      <vt:variant>
        <vt:i4>13</vt:i4>
      </vt:variant>
    </vt:vector>
  </HeadingPairs>
  <TitlesOfParts>
    <vt:vector size="23" baseType="lpstr">
      <vt:lpstr>Arial</vt:lpstr>
      <vt:lpstr>Calibri</vt:lpstr>
      <vt:lpstr>Calibri-Bold</vt:lpstr>
      <vt:lpstr>Cambria</vt:lpstr>
      <vt:lpstr>Tahoma</vt:lpstr>
      <vt:lpstr>Times New Roman</vt:lpstr>
      <vt:lpstr>10_Тема Office</vt:lpstr>
      <vt:lpstr>2_Оформление по умолчанию</vt:lpstr>
      <vt:lpstr>1_тема 2</vt:lpstr>
      <vt:lpstr>2_тема 2</vt:lpstr>
      <vt:lpstr>Круглый стол  «Практика сдачи квалификационного экзамена оценщиков»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Екатерина Гладкина</dc:creator>
  <cp:lastModifiedBy>Арина Потоцкая</cp:lastModifiedBy>
  <cp:revision>328</cp:revision>
  <cp:lastPrinted>2017-08-15T07:47:23Z</cp:lastPrinted>
  <dcterms:created xsi:type="dcterms:W3CDTF">2014-10-21T03:49:06Z</dcterms:created>
  <dcterms:modified xsi:type="dcterms:W3CDTF">2017-09-13T12:38:15Z</dcterms:modified>
</cp:coreProperties>
</file>