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41F3-AC4B-4972-AFA2-3EF4DD88E9E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F91E-7361-444C-B823-9E41B120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3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4017-A235-449E-A375-A248D0C1ADF9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FD84-94BC-4CF3-AE32-9B1354E14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EA08-922C-48E4-9DAA-A47FCF6C6A61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26D9-BD37-431A-9817-0B4C1BF26CB2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BC24-C307-4C06-BC76-1B1B6D8828C9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8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6DA-F297-4973-AACE-9968CC23BE9A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8101-200B-44C7-BE6A-46655B474DC6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88C-2AD0-413A-8BD1-625509F2FC9B}" type="datetime1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3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72A-3BAB-4877-BC0B-6753F0860C6E}" type="datetime1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E5E-8696-46B9-B9FE-C58DAE77E520}" type="datetime1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BD58-14A2-4FC8-AF01-DF505859C505}" type="datetime1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8FA2-1FBA-466B-8BE5-902FE8372E31}" type="datetime1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4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DA50-1487-44CE-8DCB-FA80AA9440AE}" type="datetime1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4FD3-6444-43AB-97E7-947C85F83A51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1772816"/>
            <a:ext cx="8910736" cy="2664297"/>
          </a:xfrm>
        </p:spPr>
        <p:txBody>
          <a:bodyPr>
            <a:noAutofit/>
          </a:bodyPr>
          <a:lstStyle/>
          <a:p>
            <a:br>
              <a:rPr lang="ru-RU" sz="5400" b="1" dirty="0">
                <a:solidFill>
                  <a:srgbClr val="FF0000"/>
                </a:solidFill>
                <a:latin typeface="+mn-lt"/>
              </a:rPr>
            </a:br>
            <a:r>
              <a:rPr lang="ru-RU" sz="4400" b="1" dirty="0">
                <a:solidFill>
                  <a:srgbClr val="0070C0"/>
                </a:solidFill>
                <a:latin typeface="+mn-lt"/>
              </a:rPr>
              <a:t>Дискуссионные вопросы «оценочной» </a:t>
            </a:r>
            <a:br>
              <a:rPr lang="ru-RU" sz="4400" b="1" dirty="0">
                <a:solidFill>
                  <a:srgbClr val="0070C0"/>
                </a:solidFill>
                <a:latin typeface="+mn-lt"/>
              </a:rPr>
            </a:br>
            <a:r>
              <a:rPr lang="ru-RU" sz="4400" b="1" dirty="0">
                <a:solidFill>
                  <a:srgbClr val="0070C0"/>
                </a:solidFill>
                <a:latin typeface="+mn-lt"/>
              </a:rPr>
              <a:t>судебной экспертизы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87824" y="6102426"/>
            <a:ext cx="2880320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080000"/>
            <a:r>
              <a:rPr lang="ru-RU" sz="3200" b="1" dirty="0">
                <a:solidFill>
                  <a:srgbClr val="0070C0"/>
                </a:solidFill>
                <a:latin typeface="+mn-lt"/>
              </a:rPr>
              <a:t>2017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908720"/>
            <a:ext cx="9144000" cy="0"/>
          </a:xfrm>
          <a:prstGeom prst="line">
            <a:avLst/>
          </a:prstGeom>
          <a:ln w="158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DA952E5-BA54-40CB-9C74-5F8F969DB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3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0550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Существенность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36180"/>
            <a:ext cx="7886700" cy="4620171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Оспаривание кадастровой стоимости (разница: кадастровая стоимость, стоимость в отчете об оценке и заключении эксперта)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Убытки, ущерб как разница цены сделки и стоимости в отчете об оценке и ЗЭ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Оспаривание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отчета об оценке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А.В. Каминский, М.О. Ильин,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В.И. Лебединский и др.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Экспертиза отчетов об оценке: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Учебник. 2-е издание. – М.: Компания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«Про-</a:t>
            </a:r>
            <a:r>
              <a:rPr lang="ru-RU" sz="1500" b="1" dirty="0" err="1">
                <a:solidFill>
                  <a:srgbClr val="0070C0"/>
                </a:solidFill>
              </a:rPr>
              <a:t>Аппрайзер</a:t>
            </a:r>
            <a:r>
              <a:rPr lang="ru-RU" sz="1500" b="1" dirty="0">
                <a:solidFill>
                  <a:srgbClr val="0070C0"/>
                </a:solidFill>
              </a:rPr>
              <a:t>», 2015. – 272 с.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ISBN 978-5-504-03007-4</a:t>
            </a: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46C7D32-A3AC-4578-9941-B622D9A7153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51920" y="3369989"/>
            <a:ext cx="4747969" cy="2986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7689D5B-62D8-4DB9-A669-1AC69772B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9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НДС в РС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18742"/>
            <a:ext cx="7886700" cy="462017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Банкротство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Выкуп арендаторами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Приватизация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Оспаривание кадастровой стоимости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НДС без учета не означает, что НДС вычитается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6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5456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Требования к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заключению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43443" y="2234296"/>
            <a:ext cx="7886700" cy="462017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Федеральный закон "Об оценочной деятельности в Российской Федерации" от 29.07.1998 N 135-ФЗ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Федеральные стандарты оценки</a:t>
            </a:r>
          </a:p>
          <a:p>
            <a:r>
              <a:rPr lang="ru-RU" dirty="0"/>
              <a:t>Заключение эксперта должно быть выполнено на строго </a:t>
            </a:r>
            <a:r>
              <a:rPr lang="ru-RU" u="sng" dirty="0"/>
              <a:t>научной и практической основе и основываться на базе общепринятых научных и практических данных.</a:t>
            </a:r>
            <a:r>
              <a:rPr lang="ru-RU" dirty="0"/>
              <a:t> (ФЗ № 73-ФЗ) </a:t>
            </a:r>
          </a:p>
          <a:p>
            <a:r>
              <a:rPr lang="ru-RU" dirty="0"/>
              <a:t>Для целей установления рыночной стоимости объектов недвижимости указанная основа сформирована общепринятой методологией оценки, в том числе изложенной в Федеральном законе от 29.07.1998 г. № 135-ФЗ «Об оценочной деятельности в Российской Федерации» и федеральных стандартах оценки. 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4427CE-4861-4F56-A55D-CD542AB0D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8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40481"/>
            <a:ext cx="7886700" cy="1325563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Расходы на экспертизу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39380"/>
            <a:ext cx="7886700" cy="462017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Расходы судебную экспертизу</a:t>
            </a:r>
          </a:p>
          <a:p>
            <a:pPr marL="0" indent="0">
              <a:buNone/>
            </a:pPr>
            <a:r>
              <a:rPr lang="ru-RU" sz="2000" dirty="0"/>
              <a:t>Кадастровая стоимость настолько превышает рыночную стоимость, что это может свидетельствовать о повлекшей нарушение прав соответствующего лица</a:t>
            </a:r>
          </a:p>
          <a:p>
            <a:pPr marL="0" indent="0">
              <a:buNone/>
            </a:pPr>
            <a:r>
              <a:rPr lang="ru-RU" sz="2000" dirty="0"/>
              <a:t>(Постановление КС РФ от 11.07.2017 N 20-П)</a:t>
            </a:r>
          </a:p>
          <a:p>
            <a:pPr marL="0" indent="0">
              <a:buNone/>
            </a:pPr>
            <a:endParaRPr lang="ru-RU" sz="2000" dirty="0"/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Расходы внесудебную экспертизу</a:t>
            </a:r>
          </a:p>
          <a:p>
            <a:pPr marL="0" indent="0">
              <a:buNone/>
            </a:pPr>
            <a:r>
              <a:rPr lang="ru-RU" dirty="0"/>
              <a:t>Заключение … положено в основу судебных актов …, что является основанием для возмещения данных расходов по правилам о взыскании убытков. </a:t>
            </a:r>
          </a:p>
          <a:p>
            <a:pPr marL="0" indent="0">
              <a:buNone/>
            </a:pPr>
            <a:r>
              <a:rPr lang="ru-RU" dirty="0"/>
              <a:t>(Определение ВС РФ от 21.08.2017 </a:t>
            </a:r>
            <a:r>
              <a:rPr lang="en-US" dirty="0"/>
              <a:t>N</a:t>
            </a:r>
            <a:r>
              <a:rPr lang="ru-RU" dirty="0"/>
              <a:t> </a:t>
            </a:r>
            <a:r>
              <a:rPr lang="en-US" dirty="0"/>
              <a:t>306-</a:t>
            </a:r>
            <a:r>
              <a:rPr lang="ru-RU" dirty="0"/>
              <a:t>ЭС17-7311)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4340A7-DD6A-4156-A062-F14DF5622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2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Выбор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судебного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46251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Отрицательная практика: кто быстрее и дешевле</a:t>
            </a:r>
            <a:r>
              <a:rPr lang="en-US" sz="2800" b="1" dirty="0">
                <a:solidFill>
                  <a:srgbClr val="0070C0"/>
                </a:solidFill>
              </a:rPr>
              <a:t> =&gt; </a:t>
            </a:r>
            <a:r>
              <a:rPr lang="ru-RU" sz="2800" b="1" dirty="0">
                <a:solidFill>
                  <a:srgbClr val="0070C0"/>
                </a:solidFill>
              </a:rPr>
              <a:t>многочисленные повторные экспертизы</a:t>
            </a: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Рекомендация</a:t>
            </a:r>
            <a:r>
              <a:rPr lang="ru-RU" sz="2800" b="1" dirty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выбор по квалификации </a:t>
            </a: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834AED-25EB-40E9-A2BA-A43603CB95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166" r="24645"/>
          <a:stretch/>
        </p:blipFill>
        <p:spPr>
          <a:xfrm>
            <a:off x="5292080" y="3356992"/>
            <a:ext cx="3370634" cy="332160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44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277</Words>
  <Application>Microsoft Office PowerPoint</Application>
  <PresentationFormat>Экран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 Дискуссионные вопросы «оценочной»  судебной экспертизы</vt:lpstr>
      <vt:lpstr>Существенность</vt:lpstr>
      <vt:lpstr>НДС в РС</vt:lpstr>
      <vt:lpstr>Требования к  заключению эксперта</vt:lpstr>
      <vt:lpstr>Расходы на экспертизу</vt:lpstr>
      <vt:lpstr>Выбор  судебного эксперта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в системе саморегулирования</dc:title>
  <dc:creator>1</dc:creator>
  <cp:lastModifiedBy>Арина Потоцкая</cp:lastModifiedBy>
  <cp:revision>218</cp:revision>
  <cp:lastPrinted>2012-06-28T15:39:41Z</cp:lastPrinted>
  <dcterms:created xsi:type="dcterms:W3CDTF">2011-04-20T12:27:46Z</dcterms:created>
  <dcterms:modified xsi:type="dcterms:W3CDTF">2017-09-14T15:59:09Z</dcterms:modified>
</cp:coreProperties>
</file>