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93B2C-ECB0-4596-A63E-D9919B1AF368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C533-CFD8-4F87-A0D2-7DDB368EC03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93B2C-ECB0-4596-A63E-D9919B1AF368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C533-CFD8-4F87-A0D2-7DDB368EC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93B2C-ECB0-4596-A63E-D9919B1AF368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C533-CFD8-4F87-A0D2-7DDB368EC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93B2C-ECB0-4596-A63E-D9919B1AF368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C533-CFD8-4F87-A0D2-7DDB368EC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93B2C-ECB0-4596-A63E-D9919B1AF368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C533-CFD8-4F87-A0D2-7DDB368EC03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93B2C-ECB0-4596-A63E-D9919B1AF368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C533-CFD8-4F87-A0D2-7DDB368EC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93B2C-ECB0-4596-A63E-D9919B1AF368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C533-CFD8-4F87-A0D2-7DDB368EC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93B2C-ECB0-4596-A63E-D9919B1AF368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C533-CFD8-4F87-A0D2-7DDB368EC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93B2C-ECB0-4596-A63E-D9919B1AF368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C533-CFD8-4F87-A0D2-7DDB368EC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93B2C-ECB0-4596-A63E-D9919B1AF368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0C533-CFD8-4F87-A0D2-7DDB368EC03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93B2C-ECB0-4596-A63E-D9919B1AF368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30C533-CFD8-4F87-A0D2-7DDB368EC03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393B2C-ECB0-4596-A63E-D9919B1AF368}" type="datetimeFigureOut">
              <a:rPr lang="ru-RU" smtClean="0"/>
              <a:t>11.09.2018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30C533-CFD8-4F87-A0D2-7DDB368EC03B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Проблемы подготовки судебных экспертиз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00066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С.А.ТАБАКОВА</a:t>
            </a:r>
            <a:r>
              <a:rPr lang="ru-RU" dirty="0"/>
              <a:t>, </a:t>
            </a:r>
            <a:r>
              <a:rPr lang="ru-RU" dirty="0" err="1" smtClean="0"/>
              <a:t>к.э.н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Ассоциация </a:t>
            </a:r>
            <a:r>
              <a:rPr lang="ru-RU" dirty="0" err="1" smtClean="0"/>
              <a:t>судэкспертов</a:t>
            </a:r>
            <a:r>
              <a:rPr lang="ru-RU" dirty="0" smtClean="0"/>
              <a:t> «Премьер»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6021288"/>
            <a:ext cx="20002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Вологда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12 сентября 2018г.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349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Спасибо за внимание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endParaRPr lang="ru-RU" i="1" dirty="0" smtClean="0"/>
          </a:p>
          <a:p>
            <a:pPr marL="0" indent="0" algn="r">
              <a:buNone/>
            </a:pPr>
            <a:endParaRPr lang="en-US" i="1" dirty="0" smtClean="0"/>
          </a:p>
          <a:p>
            <a:pPr marL="0" indent="0" algn="r">
              <a:buNone/>
            </a:pPr>
            <a:endParaRPr lang="en-US" i="1" dirty="0"/>
          </a:p>
          <a:p>
            <a:pPr marL="0" indent="0" algn="r">
              <a:buNone/>
            </a:pPr>
            <a:endParaRPr lang="en-US" i="1" dirty="0" smtClean="0"/>
          </a:p>
          <a:p>
            <a:pPr marL="0" indent="0" algn="r">
              <a:buNone/>
            </a:pPr>
            <a:endParaRPr lang="en-US" i="1" dirty="0"/>
          </a:p>
          <a:p>
            <a:pPr marL="0" indent="0" algn="r">
              <a:buNone/>
            </a:pPr>
            <a:endParaRPr lang="en-US" i="1" dirty="0" smtClean="0"/>
          </a:p>
          <a:p>
            <a:pPr marL="0" indent="0" algn="r">
              <a:buNone/>
            </a:pPr>
            <a:r>
              <a:rPr lang="ru-RU" i="1" dirty="0" smtClean="0"/>
              <a:t>Светлана </a:t>
            </a:r>
            <a:r>
              <a:rPr lang="ru-RU" i="1" dirty="0" err="1" smtClean="0"/>
              <a:t>Табакова</a:t>
            </a:r>
            <a:endParaRPr lang="ru-RU" i="1" dirty="0" smtClean="0"/>
          </a:p>
          <a:p>
            <a:pPr marL="0" indent="0" algn="r">
              <a:buNone/>
            </a:pPr>
            <a:r>
              <a:rPr lang="en-US" i="1" dirty="0" smtClean="0"/>
              <a:t>russel4009@gmail.com</a:t>
            </a:r>
            <a:endParaRPr lang="ru-RU" i="1" dirty="0" smtClean="0"/>
          </a:p>
          <a:p>
            <a:pPr marL="0" indent="0" algn="r">
              <a:buNone/>
            </a:pP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3630194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Этапы подготовки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Изучение нормативной базы экспертной деятельности</a:t>
            </a:r>
          </a:p>
          <a:p>
            <a:endParaRPr lang="ru-RU" dirty="0" smtClean="0"/>
          </a:p>
          <a:p>
            <a:r>
              <a:rPr lang="ru-RU" dirty="0" smtClean="0"/>
              <a:t>Ознакомление с материалами дела</a:t>
            </a:r>
          </a:p>
          <a:p>
            <a:endParaRPr lang="ru-RU" dirty="0" smtClean="0"/>
          </a:p>
          <a:p>
            <a:r>
              <a:rPr lang="ru-RU" dirty="0" smtClean="0"/>
              <a:t>Проведение исследования объекта оценки </a:t>
            </a:r>
          </a:p>
          <a:p>
            <a:endParaRPr lang="ru-RU" dirty="0" smtClean="0"/>
          </a:p>
          <a:p>
            <a:r>
              <a:rPr lang="ru-RU" dirty="0" smtClean="0"/>
              <a:t>Подготовка экспертного заключения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176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1143000"/>
          </a:xfrm>
        </p:spPr>
        <p:txBody>
          <a:bodyPr>
            <a:normAutofit/>
          </a:bodyPr>
          <a:lstStyle/>
          <a:p>
            <a:r>
              <a:rPr lang="ru-RU" sz="4000" dirty="0"/>
              <a:t>Ознакомление </a:t>
            </a:r>
            <a:r>
              <a:rPr lang="ru-RU" sz="4000" dirty="0" smtClean="0"/>
              <a:t>с </a:t>
            </a:r>
            <a:r>
              <a:rPr lang="ru-RU" sz="4000" dirty="0"/>
              <a:t>материалами </a:t>
            </a:r>
            <a:r>
              <a:rPr lang="ru-RU" sz="4000" dirty="0" smtClean="0"/>
              <a:t>дела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Исследование отчета об оценке</a:t>
            </a:r>
          </a:p>
          <a:p>
            <a:r>
              <a:rPr lang="ru-RU" dirty="0" smtClean="0"/>
              <a:t>Анализ замечаний на отчет со стороны представителей администрации региона</a:t>
            </a:r>
          </a:p>
          <a:p>
            <a:r>
              <a:rPr lang="ru-RU" dirty="0" smtClean="0"/>
              <a:t>Ознакомление с результатами проводившихся ранее аналогичных экспертных исследований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467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1143000"/>
          </a:xfrm>
        </p:spPr>
        <p:txBody>
          <a:bodyPr>
            <a:normAutofit/>
          </a:bodyPr>
          <a:lstStyle/>
          <a:p>
            <a:r>
              <a:rPr lang="ru-RU" sz="4000" dirty="0"/>
              <a:t>Проведение исследования </a:t>
            </a:r>
            <a:r>
              <a:rPr lang="ru-RU" sz="4000" dirty="0" smtClean="0"/>
              <a:t>объекта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Изучение </a:t>
            </a:r>
            <a:r>
              <a:rPr lang="ru-RU" dirty="0"/>
              <a:t>количественных и качественных характеристик объекта исследования по материалам дела.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Проверка </a:t>
            </a:r>
            <a:r>
              <a:rPr lang="ru-RU" dirty="0"/>
              <a:t>имеющихся данных об объекте</a:t>
            </a:r>
          </a:p>
          <a:p>
            <a:endParaRPr lang="ru-RU" dirty="0" smtClean="0"/>
          </a:p>
          <a:p>
            <a:r>
              <a:rPr lang="ru-RU" dirty="0" smtClean="0"/>
              <a:t>Определение сегмента рынка, к которому относится объект исследования. Сбор рыночных данных, формирование выборки для отбора аналогов.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69444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1143000"/>
          </a:xfrm>
        </p:spPr>
        <p:txBody>
          <a:bodyPr>
            <a:normAutofit/>
          </a:bodyPr>
          <a:lstStyle/>
          <a:p>
            <a:r>
              <a:rPr lang="ru-RU" sz="4000" dirty="0"/>
              <a:t>Подготовка экспертного заключения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Составление скорректированного описания объекта исследования на основании материалов дела и уточненных характеристик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с использованием независимых источников</a:t>
            </a:r>
          </a:p>
          <a:p>
            <a:r>
              <a:rPr lang="ru-RU" dirty="0" smtClean="0"/>
              <a:t>Определение </a:t>
            </a:r>
            <a:r>
              <a:rPr lang="ru-RU" dirty="0" err="1" smtClean="0"/>
              <a:t>ценообразующих</a:t>
            </a:r>
            <a:r>
              <a:rPr lang="ru-RU" dirty="0" smtClean="0"/>
              <a:t> факторов, применимых для расчета стоимости конкретного объекта</a:t>
            </a:r>
            <a:r>
              <a:rPr lang="en-US" dirty="0" smtClean="0"/>
              <a:t>. </a:t>
            </a:r>
            <a:r>
              <a:rPr lang="ru-RU" dirty="0" smtClean="0"/>
              <a:t>Сбор их значений.</a:t>
            </a:r>
          </a:p>
          <a:p>
            <a:r>
              <a:rPr lang="ru-RU" dirty="0" smtClean="0"/>
              <a:t>Обоснование выбора аналогов для будущего расчета и обоснование отказа от использования остальных аналогов из состава выборки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92610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1143000"/>
          </a:xfrm>
        </p:spPr>
        <p:txBody>
          <a:bodyPr>
            <a:normAutofit/>
          </a:bodyPr>
          <a:lstStyle/>
          <a:p>
            <a:r>
              <a:rPr lang="ru-RU" sz="4000" dirty="0"/>
              <a:t>Подготовка экспертного </a:t>
            </a:r>
            <a:r>
              <a:rPr lang="ru-RU" sz="4000" dirty="0" smtClean="0"/>
              <a:t>заключения</a:t>
            </a:r>
            <a:br>
              <a:rPr lang="ru-RU" sz="4000" dirty="0" smtClean="0"/>
            </a:br>
            <a:r>
              <a:rPr lang="ru-RU" sz="2400" dirty="0" smtClean="0"/>
              <a:t>(продолжение)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Подготовка информации о количественных и качественных характеристиках аналогов</a:t>
            </a:r>
          </a:p>
          <a:p>
            <a:r>
              <a:rPr lang="ru-RU" dirty="0" smtClean="0"/>
              <a:t>Сбор рыночных значений показателей эксплуатационных и операционных расходов в зависимости от сегмента рынка (типа объекта недвижимости)</a:t>
            </a:r>
          </a:p>
          <a:p>
            <a:r>
              <a:rPr lang="ru-RU" dirty="0" smtClean="0"/>
              <a:t>Подбор</a:t>
            </a:r>
            <a:r>
              <a:rPr lang="ru-RU" dirty="0"/>
              <a:t> </a:t>
            </a:r>
            <a:r>
              <a:rPr lang="ru-RU" dirty="0" smtClean="0"/>
              <a:t>или расчет ставки дисконтирования или капитализации в зависимости от </a:t>
            </a:r>
            <a:r>
              <a:rPr lang="ru-RU" dirty="0"/>
              <a:t>сегмента рынка (типа объекта недвижимости</a:t>
            </a:r>
            <a:r>
              <a:rPr lang="ru-RU" dirty="0" smtClean="0"/>
              <a:t>)</a:t>
            </a:r>
          </a:p>
          <a:p>
            <a:r>
              <a:rPr lang="ru-RU" dirty="0"/>
              <a:t>Проведение расчетов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39663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Замечания по исследованиям экспертов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579296" cy="4805888"/>
          </a:xfrm>
        </p:spPr>
        <p:txBody>
          <a:bodyPr numCol="2" spcCol="252000">
            <a:noAutofit/>
          </a:bodyPr>
          <a:lstStyle/>
          <a:p>
            <a:pPr>
              <a:lnSpc>
                <a:spcPts val="18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ru-RU" sz="1600" dirty="0" smtClean="0"/>
              <a:t>Несоответствие вида разрешенного использования объектов-аналогов ВРИ объекта исследования</a:t>
            </a:r>
          </a:p>
          <a:p>
            <a:pPr>
              <a:lnSpc>
                <a:spcPts val="18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ru-RU" sz="1600" dirty="0" smtClean="0"/>
              <a:t>Использование аналогов, в которых не указан вид разрешенного использования</a:t>
            </a:r>
          </a:p>
          <a:p>
            <a:pPr>
              <a:lnSpc>
                <a:spcPts val="18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ru-RU" sz="1600" dirty="0" smtClean="0"/>
              <a:t>Использование корреляционно-регрессионной зависимости «площадь-стоимость», опубликованной для объектов-аналогов, не совпадающих по назначению с объектом исследования</a:t>
            </a:r>
          </a:p>
          <a:p>
            <a:pPr>
              <a:lnSpc>
                <a:spcPts val="18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ru-RU" sz="1600" dirty="0" smtClean="0"/>
              <a:t>Отсутствие корректировки аналогов на район, направления основных транспортных магистралей</a:t>
            </a:r>
          </a:p>
          <a:p>
            <a:pPr>
              <a:lnSpc>
                <a:spcPts val="18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ru-RU" sz="1600" dirty="0" smtClean="0"/>
              <a:t>Отсутствие подтверждений на удаленность объекта (в графическом или расчетном виде)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  <a:p>
            <a:pPr>
              <a:lnSpc>
                <a:spcPts val="18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ru-RU" sz="1600" dirty="0" smtClean="0"/>
              <a:t>Неиспользование корректировок на ряд факторов, существенных с точки зрения оппонентов эксперта</a:t>
            </a:r>
          </a:p>
          <a:p>
            <a:pPr>
              <a:lnSpc>
                <a:spcPts val="18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ru-RU" sz="1600" dirty="0" smtClean="0"/>
              <a:t>Существенное различие между стоимостями объектов аналогов после внесения всех корректировок (более чем на 45-50%)</a:t>
            </a:r>
          </a:p>
          <a:p>
            <a:pPr>
              <a:lnSpc>
                <a:spcPts val="18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ru-RU" sz="1600" dirty="0" smtClean="0"/>
              <a:t>Учет наличия на земельном участке зданий и строений при оценке объектов капитального строительства</a:t>
            </a:r>
          </a:p>
          <a:p>
            <a:pPr>
              <a:lnSpc>
                <a:spcPts val="18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ru-RU" sz="1600" dirty="0" smtClean="0"/>
              <a:t>Некорректное определение статуса населенного пункта  местонахождения объекта в целях применения корректировок</a:t>
            </a:r>
          </a:p>
          <a:p>
            <a:pPr>
              <a:lnSpc>
                <a:spcPts val="18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ru-RU" sz="1600" dirty="0" smtClean="0"/>
              <a:t>Отсутствие корректировок на различие в этажности</a:t>
            </a:r>
          </a:p>
        </p:txBody>
      </p:sp>
    </p:spTree>
    <p:extLst>
      <p:ext uri="{BB962C8B-B14F-4D97-AF65-F5344CB8AC3E}">
        <p14:creationId xmlns:p14="http://schemas.microsoft.com/office/powerpoint/2010/main" val="2896092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Замечания по исследованиям экспертов</a:t>
            </a:r>
            <a:br>
              <a:rPr lang="ru-RU" sz="4000" dirty="0" smtClean="0"/>
            </a:br>
            <a:r>
              <a:rPr lang="ru-RU" sz="2400" dirty="0"/>
              <a:t>(продолжение)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579296" cy="4805888"/>
          </a:xfrm>
        </p:spPr>
        <p:txBody>
          <a:bodyPr numCol="2" spcCol="252000">
            <a:noAutofit/>
          </a:bodyPr>
          <a:lstStyle/>
          <a:p>
            <a:pPr marL="342900" indent="-342900">
              <a:lnSpc>
                <a:spcPts val="1800"/>
              </a:lnSpc>
              <a:spcBef>
                <a:spcPts val="1000"/>
              </a:spcBef>
              <a:buFont typeface="+mj-lt"/>
              <a:buAutoNum type="arabicPeriod" startAt="11"/>
            </a:pPr>
            <a:r>
              <a:rPr lang="ru-RU" sz="1600" dirty="0" smtClean="0"/>
              <a:t>Отсутствие </a:t>
            </a:r>
            <a:r>
              <a:rPr lang="ru-RU" sz="1600" dirty="0"/>
              <a:t>корректировок </a:t>
            </a:r>
            <a:r>
              <a:rPr lang="ru-RU" sz="1600" dirty="0" smtClean="0"/>
              <a:t>на наличие административных помещений в составе производственной или складской недвижимости</a:t>
            </a:r>
          </a:p>
          <a:p>
            <a:pPr marL="342900" indent="-342900">
              <a:lnSpc>
                <a:spcPts val="1800"/>
              </a:lnSpc>
              <a:spcBef>
                <a:spcPts val="1000"/>
              </a:spcBef>
              <a:buFont typeface="+mj-lt"/>
              <a:buAutoNum type="arabicPeriod" startAt="11"/>
            </a:pPr>
            <a:r>
              <a:rPr lang="ru-RU" sz="1600" dirty="0" err="1" smtClean="0"/>
              <a:t>Неучет</a:t>
            </a:r>
            <a:r>
              <a:rPr lang="ru-RU" sz="1600" dirty="0" smtClean="0"/>
              <a:t> плотности застройки </a:t>
            </a:r>
          </a:p>
          <a:p>
            <a:pPr marL="342900" indent="-342900">
              <a:lnSpc>
                <a:spcPts val="1800"/>
              </a:lnSpc>
              <a:spcBef>
                <a:spcPts val="1000"/>
              </a:spcBef>
              <a:buFont typeface="+mj-lt"/>
              <a:buAutoNum type="arabicPeriod" startAt="11"/>
            </a:pPr>
            <a:r>
              <a:rPr lang="ru-RU" sz="1600" dirty="0" smtClean="0"/>
              <a:t>Отсутствие анализа пригодности подвалов для целей эксплуатации</a:t>
            </a:r>
          </a:p>
          <a:p>
            <a:pPr marL="342900" indent="-342900">
              <a:lnSpc>
                <a:spcPts val="1800"/>
              </a:lnSpc>
              <a:spcBef>
                <a:spcPts val="1000"/>
              </a:spcBef>
              <a:buFont typeface="+mj-lt"/>
              <a:buAutoNum type="arabicPeriod" startAt="11"/>
            </a:pPr>
            <a:r>
              <a:rPr lang="ru-RU" sz="1600" dirty="0" smtClean="0"/>
              <a:t>Несовпадение размеров площадей и иных характеристик в описательной и расчетной частях экспертного заключения</a:t>
            </a:r>
          </a:p>
          <a:p>
            <a:pPr marL="342900" indent="-342900">
              <a:lnSpc>
                <a:spcPts val="1800"/>
              </a:lnSpc>
              <a:spcBef>
                <a:spcPts val="1000"/>
              </a:spcBef>
              <a:buFont typeface="+mj-lt"/>
              <a:buAutoNum type="arabicPeriod" startAt="11"/>
            </a:pPr>
            <a:r>
              <a:rPr lang="ru-RU" sz="1600" dirty="0" smtClean="0"/>
              <a:t>Порядок корректировки единых объектов недвижимости в процессе оценки объекта капитального строительства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 smtClean="0"/>
          </a:p>
          <a:p>
            <a:pPr marL="342900" indent="-342900">
              <a:lnSpc>
                <a:spcPts val="1800"/>
              </a:lnSpc>
              <a:spcBef>
                <a:spcPts val="1000"/>
              </a:spcBef>
              <a:buFont typeface="+mj-lt"/>
              <a:buAutoNum type="arabicPeriod" startAt="11"/>
            </a:pPr>
            <a:r>
              <a:rPr lang="ru-RU" sz="1600" dirty="0" smtClean="0"/>
              <a:t>Использование только одного подхода к определению стоимости объекта исследования</a:t>
            </a:r>
          </a:p>
          <a:p>
            <a:pPr marL="342900" indent="-342900">
              <a:lnSpc>
                <a:spcPts val="1800"/>
              </a:lnSpc>
              <a:spcBef>
                <a:spcPts val="1000"/>
              </a:spcBef>
              <a:buFont typeface="+mj-lt"/>
              <a:buAutoNum type="arabicPeriod" startAt="11"/>
            </a:pPr>
            <a:r>
              <a:rPr lang="ru-RU" sz="1600" dirty="0" smtClean="0"/>
              <a:t>Использование в расчете данных, не подтвержденных источниками в составе экспертного заключения</a:t>
            </a:r>
          </a:p>
          <a:p>
            <a:pPr marL="342900" indent="-342900">
              <a:lnSpc>
                <a:spcPts val="1800"/>
              </a:lnSpc>
              <a:spcBef>
                <a:spcPts val="1000"/>
              </a:spcBef>
              <a:buFont typeface="+mj-lt"/>
              <a:buAutoNum type="arabicPeriod" startAt="11"/>
            </a:pPr>
            <a:r>
              <a:rPr lang="ru-RU" sz="1600" dirty="0" smtClean="0"/>
              <a:t>Некорректная интерпретация данных, указанных в объявлениях</a:t>
            </a:r>
          </a:p>
          <a:p>
            <a:pPr marL="342900" indent="-342900">
              <a:lnSpc>
                <a:spcPts val="1800"/>
              </a:lnSpc>
              <a:spcBef>
                <a:spcPts val="1000"/>
              </a:spcBef>
              <a:buFont typeface="+mj-lt"/>
              <a:buAutoNum type="arabicPeriod" startAt="11"/>
            </a:pPr>
            <a:r>
              <a:rPr lang="ru-RU" sz="1600" dirty="0" smtClean="0"/>
              <a:t>Исключение стоимости земельных участков из состава единых объектов недвижимости без учета их индивидуальных особенностей</a:t>
            </a:r>
          </a:p>
          <a:p>
            <a:pPr marL="342900" indent="-342900">
              <a:lnSpc>
                <a:spcPts val="1800"/>
              </a:lnSpc>
              <a:spcBef>
                <a:spcPts val="1000"/>
              </a:spcBef>
              <a:buFont typeface="+mj-lt"/>
              <a:buAutoNum type="arabicPeriod" startAt="11"/>
            </a:pPr>
            <a:r>
              <a:rPr lang="ru-RU" sz="1600" dirty="0" smtClean="0"/>
              <a:t>Использование информации об объектах-аналогах датированной позже даты определения стоимости</a:t>
            </a:r>
          </a:p>
        </p:txBody>
      </p:sp>
    </p:spTree>
    <p:extLst>
      <p:ext uri="{BB962C8B-B14F-4D97-AF65-F5344CB8AC3E}">
        <p14:creationId xmlns:p14="http://schemas.microsoft.com/office/powerpoint/2010/main" val="64985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Замечания по исследованиям экспертов</a:t>
            </a:r>
            <a:br>
              <a:rPr lang="ru-RU" sz="4000" dirty="0" smtClean="0"/>
            </a:br>
            <a:r>
              <a:rPr lang="ru-RU" sz="2400" dirty="0"/>
              <a:t>(продолжение)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579296" cy="4805888"/>
          </a:xfrm>
        </p:spPr>
        <p:txBody>
          <a:bodyPr numCol="2" spcCol="252000">
            <a:noAutofit/>
          </a:bodyPr>
          <a:lstStyle/>
          <a:p>
            <a:pPr marL="342900" indent="-342900">
              <a:lnSpc>
                <a:spcPts val="1800"/>
              </a:lnSpc>
              <a:spcBef>
                <a:spcPts val="1000"/>
              </a:spcBef>
              <a:buFont typeface="+mj-lt"/>
              <a:buAutoNum type="arabicPeriod" startAt="21"/>
            </a:pPr>
            <a:r>
              <a:rPr lang="ru-RU" sz="1500" dirty="0" smtClean="0"/>
              <a:t>Отсутствие критериев отнесения местоположения объектов исследования и объектов-аналогов к «местам с низким траффиком» или «местам с высоким траффиком»</a:t>
            </a:r>
          </a:p>
          <a:p>
            <a:pPr marL="342900" indent="-342900">
              <a:lnSpc>
                <a:spcPts val="1800"/>
              </a:lnSpc>
              <a:spcBef>
                <a:spcPts val="1000"/>
              </a:spcBef>
              <a:buFont typeface="+mj-lt"/>
              <a:buAutoNum type="arabicPeriod" startAt="21"/>
            </a:pPr>
            <a:r>
              <a:rPr lang="ru-RU" sz="1500" dirty="0" smtClean="0"/>
              <a:t>Отсутствие анализа локального местоположения объектов в границах населенных пунктов</a:t>
            </a:r>
          </a:p>
          <a:p>
            <a:pPr marL="342900" indent="-342900">
              <a:lnSpc>
                <a:spcPts val="1800"/>
              </a:lnSpc>
              <a:spcBef>
                <a:spcPts val="1000"/>
              </a:spcBef>
              <a:buFont typeface="+mj-lt"/>
              <a:buAutoNum type="arabicPeriod" startAt="21"/>
            </a:pPr>
            <a:r>
              <a:rPr lang="ru-RU" sz="1500" dirty="0" smtClean="0"/>
              <a:t>Исключение кадастровой стоимости земельного участка в целях определения стоимости объектов капитального строительства </a:t>
            </a:r>
          </a:p>
          <a:p>
            <a:pPr marL="342900" indent="-342900">
              <a:lnSpc>
                <a:spcPts val="1800"/>
              </a:lnSpc>
              <a:spcBef>
                <a:spcPts val="1000"/>
              </a:spcBef>
              <a:buFont typeface="+mj-lt"/>
              <a:buAutoNum type="arabicPeriod" startAt="21"/>
            </a:pPr>
            <a:r>
              <a:rPr lang="ru-RU" sz="1500" dirty="0" smtClean="0"/>
              <a:t>Некорректное определение величины арендной ставки в случае, если в здании находятся различные категории помещений</a:t>
            </a:r>
          </a:p>
          <a:p>
            <a:pPr marL="342900" indent="-342900">
              <a:lnSpc>
                <a:spcPts val="1800"/>
              </a:lnSpc>
              <a:spcBef>
                <a:spcPts val="1000"/>
              </a:spcBef>
              <a:buFont typeface="+mj-lt"/>
              <a:buAutoNum type="arabicPeriod" startAt="21"/>
            </a:pPr>
            <a:r>
              <a:rPr lang="ru-RU" sz="1500" dirty="0" smtClean="0"/>
              <a:t>Использование корректирующих коэффициентов, не предназначенных для рассматриваемого типа недвижимости</a:t>
            </a:r>
          </a:p>
          <a:p>
            <a:pPr marL="342900" indent="-342900">
              <a:lnSpc>
                <a:spcPts val="1800"/>
              </a:lnSpc>
              <a:spcBef>
                <a:spcPts val="1000"/>
              </a:spcBef>
              <a:buFont typeface="+mj-lt"/>
              <a:buAutoNum type="arabicPeriod" startAt="21"/>
            </a:pPr>
            <a:r>
              <a:rPr lang="ru-RU" sz="1500" dirty="0" smtClean="0"/>
              <a:t>Отсутствие даты размещения сведений об объектах-аналогах</a:t>
            </a:r>
          </a:p>
          <a:p>
            <a:pPr marL="342900" indent="-342900">
              <a:lnSpc>
                <a:spcPts val="1800"/>
              </a:lnSpc>
              <a:spcBef>
                <a:spcPts val="1000"/>
              </a:spcBef>
              <a:buFont typeface="+mj-lt"/>
              <a:buAutoNum type="arabicPeriod" startAt="21"/>
            </a:pPr>
            <a:r>
              <a:rPr lang="ru-RU" sz="1500" dirty="0" smtClean="0"/>
              <a:t>Отсутствие копий источников информации, использованных для определения величины корректировок</a:t>
            </a:r>
          </a:p>
          <a:p>
            <a:pPr marL="342900" indent="-342900">
              <a:lnSpc>
                <a:spcPts val="1800"/>
              </a:lnSpc>
              <a:spcBef>
                <a:spcPts val="1000"/>
              </a:spcBef>
              <a:buFont typeface="+mj-lt"/>
              <a:buAutoNum type="arabicPeriod" startAt="21"/>
            </a:pPr>
            <a:r>
              <a:rPr lang="ru-RU" sz="1500" dirty="0" smtClean="0"/>
              <a:t>Использование величины корректировок, определенных «экспертным» путем</a:t>
            </a:r>
          </a:p>
          <a:p>
            <a:pPr marL="342900" indent="-342900">
              <a:lnSpc>
                <a:spcPts val="1800"/>
              </a:lnSpc>
              <a:spcBef>
                <a:spcPts val="1000"/>
              </a:spcBef>
              <a:buFont typeface="+mj-lt"/>
              <a:buAutoNum type="arabicPeriod" startAt="21"/>
            </a:pPr>
            <a:r>
              <a:rPr lang="ru-RU" sz="1500" dirty="0" smtClean="0"/>
              <a:t>Учет коммунальных платежей в составе арендной платы в случае отсутствия специальных оговорок</a:t>
            </a:r>
          </a:p>
          <a:p>
            <a:pPr marL="342900" indent="-342900">
              <a:lnSpc>
                <a:spcPts val="1800"/>
              </a:lnSpc>
              <a:spcBef>
                <a:spcPts val="1000"/>
              </a:spcBef>
              <a:buFont typeface="+mj-lt"/>
              <a:buAutoNum type="arabicPeriod" startAt="21"/>
            </a:pPr>
            <a:r>
              <a:rPr lang="ru-RU" sz="1500" dirty="0" smtClean="0"/>
              <a:t>Использование аналогов из выборки, имеющих крайние значения в рассматриваемом интервале</a:t>
            </a:r>
          </a:p>
          <a:p>
            <a:pPr marL="342900" indent="-342900">
              <a:lnSpc>
                <a:spcPts val="1800"/>
              </a:lnSpc>
              <a:spcBef>
                <a:spcPts val="1000"/>
              </a:spcBef>
              <a:buFont typeface="+mj-lt"/>
              <a:buAutoNum type="arabicPeriod" startAt="21"/>
            </a:pPr>
            <a:r>
              <a:rPr lang="ru-RU" sz="1500" dirty="0" smtClean="0"/>
              <a:t>Придание равных весовых значений при согласовании результатов вне зависимости от размеров корректировки стоимости аналогов</a:t>
            </a:r>
          </a:p>
          <a:p>
            <a:pPr marL="0" indent="0">
              <a:lnSpc>
                <a:spcPts val="1800"/>
              </a:lnSpc>
              <a:spcBef>
                <a:spcPts val="1000"/>
              </a:spcBef>
              <a:buNone/>
            </a:pPr>
            <a:endParaRPr lang="ru-RU" sz="1500" dirty="0" smtClean="0"/>
          </a:p>
        </p:txBody>
      </p:sp>
    </p:spTree>
    <p:extLst>
      <p:ext uri="{BB962C8B-B14F-4D97-AF65-F5344CB8AC3E}">
        <p14:creationId xmlns:p14="http://schemas.microsoft.com/office/powerpoint/2010/main" val="4115006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383</Words>
  <Application>Microsoft Office PowerPoint</Application>
  <PresentationFormat>Экран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Проблемы подготовки судебных экспертиз</vt:lpstr>
      <vt:lpstr>Этапы подготовки</vt:lpstr>
      <vt:lpstr>Ознакомление с материалами дела</vt:lpstr>
      <vt:lpstr>Проведение исследования объекта </vt:lpstr>
      <vt:lpstr>Подготовка экспертного заключения</vt:lpstr>
      <vt:lpstr>Подготовка экспертного заключения (продолжение)</vt:lpstr>
      <vt:lpstr>Замечания по исследованиям экспертов</vt:lpstr>
      <vt:lpstr>Замечания по исследованиям экспертов (продолжение)</vt:lpstr>
      <vt:lpstr>Замечания по исследованиям экспертов (продолжение)</vt:lpstr>
      <vt:lpstr>Спасибо за внимание</vt:lpstr>
    </vt:vector>
  </TitlesOfParts>
  <Company>ООО "КО-ИНВЕСТ"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подготовки судебных экспертиз</dc:title>
  <dc:creator>Алла В. Дидковская</dc:creator>
  <cp:lastModifiedBy>Алла В. Дидковская</cp:lastModifiedBy>
  <cp:revision>14</cp:revision>
  <dcterms:created xsi:type="dcterms:W3CDTF">2018-09-11T09:38:34Z</dcterms:created>
  <dcterms:modified xsi:type="dcterms:W3CDTF">2018-09-11T10:47:37Z</dcterms:modified>
</cp:coreProperties>
</file>