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79" r:id="rId4"/>
    <p:sldId id="271" r:id="rId5"/>
    <p:sldId id="275" r:id="rId6"/>
    <p:sldId id="276" r:id="rId7"/>
    <p:sldId id="277" r:id="rId8"/>
    <p:sldId id="272" r:id="rId9"/>
    <p:sldId id="270" r:id="rId10"/>
    <p:sldId id="273" r:id="rId11"/>
    <p:sldId id="280" r:id="rId12"/>
    <p:sldId id="369" r:id="rId13"/>
    <p:sldId id="274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A41F3-AC4B-4972-AFA2-3EF4DD88E9E8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0F91E-7361-444C-B823-9E41B1202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33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A4017-A235-449E-A375-A248D0C1ADF9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DFD84-94BC-4CF3-AE32-9B1354E14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09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DFD84-94BC-4CF3-AE32-9B1354E14B0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EA08-922C-48E4-9DAA-A47FCF6C6A61}" type="datetime1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8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26D9-BD37-431A-9817-0B4C1BF26CB2}" type="datetime1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61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BC24-C307-4C06-BC76-1B1B6D8828C9}" type="datetime1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88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3118"/>
            <a:ext cx="7572428" cy="398304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7500938" y="6143625"/>
            <a:ext cx="1071562" cy="714375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r>
              <a:rPr lang="ru-RU" dirty="0"/>
              <a:t>Логотип</a:t>
            </a:r>
          </a:p>
          <a:p>
            <a:r>
              <a:rPr lang="ru-RU" dirty="0"/>
              <a:t>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71531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6DA-F297-4973-AACE-9968CC23BE9A}" type="datetime1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6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8101-200B-44C7-BE6A-46655B474DC6}" type="datetime1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4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188C-2AD0-413A-8BD1-625509F2FC9B}" type="datetime1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93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72A-3BAB-4877-BC0B-6753F0860C6E}" type="datetime1">
              <a:rPr lang="ru-RU" smtClean="0"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4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E5E-8696-46B9-B9FE-C58DAE77E520}" type="datetime1">
              <a:rPr lang="ru-RU" smtClean="0"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5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BD58-14A2-4FC8-AF01-DF505859C505}" type="datetime1">
              <a:rPr lang="ru-RU" smtClean="0"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9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8FA2-1FBA-466B-8BE5-902FE8372E31}" type="datetime1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4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DA50-1487-44CE-8DCB-FA80AA9440AE}" type="datetime1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2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4FD3-6444-43AB-97E7-947C85F83A51}" type="datetime1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9E7C-A18F-43DD-9BA5-13E1C2F5D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6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32" y="1772816"/>
            <a:ext cx="8910736" cy="2664297"/>
          </a:xfrm>
        </p:spPr>
        <p:txBody>
          <a:bodyPr>
            <a:noAutofit/>
          </a:bodyPr>
          <a:lstStyle/>
          <a:p>
            <a:br>
              <a:rPr lang="ru-RU" sz="5400" b="1" dirty="0">
                <a:solidFill>
                  <a:srgbClr val="FF0000"/>
                </a:solidFill>
                <a:latin typeface="+mn-lt"/>
              </a:rPr>
            </a:br>
            <a:r>
              <a:rPr lang="ru-RU" sz="4400" b="1" dirty="0">
                <a:solidFill>
                  <a:srgbClr val="0070C0"/>
                </a:solidFill>
                <a:latin typeface="+mn-lt"/>
              </a:rPr>
              <a:t>Дискуссионные вопросы «оценочной» </a:t>
            </a:r>
            <a:br>
              <a:rPr lang="ru-RU" sz="4400" b="1" dirty="0">
                <a:solidFill>
                  <a:srgbClr val="0070C0"/>
                </a:solidFill>
                <a:latin typeface="+mn-lt"/>
              </a:rPr>
            </a:br>
            <a:r>
              <a:rPr lang="ru-RU" sz="4400" b="1" dirty="0">
                <a:solidFill>
                  <a:srgbClr val="0070C0"/>
                </a:solidFill>
                <a:latin typeface="+mn-lt"/>
              </a:rPr>
              <a:t>судебной экспертизы</a:t>
            </a:r>
            <a:endParaRPr lang="ru-RU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87824" y="6102426"/>
            <a:ext cx="2880320" cy="7350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1080000"/>
            <a:r>
              <a:rPr lang="ru-RU" sz="3200" b="1" dirty="0">
                <a:solidFill>
                  <a:srgbClr val="0070C0"/>
                </a:solidFill>
                <a:latin typeface="+mn-lt"/>
              </a:rPr>
              <a:t>2018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908720"/>
            <a:ext cx="9144000" cy="0"/>
          </a:xfrm>
          <a:prstGeom prst="line">
            <a:avLst/>
          </a:prstGeom>
          <a:ln w="158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DA952E5-BA54-40CB-9C74-5F8F969DBD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05EAB60-014A-4662-98FF-6FFD3B26A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392" y="4941168"/>
            <a:ext cx="4450466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531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640481"/>
            <a:ext cx="7886700" cy="1325563"/>
          </a:xfrm>
        </p:spPr>
        <p:txBody>
          <a:bodyPr>
            <a:normAutofit/>
          </a:bodyPr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Расходы на экспертизу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739380"/>
            <a:ext cx="7886700" cy="4620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Расходы судебную экспертизу</a:t>
            </a:r>
          </a:p>
          <a:p>
            <a:pPr marL="0" indent="0">
              <a:buNone/>
            </a:pPr>
            <a:r>
              <a:rPr lang="ru-RU" sz="2000" dirty="0"/>
              <a:t>Кадастровая стоимость настолько превышает рыночную стоимость, что это может свидетельствовать о повлекшей нарушение прав соответствующего лица</a:t>
            </a:r>
          </a:p>
          <a:p>
            <a:pPr marL="0" indent="0">
              <a:buNone/>
            </a:pPr>
            <a:r>
              <a:rPr lang="ru-RU" sz="2000" dirty="0"/>
              <a:t>(Постановление КС РФ от 11.07.2017 N 20-П)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Расходы внесудебную экспертизу</a:t>
            </a:r>
          </a:p>
          <a:p>
            <a:pPr marL="0" indent="0">
              <a:buNone/>
            </a:pPr>
            <a:r>
              <a:rPr lang="ru-RU" dirty="0"/>
              <a:t>Заключение … положено в основу судебных актов …, что является основанием для возмещения данных расходов по правилам о взыскании убытков. </a:t>
            </a:r>
          </a:p>
          <a:p>
            <a:pPr marL="0" indent="0">
              <a:buNone/>
            </a:pPr>
            <a:r>
              <a:rPr lang="ru-RU" dirty="0"/>
              <a:t>(Определение ВС РФ от 21.08.2017 </a:t>
            </a:r>
            <a:r>
              <a:rPr lang="en-US" dirty="0"/>
              <a:t>N</a:t>
            </a:r>
            <a:r>
              <a:rPr lang="ru-RU" dirty="0"/>
              <a:t> </a:t>
            </a:r>
            <a:r>
              <a:rPr lang="en-US" dirty="0"/>
              <a:t>306-</a:t>
            </a:r>
            <a:r>
              <a:rPr lang="ru-RU" dirty="0"/>
              <a:t>ЭС17-7311)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4340A7-DD6A-4156-A062-F14DF5622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27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77163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Методические разъяснения ЭС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412776"/>
            <a:ext cx="8856984" cy="54452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500" b="1" dirty="0">
                <a:solidFill>
                  <a:srgbClr val="0070C0"/>
                </a:solidFill>
              </a:rPr>
              <a:t>по применению скидок и премий при оценке ДС доли в ООО МР–5/18 от 21.08.2018 г.</a:t>
            </a:r>
          </a:p>
          <a:p>
            <a:pPr marL="0" indent="0">
              <a:buNone/>
            </a:pPr>
            <a:r>
              <a:rPr lang="ru-RU" b="1" dirty="0"/>
              <a:t>2. </a:t>
            </a:r>
            <a:r>
              <a:rPr lang="ru-RU" dirty="0"/>
              <a:t>Действительная стоимость доли участника общества соответствует части стоимости чистых активов общества, пропорциональной размеру его доли.</a:t>
            </a:r>
          </a:p>
          <a:p>
            <a:pPr marL="0" indent="0">
              <a:buNone/>
            </a:pPr>
            <a:r>
              <a:rPr lang="ru-RU" b="1" dirty="0"/>
              <a:t>3.</a:t>
            </a:r>
            <a:r>
              <a:rPr lang="ru-RU" dirty="0"/>
              <a:t> В соответствии с общепринятой методологией оценки стоимости применение скидок и премий может иметь место на двух уровнях:</a:t>
            </a:r>
          </a:p>
          <a:p>
            <a:r>
              <a:rPr lang="ru-RU" dirty="0"/>
              <a:t>3.1. Применительно к оценке самого объекта оценки (доли в ООО, из которого выходит участник);</a:t>
            </a:r>
          </a:p>
          <a:p>
            <a:r>
              <a:rPr lang="ru-RU" dirty="0"/>
              <a:t>3.2. Применительно к оценке пакетов акций и долей участия, принадлежащих ООО, из которого выходит участник.</a:t>
            </a:r>
          </a:p>
          <a:p>
            <a:pPr marL="0" indent="0">
              <a:buNone/>
            </a:pPr>
            <a:r>
              <a:rPr lang="ru-RU" b="1" dirty="0"/>
              <a:t>4.</a:t>
            </a:r>
            <a:r>
              <a:rPr lang="ru-RU" dirty="0"/>
              <a:t> Итоговая величина стоимости доли в ООО (п. 3.1), определяемая при выходе участника из общества, рассчитывается без учета скидок и премий.</a:t>
            </a:r>
          </a:p>
          <a:p>
            <a:pPr marL="0" indent="0">
              <a:buNone/>
            </a:pPr>
            <a:r>
              <a:rPr lang="ru-RU" b="1" dirty="0"/>
              <a:t>5. </a:t>
            </a:r>
            <a:r>
              <a:rPr lang="ru-RU" dirty="0"/>
              <a:t>При определении размера чистых активов ООО имущество ООО, в том числе недвижимое и движимое имущество, пакеты акций и доли участия принимается в расчет по рыночной стоимости.</a:t>
            </a:r>
          </a:p>
          <a:p>
            <a:pPr marL="0" indent="0">
              <a:buNone/>
            </a:pPr>
            <a:r>
              <a:rPr lang="ru-RU" b="1" dirty="0"/>
              <a:t>6.</a:t>
            </a:r>
            <a:r>
              <a:rPr lang="ru-RU" dirty="0"/>
              <a:t> Рыночная стоимость принадлежащих ООО долей и/или пакетов акций обществ (п. 3.2) определяется с учетом скидок и премий.</a:t>
            </a: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0527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Низкое качество </a:t>
            </a:r>
            <a:r>
              <a:rPr lang="ru-RU" sz="4000" b="1">
                <a:solidFill>
                  <a:srgbClr val="0070C0"/>
                </a:solidFill>
                <a:latin typeface="Calibri" panose="020F0502020204030204" pitchFamily="34" charset="0"/>
              </a:rPr>
              <a:t>судебной экспертизы</a:t>
            </a:r>
            <a:endParaRPr lang="ru-RU" sz="4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Номер слайда 1"/>
          <p:cNvSpPr txBox="1">
            <a:spLocks/>
          </p:cNvSpPr>
          <p:nvPr/>
        </p:nvSpPr>
        <p:spPr bwMode="auto">
          <a:xfrm>
            <a:off x="8748464" y="6597352"/>
            <a:ext cx="39553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fld id="{DF9C18E8-D67C-493D-97D2-B4CA21C16307}" type="slidenum">
              <a:rPr lang="ru-RU" kern="0" smtClean="0">
                <a:latin typeface="Calibri" panose="020F0502020204030204" pitchFamily="34" charset="0"/>
              </a:rPr>
              <a:pPr>
                <a:defRPr/>
              </a:pPr>
              <a:t>12</a:t>
            </a:fld>
            <a:endParaRPr lang="ru-RU" kern="0" dirty="0">
              <a:latin typeface="Calibri" panose="020F0502020204030204" pitchFamily="34" charset="0"/>
            </a:endParaRPr>
          </a:p>
        </p:txBody>
      </p:sp>
      <p:sp>
        <p:nvSpPr>
          <p:cNvPr id="2" name="Блок-схема: альтернативный процесс 1">
            <a:extLst>
              <a:ext uri="{FF2B5EF4-FFF2-40B4-BE49-F238E27FC236}">
                <a16:creationId xmlns:a16="http://schemas.microsoft.com/office/drawing/2014/main" id="{05FA2FE4-8BBF-4C37-B74B-51D73F727ECE}"/>
              </a:ext>
            </a:extLst>
          </p:cNvPr>
          <p:cNvSpPr/>
          <p:nvPr/>
        </p:nvSpPr>
        <p:spPr>
          <a:xfrm>
            <a:off x="611560" y="1873114"/>
            <a:ext cx="2627784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Выбор по цене</a:t>
            </a:r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id="{7BA48EFF-F6DB-4618-A09C-CC0ED9F6E690}"/>
              </a:ext>
            </a:extLst>
          </p:cNvPr>
          <p:cNvSpPr/>
          <p:nvPr/>
        </p:nvSpPr>
        <p:spPr>
          <a:xfrm>
            <a:off x="654901" y="3284984"/>
            <a:ext cx="2627784" cy="9721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Выбор «привычных»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61A5B74B-FBFE-45DF-A08D-03F07F9F01C2}"/>
              </a:ext>
            </a:extLst>
          </p:cNvPr>
          <p:cNvSpPr/>
          <p:nvPr/>
        </p:nvSpPr>
        <p:spPr>
          <a:xfrm>
            <a:off x="5148064" y="4941168"/>
            <a:ext cx="2627784" cy="9721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Отсутствие реальной ответственности</a:t>
            </a: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06D1188E-19A1-4AAE-A7F9-20D4CDFAB7B5}"/>
              </a:ext>
            </a:extLst>
          </p:cNvPr>
          <p:cNvSpPr/>
          <p:nvPr/>
        </p:nvSpPr>
        <p:spPr>
          <a:xfrm>
            <a:off x="658779" y="4956870"/>
            <a:ext cx="2627784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Неразвитость рынка</a:t>
            </a:r>
          </a:p>
        </p:txBody>
      </p:sp>
      <p:sp>
        <p:nvSpPr>
          <p:cNvPr id="17" name="Блок-схема: альтернативный процесс 16">
            <a:extLst>
              <a:ext uri="{FF2B5EF4-FFF2-40B4-BE49-F238E27FC236}">
                <a16:creationId xmlns:a16="http://schemas.microsoft.com/office/drawing/2014/main" id="{72A4DA03-5B40-4E92-B8E3-603C2244F9A4}"/>
              </a:ext>
            </a:extLst>
          </p:cNvPr>
          <p:cNvSpPr/>
          <p:nvPr/>
        </p:nvSpPr>
        <p:spPr>
          <a:xfrm>
            <a:off x="5083445" y="1875587"/>
            <a:ext cx="2771800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Заинтересованность</a:t>
            </a:r>
          </a:p>
        </p:txBody>
      </p:sp>
      <p:sp>
        <p:nvSpPr>
          <p:cNvPr id="18" name="Блок-схема: альтернативный процесс 17">
            <a:extLst>
              <a:ext uri="{FF2B5EF4-FFF2-40B4-BE49-F238E27FC236}">
                <a16:creationId xmlns:a16="http://schemas.microsoft.com/office/drawing/2014/main" id="{7E4E7E2F-268F-477B-8C06-D5CD4CA4D8A8}"/>
              </a:ext>
            </a:extLst>
          </p:cNvPr>
          <p:cNvSpPr/>
          <p:nvPr/>
        </p:nvSpPr>
        <p:spPr>
          <a:xfrm>
            <a:off x="5068667" y="3170104"/>
            <a:ext cx="2786578" cy="9721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Непрофессионализм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5D8E085-91C5-44F2-B7F2-74AD78850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33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979257"/>
            <a:ext cx="7886700" cy="1081592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Вопросы для обсуждения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93354" y="3483648"/>
            <a:ext cx="5599534" cy="2866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25F7BCD-47F9-46B4-9F78-BA0E5BD5C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  <p:pic>
        <p:nvPicPr>
          <p:cNvPr id="1026" name="Picture 2" descr="https://wmpics.pics/dl-XS9L.png">
            <a:extLst>
              <a:ext uri="{FF2B5EF4-FFF2-40B4-BE49-F238E27FC236}">
                <a16:creationId xmlns:a16="http://schemas.microsoft.com/office/drawing/2014/main" id="{12B5C1B9-E957-4A86-9E1E-0BA49F121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486916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14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77163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Методические разъяснения ЭС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509127"/>
            <a:ext cx="8568952" cy="5212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500" b="1" dirty="0">
                <a:solidFill>
                  <a:srgbClr val="0070C0"/>
                </a:solidFill>
              </a:rPr>
              <a:t>по оценке РС ОКС МР–4/16 от 05.04.2016 г.</a:t>
            </a:r>
          </a:p>
          <a:p>
            <a:pPr marL="0" indent="0">
              <a:buNone/>
            </a:pPr>
            <a:r>
              <a:rPr lang="ru-RU" b="1" dirty="0"/>
              <a:t>3.1.</a:t>
            </a:r>
            <a:r>
              <a:rPr lang="ru-RU" dirty="0"/>
              <a:t> Затратный – не учитывается стоимость прав на земельный участок;</a:t>
            </a:r>
          </a:p>
          <a:p>
            <a:pPr marL="0" indent="0">
              <a:buNone/>
            </a:pPr>
            <a:r>
              <a:rPr lang="ru-RU" b="1" dirty="0"/>
              <a:t>3.2. </a:t>
            </a:r>
            <a:r>
              <a:rPr lang="ru-RU" dirty="0"/>
              <a:t>Сравнительный – в качестве объектов-аналогов используются единые объекты недвижимости (ЕОН). Стоимость ЕОН может очищаться от стоимости приходящегося на него земельного участка одним из следующих методов:</a:t>
            </a:r>
          </a:p>
          <a:p>
            <a:pPr lvl="0"/>
            <a:r>
              <a:rPr lang="ru-RU" dirty="0"/>
              <a:t> «на выходе» – стоимость ЕОН, в состав которого входит оцениваемый ОКС, уменьшается на стоимость прав относящегося к нему земельного участка. Данный метод обычно наиболее целесообразен, поскольку требует меньших трудозатрат;</a:t>
            </a:r>
          </a:p>
          <a:p>
            <a:pPr lvl="0"/>
            <a:r>
              <a:rPr lang="ru-RU" dirty="0"/>
              <a:t> «на входе» – стоимость ЕОН-аналогов уменьшается на стоимость прав относящихся к ним земельных участков; </a:t>
            </a:r>
          </a:p>
          <a:p>
            <a:pPr marL="0" indent="0">
              <a:buNone/>
            </a:pPr>
            <a:r>
              <a:rPr lang="ru-RU" b="1" dirty="0"/>
              <a:t>3.3. </a:t>
            </a:r>
            <a:r>
              <a:rPr lang="ru-RU" dirty="0"/>
              <a:t>Доходный – аналогично сравнительному подходу к оценке расчет производится через стоимость ЕОН с очисткой от стоимости прав на земельный участок «на выходе».</a:t>
            </a: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75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77163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Методические разъяснения ЭС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509127"/>
            <a:ext cx="8568952" cy="52123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500" b="1" dirty="0">
                <a:solidFill>
                  <a:srgbClr val="0070C0"/>
                </a:solidFill>
              </a:rPr>
              <a:t>по оценке РС ОКС </a:t>
            </a:r>
            <a:r>
              <a:rPr lang="ru-RU" dirty="0"/>
              <a:t>МР–5/16 от 18.05.2016 г.</a:t>
            </a:r>
            <a:endParaRPr lang="ru-RU" sz="35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/>
              <a:t>2.</a:t>
            </a:r>
            <a:r>
              <a:rPr lang="ru-RU" dirty="0"/>
              <a:t> При оценке земельных участков в целях оспаривания их кадастровой стоимости </a:t>
            </a:r>
            <a:r>
              <a:rPr lang="ru-RU" b="1" dirty="0"/>
              <a:t>учитывается только (не)возможность подключения к коммуникациям. </a:t>
            </a:r>
            <a:r>
              <a:rPr lang="ru-RU" dirty="0"/>
              <a:t>Наличие самих коммуникаций и их характеристики не учитываются по следующим основаниям:</a:t>
            </a:r>
          </a:p>
          <a:p>
            <a:pPr lvl="0"/>
            <a:r>
              <a:rPr lang="ru-RU" dirty="0"/>
              <a:t>статьей 390 Налогового Кодекса РФ установлено, что для земельного налога «налоговая база определяется как кадастровая стоимость земельных участков». Согласно п.20 ФСО №7 застроенный земельный участок оценивается как незастроенный;</a:t>
            </a:r>
          </a:p>
          <a:p>
            <a:pPr lvl="0"/>
            <a:r>
              <a:rPr lang="ru-RU" dirty="0"/>
              <a:t>коммуникации являются объектами отдельного учета, в т.ч. кадастрового, а также самостоятельными объектами налогообложения по налогу на имущество;</a:t>
            </a:r>
          </a:p>
          <a:p>
            <a:r>
              <a:rPr lang="ru-RU" dirty="0"/>
              <a:t>в целях исключения двойного налогообложения при определении базы земельного налога, стоимость улучшений земельного участка в виде коммуникаций не должна учитываться в составе стоимости оцениваемого земельного участка.</a:t>
            </a: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НДС в РС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918742"/>
            <a:ext cx="7886700" cy="4620171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Банкротство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Выкуп арендаторами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Приватизация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Оспаривание кадастровой стоимости</a:t>
            </a: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6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828092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Позиции судов при оспаривании КС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918742"/>
            <a:ext cx="7886700" cy="4620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Определение СК по административным делам ВС РФ от 15 февраля 2018 г. N 5-КГ17-258</a:t>
            </a:r>
            <a:br>
              <a:rPr lang="ru-RU" dirty="0"/>
            </a:br>
            <a:r>
              <a:rPr lang="ru-RU" dirty="0"/>
              <a:t>«Само по себе определение рыночной стоимости объекта недвижимости в целях дальнейшей его эксплуатации без реализации этого имущества не создает объект налогообложения налогом на добавленную стоимость.»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Кассационное определение ВС от 9  августа 2018 г. №5-КГ 18-96</a:t>
            </a:r>
            <a:br>
              <a:rPr lang="ru-RU" dirty="0"/>
            </a:br>
            <a:r>
              <a:rPr lang="ru-RU" dirty="0"/>
              <a:t>"Тем самым, установление судом кадастровой стоимости в отношении объектов недвижимости (в целях исчисления налога на имущество организаций и без их реализации) в размере, равном их рыночной стоимости с учетом НДС, не является правомерным и на законе не основано.»</a:t>
            </a:r>
          </a:p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0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77163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Методические разъяснения ЭС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509127"/>
            <a:ext cx="8568952" cy="521234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rgbClr val="0070C0"/>
                </a:solidFill>
              </a:rPr>
              <a:t>по исключению НДС из РС ОКС МР–4/18 от 06.07.2018</a:t>
            </a:r>
          </a:p>
          <a:p>
            <a:pPr marL="0" indent="0">
              <a:buNone/>
            </a:pPr>
            <a:r>
              <a:rPr lang="ru-RU" sz="2500" b="1" dirty="0"/>
              <a:t>2 </a:t>
            </a:r>
            <a:r>
              <a:rPr lang="ru-RU" sz="2500" dirty="0"/>
              <a:t>Для целей исключения НДС из итоговой величины рыночной стоимости ОКС следует исключить НДС из величин всех параметров, используемых в расчете:</a:t>
            </a:r>
          </a:p>
          <a:p>
            <a:pPr marL="0" indent="0">
              <a:buNone/>
            </a:pPr>
            <a:r>
              <a:rPr lang="ru-RU" sz="2500" dirty="0"/>
              <a:t>2.1. В сравнительном подходе к оценке – НДС исключается из цен предложений/ сделок объектов-аналогов.</a:t>
            </a:r>
          </a:p>
          <a:p>
            <a:pPr marL="0" indent="0">
              <a:buNone/>
            </a:pPr>
            <a:r>
              <a:rPr lang="ru-RU" sz="2500" dirty="0"/>
              <a:t>2.2. В доходном подходе к оценке – НДС исключается из всех расчетных значений (ставок аренды, операционных расходов и пр.).</a:t>
            </a:r>
          </a:p>
          <a:p>
            <a:pPr marL="0" indent="0">
              <a:buNone/>
            </a:pPr>
            <a:r>
              <a:rPr lang="ru-RU" sz="2500" dirty="0"/>
              <a:t>2.3. В затратном подходе к оценке – затраты на воспроизводство / замещение определяется без учета НДС.</a:t>
            </a:r>
          </a:p>
          <a:p>
            <a:pPr marL="0" indent="0">
              <a:buNone/>
            </a:pPr>
            <a:r>
              <a:rPr lang="ru-RU" sz="2500" b="1" dirty="0"/>
              <a:t>3.</a:t>
            </a:r>
            <a:r>
              <a:rPr lang="ru-RU" sz="2500" dirty="0"/>
              <a:t> В случаях, когда в источниках информации прямо не указано на наличие или отсутствие НДС в соответствующих величинах, Оценщик / Эксперт должен уточнить данный факт доступными ему способами. При этом необходимо учитывать следующее:</a:t>
            </a:r>
          </a:p>
          <a:p>
            <a:pPr marL="0" lvl="0" indent="0">
              <a:buNone/>
            </a:pPr>
            <a:r>
              <a:rPr lang="ru-RU" sz="2500" dirty="0"/>
              <a:t>указанная в оферте цена может быть «с», «без», «не облагается» НДС;</a:t>
            </a:r>
          </a:p>
          <a:p>
            <a:pPr marL="0" lvl="0" indent="0">
              <a:buNone/>
            </a:pPr>
            <a:r>
              <a:rPr lang="ru-RU" sz="2500" dirty="0"/>
              <a:t>информация о наличии НДС в цене может быть получена из оферты, а также иных источников информации, в т.ч. путем телефонных переговоров;</a:t>
            </a:r>
          </a:p>
          <a:p>
            <a:pPr marL="0" lvl="0" indent="0">
              <a:buNone/>
            </a:pPr>
            <a:r>
              <a:rPr lang="ru-RU" sz="2500" dirty="0"/>
              <a:t>учет НДС производится по ставке, действующей на дату предложения / сделки;</a:t>
            </a:r>
          </a:p>
          <a:p>
            <a:pPr marL="0" lvl="0" indent="0">
              <a:buNone/>
            </a:pPr>
            <a:r>
              <a:rPr lang="ru-RU" sz="2500" dirty="0"/>
              <a:t>вариант «не облагается» означает, что соответствующая цена не содержит НДС;</a:t>
            </a:r>
          </a:p>
          <a:p>
            <a:pPr marL="0" lvl="0" indent="0">
              <a:buNone/>
            </a:pPr>
            <a:r>
              <a:rPr lang="ru-RU" sz="2500" dirty="0"/>
              <a:t>передача прав на объект недвижимости может осуществляться посредством продажи долей или акций организации-собственника – такие сделки НДС не облагаются;</a:t>
            </a:r>
          </a:p>
          <a:p>
            <a:pPr marL="0" lvl="0" indent="0">
              <a:buNone/>
            </a:pPr>
            <a:r>
              <a:rPr lang="ru-RU" sz="2500" dirty="0"/>
              <a:t>в случае невозможности установления факта наличия НДС в цене допускается использование информации о сложившейся рыночной практике в соответствующем сегменте, при этом причины такой невозможности должны быть описаны.</a:t>
            </a:r>
          </a:p>
          <a:p>
            <a:pPr marL="0" indent="0">
              <a:buNone/>
            </a:pPr>
            <a:r>
              <a:rPr lang="ru-RU" sz="2500" b="1" dirty="0"/>
              <a:t>4.</a:t>
            </a:r>
            <a:r>
              <a:rPr lang="ru-RU" sz="2500" dirty="0"/>
              <a:t> При исключении из стоимости объекта недвижимости стоимости прав на земельный участок следует учитывать, что сделки с различными правами на земельные участки имеют разное налогообложение, например: сделки с земельными участками (правами собственности) – не облагаются НДС, а сделки с правами аренды – НДС облагаются</a:t>
            </a:r>
            <a:endParaRPr lang="ru-RU" sz="25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3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37494"/>
            <a:ext cx="7886700" cy="77163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Методические разъяснения ЭС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12777"/>
            <a:ext cx="8568952" cy="53087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rgbClr val="0070C0"/>
                </a:solidFill>
              </a:rPr>
              <a:t>по разнице КС и РС ОН МР–2/16 от 08.02.2016 г</a:t>
            </a:r>
          </a:p>
          <a:p>
            <a:pPr marL="0" indent="0">
              <a:buNone/>
            </a:pPr>
            <a:r>
              <a:rPr lang="ru-RU" sz="2600" dirty="0"/>
              <a:t>1. Рыночная и кадастровая стоимость объектов недвижимости не равны между собой и могут совпадать лишь </a:t>
            </a:r>
            <a:r>
              <a:rPr lang="ru-RU" sz="2600" u="sng" dirty="0"/>
              <a:t>случайным образом </a:t>
            </a:r>
            <a:r>
              <a:rPr lang="ru-RU" sz="2600" dirty="0"/>
              <a:t>или при установлении кадастровой стоимости в размере рыночной в результате оспаривания.</a:t>
            </a:r>
          </a:p>
          <a:p>
            <a:pPr marL="0" indent="0">
              <a:buNone/>
            </a:pPr>
            <a:r>
              <a:rPr lang="ru-RU" sz="2600" dirty="0"/>
              <a:t>2. Расчет кадастровой стоимости основан</a:t>
            </a:r>
            <a:r>
              <a:rPr lang="en-US" sz="2600" dirty="0"/>
              <a:t>:</a:t>
            </a:r>
            <a:endParaRPr lang="ru-RU" sz="2600" dirty="0"/>
          </a:p>
          <a:p>
            <a:pPr lvl="0"/>
            <a:r>
              <a:rPr lang="ru-RU" sz="2600" dirty="0"/>
              <a:t>на методах массовой оценки, которые предполагают усредненный расчет с высокой степенью погрешности и значительным количеством допущений;</a:t>
            </a:r>
          </a:p>
          <a:p>
            <a:pPr lvl="0"/>
            <a:r>
              <a:rPr lang="ru-RU" sz="2600" dirty="0"/>
              <a:t>на данных, содержащихся в государственном кадастре недвижимости, который не содержит описание ряда факторов, оказывающих существенное влияние на стоимость. Кроме того, значительная часть имеющихся в ГКН характеристик часто бывает не заполнена или содержит ошибки.</a:t>
            </a:r>
          </a:p>
          <a:p>
            <a:pPr marL="0" indent="0">
              <a:buNone/>
            </a:pPr>
            <a:r>
              <a:rPr lang="ru-RU" sz="2600" dirty="0"/>
              <a:t>Каждый объект недвижимости обладает индивидуальными характеристиками, которые можно учесть только при индивидуальной рыночной оценке.</a:t>
            </a:r>
          </a:p>
          <a:p>
            <a:pPr marL="0" indent="0">
              <a:buNone/>
            </a:pPr>
            <a:r>
              <a:rPr lang="ru-RU" sz="2600" dirty="0"/>
              <a:t>Кадастровая стоимость в ряде случаев искажается под влиянием заказчиков и в результате некачественного исполнения работ.</a:t>
            </a:r>
          </a:p>
          <a:p>
            <a:pPr marL="0" indent="0">
              <a:buNone/>
            </a:pPr>
            <a:r>
              <a:rPr lang="ru-RU" sz="2600" dirty="0"/>
              <a:t>3. Законодательством предусмотрен порядок оспаривания кадастровой стоимости путем установления кадастровой в размере рыночной, что находит свое отражение в массовой статистике таких </a:t>
            </a:r>
            <a:r>
              <a:rPr lang="ru-RU" sz="2600" dirty="0" err="1"/>
              <a:t>оспариваний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r>
              <a:rPr lang="ru-RU" sz="2600" dirty="0"/>
              <a:t>4. При анализе отличия кадастровой и рыночной стоимости конкретного объекта недвижимости следует также принимать во внимание период времени между </a:t>
            </a:r>
            <a:r>
              <a:rPr lang="ru-RU" sz="2600" u="sng" dirty="0"/>
              <a:t>датами</a:t>
            </a:r>
            <a:r>
              <a:rPr lang="ru-RU" sz="2600" dirty="0"/>
              <a:t>, на которые определены стоимости, а также динамику соответствующего сегмента рынка за указанный период.</a:t>
            </a:r>
          </a:p>
          <a:p>
            <a:pPr marL="0" indent="0">
              <a:buNone/>
            </a:pPr>
            <a:r>
              <a:rPr lang="ru-RU" sz="2600" dirty="0"/>
              <a:t>Величина кадастровой стоимости не может использоваться как замена рыночной стоимости в вопросах совершения сделок, определения ущерба и т.д.</a:t>
            </a:r>
            <a:endParaRPr lang="ru-RU" sz="26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722EAE-7DC6-4840-B570-92A08E4D3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76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854564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Требования к </a:t>
            </a:r>
            <a:b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заключению эксперта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43443" y="2234296"/>
            <a:ext cx="7886700" cy="4620171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Федеральный закон "Об оценочной деятельности в Российской Федерации" от 29.07.1998 N 135-ФЗ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Федеральные стандарты оценки</a:t>
            </a:r>
          </a:p>
          <a:p>
            <a:r>
              <a:rPr lang="ru-RU" dirty="0"/>
              <a:t>Заключение эксперта должно быть выполнено на строго </a:t>
            </a:r>
            <a:r>
              <a:rPr lang="ru-RU" u="sng" dirty="0"/>
              <a:t>научной и практической основе и основываться на базе общепринятых научных и практических данных.</a:t>
            </a:r>
            <a:r>
              <a:rPr lang="ru-RU" dirty="0"/>
              <a:t> (ФЗ № 73-ФЗ) </a:t>
            </a:r>
          </a:p>
          <a:p>
            <a:r>
              <a:rPr lang="ru-RU" dirty="0"/>
              <a:t>Для целей установления рыночной стоимости объектов недвижимости указанная основа сформирована общепринятой методологией оценки, в том числе изложенной в Федеральном законе от 29.07.1998 г. № 135-ФЗ «Об оценочной деятельности в Российской Федерации» </a:t>
            </a:r>
            <a:r>
              <a:rPr lang="ru-RU"/>
              <a:t>и Федеральных </a:t>
            </a:r>
            <a:r>
              <a:rPr lang="ru-RU" dirty="0"/>
              <a:t>стандартах оценки. </a:t>
            </a: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64427CE-4861-4F56-A55D-CD542AB0D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8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605506"/>
            <a:ext cx="7886700" cy="1325563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Существенность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736180"/>
            <a:ext cx="7886700" cy="4620171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Оспаривание кадастровой стоимости (разница: кадастровая стоимость, стоимость в отчете об оценке и заключении эксперта)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Убытки, ущерб как разница цены сделки и стоимости в отчете об оценке и ЗЭ</a:t>
            </a:r>
          </a:p>
          <a:p>
            <a:pPr marL="742950" indent="-742950">
              <a:buAutoNum type="arabicPeriod"/>
            </a:pPr>
            <a:r>
              <a:rPr lang="ru-RU" sz="2800" b="1" dirty="0">
                <a:solidFill>
                  <a:srgbClr val="0070C0"/>
                </a:solidFill>
              </a:rPr>
              <a:t>Оспаривание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отчета об оценке</a:t>
            </a:r>
          </a:p>
          <a:p>
            <a:pPr marL="742950" indent="-742950">
              <a:buAutoNum type="arabicPeriod"/>
            </a:pP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А.В. Каминский, М.О. Ильин,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В.И. Лебединский и др.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Экспертиза отчетов об оценке: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Учебник. 2-е издание. – М.: Компания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«Про-</a:t>
            </a:r>
            <a:r>
              <a:rPr lang="ru-RU" sz="1500" b="1" dirty="0" err="1">
                <a:solidFill>
                  <a:srgbClr val="0070C0"/>
                </a:solidFill>
              </a:rPr>
              <a:t>Аппрайзер</a:t>
            </a:r>
            <a:r>
              <a:rPr lang="ru-RU" sz="1500" b="1" dirty="0">
                <a:solidFill>
                  <a:srgbClr val="0070C0"/>
                </a:solidFill>
              </a:rPr>
              <a:t>», 2015. – 272 с.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0070C0"/>
                </a:solidFill>
              </a:rPr>
              <a:t>ISBN 978-5-504-03007-4</a:t>
            </a:r>
            <a:endParaRPr lang="ru-RU" sz="28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46C7D32-A3AC-4578-9941-B622D9A7153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51920" y="3369989"/>
            <a:ext cx="4747969" cy="2986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7689D5B-62D8-4DB9-A669-1AC69772B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351" y="54853"/>
            <a:ext cx="4915586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495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3390</TotalTime>
  <Words>951</Words>
  <Application>Microsoft Office PowerPoint</Application>
  <PresentationFormat>Экран (4:3)</PresentationFormat>
  <Paragraphs>141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 Дискуссионные вопросы «оценочной»  судебной экспертизы</vt:lpstr>
      <vt:lpstr>Методические разъяснения ЭС</vt:lpstr>
      <vt:lpstr>Методические разъяснения ЭС</vt:lpstr>
      <vt:lpstr>НДС в РС</vt:lpstr>
      <vt:lpstr>Позиции судов при оспаривании КС</vt:lpstr>
      <vt:lpstr>Методические разъяснения ЭС</vt:lpstr>
      <vt:lpstr>Методические разъяснения ЭС</vt:lpstr>
      <vt:lpstr>Требования к  заключению эксперта</vt:lpstr>
      <vt:lpstr>Существенность</vt:lpstr>
      <vt:lpstr>Расходы на экспертизу</vt:lpstr>
      <vt:lpstr>Методические разъяснения ЭС</vt:lpstr>
      <vt:lpstr>Презентация PowerPoint</vt:lpstr>
      <vt:lpstr>Вопросы для обсуждения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Стандартизация в системе саморегулирования</dc:title>
  <dc:creator>1</dc:creator>
  <cp:lastModifiedBy>Арина Потоцкая</cp:lastModifiedBy>
  <cp:revision>233</cp:revision>
  <cp:lastPrinted>2012-06-28T15:39:41Z</cp:lastPrinted>
  <dcterms:created xsi:type="dcterms:W3CDTF">2011-04-20T12:27:46Z</dcterms:created>
  <dcterms:modified xsi:type="dcterms:W3CDTF">2018-09-13T12:23:20Z</dcterms:modified>
</cp:coreProperties>
</file>