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766" r:id="rId2"/>
    <p:sldId id="751" r:id="rId3"/>
    <p:sldId id="767" r:id="rId4"/>
    <p:sldId id="768" r:id="rId5"/>
    <p:sldId id="753" r:id="rId6"/>
    <p:sldId id="755" r:id="rId7"/>
    <p:sldId id="770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a" initials="1" lastIdx="61" clrIdx="0"/>
  <p:cmAuthor id="1" name="Ильин МО" initials="ИМ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0000"/>
    <a:srgbClr val="0066FF"/>
    <a:srgbClr val="3399FF"/>
    <a:srgbClr val="FF5050"/>
    <a:srgbClr val="339966"/>
    <a:srgbClr val="006600"/>
    <a:srgbClr val="FF7C80"/>
    <a:srgbClr val="C4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4579" autoAdjust="0"/>
  </p:normalViewPr>
  <p:slideViewPr>
    <p:cSldViewPr>
      <p:cViewPr varScale="1">
        <p:scale>
          <a:sx n="86" d="100"/>
          <a:sy n="86" d="100"/>
        </p:scale>
        <p:origin x="100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5C4C6794-D013-4EF5-AFAF-7CC8688113B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C037970B-F608-4EE3-A50F-EF6DC42D1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3199-62D6-4BC8-A920-DE92AE772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DC11-F992-4A71-A5BE-34D36BC1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1FFB-BE8F-470D-9B75-A02F91C7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D62B84D6-446D-4D94-8159-98A5971D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2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18E8-D67C-493D-97D2-B4CA21C1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8344-5389-4CE3-A1E2-5EAC7F909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D81C-4057-497E-83B2-80BB147E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B6A-9634-4B79-81FD-E741B0BA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08BA-5D30-493E-A491-9C46BBBB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CA7D-3397-4467-9BDB-DDFA3449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839-58B3-430F-8C28-3E1D084F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B363-E902-4561-96C8-9D005384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39DFD-F524-4B04-B3A9-0F122877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1688" y="4103497"/>
            <a:ext cx="830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Споры и конфликты в оценке</a:t>
            </a:r>
            <a:endParaRPr lang="ru-RU" sz="4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6" y="162083"/>
            <a:ext cx="1312359" cy="422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92" y="4941168"/>
            <a:ext cx="4450466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975" y="584541"/>
            <a:ext cx="3580656" cy="35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5120" y="-24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Актуальность темы</a:t>
            </a:r>
            <a:endParaRPr lang="ru-RU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571" y="868404"/>
            <a:ext cx="88569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рост количества попыток привлечения Оценщиков к ответственности;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повышение 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квалификации оппонентов и качества материалов, направленных против Оценщиков;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включение Оценщика в состав обвиняемой группы лиц;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повышение внимания к роли Оценщика в процессах;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перекладывание вины с выгодоприобретателей сделок на Оценщика;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использование укрупненных непрофессиональных суждений для определения величины ущерба;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низкое качество судебной экспертизы, выводы которой ложатся в основу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обвинений;</a:t>
            </a:r>
          </a:p>
          <a:p>
            <a:pPr marL="457200" lvl="0" indent="-457200" algn="just">
              <a:spcBef>
                <a:spcPts val="1200"/>
              </a:spcBef>
              <a:buFont typeface="+mj-lt"/>
              <a:buAutoNum type="arabicParenR"/>
            </a:pPr>
            <a:r>
              <a:rPr lang="ru-RU" sz="2400" smtClean="0">
                <a:solidFill>
                  <a:srgbClr val="0070C0"/>
                </a:solidFill>
                <a:latin typeface="Calibri" panose="020F0502020204030204" pitchFamily="34" charset="0"/>
              </a:rPr>
              <a:t>использование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сложных объектов на </a:t>
            </a:r>
            <a:r>
              <a:rPr lang="ru-RU" sz="2400" smtClean="0">
                <a:solidFill>
                  <a:srgbClr val="0070C0"/>
                </a:solidFill>
                <a:latin typeface="Calibri" panose="020F0502020204030204" pitchFamily="34" charset="0"/>
              </a:rPr>
              <a:t>неразвитых рынках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33308" r="12299" b="40739"/>
          <a:stretch>
            <a:fillRect/>
          </a:stretch>
        </p:blipFill>
        <p:spPr bwMode="auto">
          <a:xfrm>
            <a:off x="4139952" y="2898150"/>
            <a:ext cx="4850136" cy="12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" y="65210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6480720" cy="49006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Типичные дела чиновников</a:t>
            </a:r>
            <a:endParaRPr lang="ru-RU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472608"/>
          </a:xfrm>
        </p:spPr>
        <p:txBody>
          <a:bodyPr/>
          <a:lstStyle/>
          <a:p>
            <a:r>
              <a:rPr lang="ru-RU" sz="2000" dirty="0" smtClean="0"/>
              <a:t>Первый заместитель Председателя правительства Омской области (скотомогильники);</a:t>
            </a:r>
            <a:endParaRPr lang="ru-RU" sz="2000" dirty="0"/>
          </a:p>
          <a:p>
            <a:r>
              <a:rPr lang="ru-RU" sz="2000" dirty="0"/>
              <a:t>З</a:t>
            </a:r>
            <a:r>
              <a:rPr lang="ru-RU" sz="2000" dirty="0" smtClean="0"/>
              <a:t>аместитель </a:t>
            </a:r>
            <a:r>
              <a:rPr lang="ru-RU" sz="2000" dirty="0"/>
              <a:t>губернатора Тверской </a:t>
            </a:r>
            <a:r>
              <a:rPr lang="ru-RU" sz="2000" dirty="0" smtClean="0"/>
              <a:t>области (заброшенные гостиницы в кризис);</a:t>
            </a:r>
            <a:endParaRPr lang="ru-RU" sz="2000" dirty="0"/>
          </a:p>
          <a:p>
            <a:r>
              <a:rPr lang="ru-RU" sz="2000" dirty="0" smtClean="0"/>
              <a:t>Губернатор Новосибирской области</a:t>
            </a:r>
          </a:p>
          <a:p>
            <a:r>
              <a:rPr lang="ru-RU" sz="2000" dirty="0" smtClean="0"/>
              <a:t>ОАО </a:t>
            </a:r>
            <a:r>
              <a:rPr lang="ru-RU" sz="2000" dirty="0"/>
              <a:t>«</a:t>
            </a:r>
            <a:r>
              <a:rPr lang="ru-RU" sz="2000" dirty="0" err="1"/>
              <a:t>Уржумский</a:t>
            </a:r>
            <a:r>
              <a:rPr lang="ru-RU" sz="2000" dirty="0"/>
              <a:t> Спиртоводочный Завод</a:t>
            </a:r>
            <a:r>
              <a:rPr lang="ru-RU" sz="2000" dirty="0" smtClean="0"/>
              <a:t>» (депутаты, департамент имущества).</a:t>
            </a:r>
          </a:p>
          <a:p>
            <a:r>
              <a:rPr lang="ru-RU" sz="2000" dirty="0" smtClean="0"/>
              <a:t>ДИГМ</a:t>
            </a:r>
          </a:p>
          <a:p>
            <a:r>
              <a:rPr lang="ru-RU" sz="2000" dirty="0" smtClean="0"/>
              <a:t>МЭР Миасса</a:t>
            </a:r>
          </a:p>
          <a:p>
            <a:r>
              <a:rPr lang="ru-RU" sz="2000" dirty="0" smtClean="0"/>
              <a:t>Управление жилищных отношений Перми</a:t>
            </a:r>
          </a:p>
          <a:p>
            <a:r>
              <a:rPr lang="ru-RU" sz="2000" dirty="0" smtClean="0"/>
              <a:t>Департамент имущества Сызрани (</a:t>
            </a:r>
            <a:r>
              <a:rPr lang="ru-RU" sz="2000" dirty="0" err="1" smtClean="0"/>
              <a:t>площпдка</a:t>
            </a:r>
            <a:r>
              <a:rPr lang="ru-RU" sz="2000" dirty="0" smtClean="0"/>
              <a:t> обучения водителей)</a:t>
            </a:r>
          </a:p>
          <a:p>
            <a:r>
              <a:rPr lang="ru-RU" sz="2000" dirty="0" smtClean="0"/>
              <a:t>Мэр Заречного (земли с\х, бывший </a:t>
            </a:r>
            <a:r>
              <a:rPr lang="ru-RU" sz="2000" dirty="0" err="1" smtClean="0"/>
              <a:t>лесфонд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smtClean="0"/>
              <a:t>Глава НН, ТЭК-НН (тепловые сети)</a:t>
            </a:r>
          </a:p>
          <a:p>
            <a:r>
              <a:rPr lang="ru-RU" sz="2000" dirty="0" smtClean="0"/>
              <a:t>Вице-мэр Уфы</a:t>
            </a:r>
          </a:p>
          <a:p>
            <a:r>
              <a:rPr lang="ru-RU" sz="2000" dirty="0" smtClean="0"/>
              <a:t>Зампредседателя </a:t>
            </a:r>
            <a:r>
              <a:rPr lang="ru-RU" sz="2000" dirty="0" smtClean="0"/>
              <a:t>Правительства </a:t>
            </a:r>
            <a:r>
              <a:rPr lang="ru-RU" sz="2000" dirty="0" smtClean="0"/>
              <a:t>Саратовской области 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" y="65210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6480720" cy="49006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Типичные дела оценщиков</a:t>
            </a:r>
            <a:endParaRPr lang="ru-RU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/>
          <a:lstStyle/>
          <a:p>
            <a:r>
              <a:rPr lang="ru-RU" sz="2400" dirty="0" smtClean="0"/>
              <a:t>Морозовой</a:t>
            </a:r>
          </a:p>
          <a:p>
            <a:r>
              <a:rPr lang="ru-RU" sz="2400" dirty="0" smtClean="0"/>
              <a:t>ЦФОК</a:t>
            </a:r>
          </a:p>
          <a:p>
            <a:r>
              <a:rPr lang="ru-RU" sz="2400" dirty="0" smtClean="0"/>
              <a:t>Аверс</a:t>
            </a:r>
          </a:p>
          <a:p>
            <a:r>
              <a:rPr lang="ru-RU" sz="2400" dirty="0" smtClean="0"/>
              <a:t>Пенни </a:t>
            </a:r>
            <a:r>
              <a:rPr lang="ru-RU" sz="2400" dirty="0" err="1"/>
              <a:t>Лэйн</a:t>
            </a:r>
            <a:r>
              <a:rPr lang="ru-RU" sz="2400" dirty="0"/>
              <a:t> </a:t>
            </a:r>
            <a:r>
              <a:rPr lang="ru-RU" sz="2400" dirty="0" err="1" smtClean="0"/>
              <a:t>Коммерц</a:t>
            </a:r>
            <a:endParaRPr lang="ru-RU" sz="2400" dirty="0"/>
          </a:p>
          <a:p>
            <a:r>
              <a:rPr lang="ru-RU" sz="2400" dirty="0" smtClean="0"/>
              <a:t>КО-Инвест Брянск</a:t>
            </a:r>
          </a:p>
          <a:p>
            <a:r>
              <a:rPr lang="ru-RU" sz="2400" dirty="0" smtClean="0"/>
              <a:t>Аверс 2</a:t>
            </a:r>
          </a:p>
          <a:p>
            <a:r>
              <a:rPr lang="ru-RU" sz="2400" dirty="0" err="1" smtClean="0"/>
              <a:t>Богданический</a:t>
            </a:r>
            <a:r>
              <a:rPr lang="ru-RU" sz="2400" dirty="0" smtClean="0"/>
              <a:t> фарфоровый завод</a:t>
            </a:r>
          </a:p>
          <a:p>
            <a:r>
              <a:rPr lang="ru-RU" sz="2400" dirty="0" smtClean="0"/>
              <a:t>Судебные эксперты ТОРЭКС, НЛМК</a:t>
            </a:r>
          </a:p>
          <a:p>
            <a:r>
              <a:rPr lang="ru-RU" sz="2400" dirty="0" smtClean="0"/>
              <a:t>АРТ (дачные домики)</a:t>
            </a:r>
          </a:p>
          <a:p>
            <a:r>
              <a:rPr lang="ru-RU" sz="2400" dirty="0" smtClean="0"/>
              <a:t>Оценщик </a:t>
            </a:r>
            <a:r>
              <a:rPr lang="ru-RU" sz="2400" smtClean="0"/>
              <a:t>Джанибеков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ru-RU" sz="1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23" y="1052736"/>
            <a:ext cx="482235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5120" y="18489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Схема «защиты Васильевой»</a:t>
            </a:r>
            <a:endParaRPr lang="ru-RU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45" y="1033027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Под 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</a:rPr>
              <a:t>основной удар обвинителей выставляется Оценщик, формируется два рубежа защиты:</a:t>
            </a:r>
          </a:p>
          <a:p>
            <a:pPr lvl="0"/>
            <a:endParaRPr lang="ru-RU" sz="25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 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</a:rPr>
              <a:t>основным выгодоприобретателям не могут предъявляться обвинения пока не доказано, что отчеты об оценке, на основании которых совершались сделки, искажают стоимость. Если таких доказательств нет, значит – нет и </a:t>
            </a:r>
            <a:r>
              <a:rPr lang="ru-RU" sz="2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ущерба</a:t>
            </a:r>
            <a:endParaRPr lang="ru-RU" sz="25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5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если 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</a:rPr>
              <a:t>доказан факт искажения стоимости в отчетах об оценке, то нужно судить Оценщика, так как заказчик не виноват, что Оценщик ввел его в заблуждение, ведь заказчик не обладает специальными познаниями в области оценочной </a:t>
            </a:r>
            <a:r>
              <a:rPr lang="ru-RU" sz="25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деятельности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8195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5120" y="-24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Причины угроз</a:t>
            </a:r>
            <a:endParaRPr lang="ru-RU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82805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е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только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злой умысел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, но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некомпетентность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вопросах оценочной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деятельности</a:t>
            </a:r>
            <a:endParaRPr lang="ru-RU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t="33308" r="12299" b="40739"/>
          <a:stretch>
            <a:fillRect/>
          </a:stretch>
        </p:blipFill>
        <p:spPr bwMode="auto">
          <a:xfrm>
            <a:off x="729976" y="3217380"/>
            <a:ext cx="7684048" cy="2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53091" y="5250686"/>
            <a:ext cx="4437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или четыре? Попробуй доказать следствию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" y="65210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6480720" cy="49006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Материалы по теме</a:t>
            </a:r>
            <a:endParaRPr lang="ru-RU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039" t="5925" r="8607" b="3150"/>
          <a:stretch/>
        </p:blipFill>
        <p:spPr>
          <a:xfrm>
            <a:off x="1547664" y="1484784"/>
            <a:ext cx="6552728" cy="4752528"/>
          </a:xfrm>
          <a:prstGeom prst="rect">
            <a:avLst/>
          </a:prstGeom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19977</TotalTime>
  <Words>242</Words>
  <Application>Microsoft Office PowerPoint</Application>
  <PresentationFormat>Экран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Типичные дела чиновников</vt:lpstr>
      <vt:lpstr>Типичные дела оценщиков</vt:lpstr>
      <vt:lpstr>Презентация PowerPoint</vt:lpstr>
      <vt:lpstr>Презентация PowerPoint</vt:lpstr>
      <vt:lpstr>Материалы по теме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недвижимости</dc:title>
  <dc:creator>1</dc:creator>
  <cp:lastModifiedBy>maria</cp:lastModifiedBy>
  <cp:revision>810</cp:revision>
  <cp:lastPrinted>2015-06-05T12:19:07Z</cp:lastPrinted>
  <dcterms:created xsi:type="dcterms:W3CDTF">2008-06-01T08:07:10Z</dcterms:created>
  <dcterms:modified xsi:type="dcterms:W3CDTF">2018-09-12T06:48:25Z</dcterms:modified>
</cp:coreProperties>
</file>