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5" r:id="rId3"/>
    <p:sldId id="436" r:id="rId4"/>
    <p:sldId id="499" r:id="rId5"/>
    <p:sldId id="258" r:id="rId6"/>
    <p:sldId id="259" r:id="rId7"/>
    <p:sldId id="474" r:id="rId8"/>
    <p:sldId id="302" r:id="rId9"/>
    <p:sldId id="275" r:id="rId10"/>
    <p:sldId id="279" r:id="rId11"/>
    <p:sldId id="280" r:id="rId12"/>
    <p:sldId id="292" r:id="rId13"/>
    <p:sldId id="294" r:id="rId14"/>
    <p:sldId id="287" r:id="rId15"/>
    <p:sldId id="304" r:id="rId16"/>
    <p:sldId id="270" r:id="rId17"/>
    <p:sldId id="305" r:id="rId18"/>
    <p:sldId id="271" r:id="rId19"/>
    <p:sldId id="306" r:id="rId20"/>
    <p:sldId id="307" r:id="rId21"/>
    <p:sldId id="297" r:id="rId22"/>
    <p:sldId id="501" r:id="rId23"/>
    <p:sldId id="500" r:id="rId24"/>
    <p:sldId id="359" r:id="rId25"/>
    <p:sldId id="360" r:id="rId26"/>
    <p:sldId id="361" r:id="rId27"/>
    <p:sldId id="366" r:id="rId28"/>
    <p:sldId id="493" r:id="rId29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71" autoAdjust="0"/>
    <p:restoredTop sz="94660"/>
  </p:normalViewPr>
  <p:slideViewPr>
    <p:cSldViewPr>
      <p:cViewPr>
        <p:scale>
          <a:sx n="100" d="100"/>
          <a:sy n="100" d="100"/>
        </p:scale>
        <p:origin x="1440" y="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B4AE8A-2518-47EA-ACF5-8990EE6D5011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1CF60A-E2C1-4E26-87F4-80F4542429D9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/>
            <a:t>Прием</a:t>
          </a:r>
        </a:p>
        <a:p>
          <a:pPr>
            <a:spcAft>
              <a:spcPts val="0"/>
            </a:spcAft>
          </a:pPr>
          <a:r>
            <a:rPr lang="ru-RU" sz="1800" b="1" dirty="0"/>
            <a:t> </a:t>
          </a:r>
          <a:r>
            <a:rPr lang="ru-RU" sz="1600" dirty="0"/>
            <a:t>новых членов Ассоциации</a:t>
          </a:r>
        </a:p>
      </dgm:t>
    </dgm:pt>
    <dgm:pt modelId="{0D472BA8-3430-4D8F-8741-35F7D0EE89DE}" type="parTrans" cxnId="{067B48EF-936D-413B-BD3C-0A29B0B56481}">
      <dgm:prSet/>
      <dgm:spPr/>
      <dgm:t>
        <a:bodyPr/>
        <a:lstStyle/>
        <a:p>
          <a:endParaRPr lang="ru-RU"/>
        </a:p>
      </dgm:t>
    </dgm:pt>
    <dgm:pt modelId="{C49866A7-2410-4ED9-90A4-B2B4612D6097}" type="sibTrans" cxnId="{067B48EF-936D-413B-BD3C-0A29B0B56481}">
      <dgm:prSet/>
      <dgm:spPr/>
      <dgm:t>
        <a:bodyPr/>
        <a:lstStyle/>
        <a:p>
          <a:endParaRPr lang="ru-RU"/>
        </a:p>
      </dgm:t>
    </dgm:pt>
    <dgm:pt modelId="{438A7378-DEB2-4731-B674-3E40F2234A5D}">
      <dgm:prSet phldrT="[Текст]" custT="1"/>
      <dgm:spPr/>
      <dgm:t>
        <a:bodyPr/>
        <a:lstStyle/>
        <a:p>
          <a:r>
            <a:rPr lang="ru-RU" sz="1800" b="1" dirty="0"/>
            <a:t>Развитие </a:t>
          </a:r>
          <a:r>
            <a:rPr lang="ru-RU" sz="1800" b="0" dirty="0"/>
            <a:t>региональных отделений</a:t>
          </a:r>
          <a:endParaRPr lang="ru-RU" sz="1600" b="0" dirty="0"/>
        </a:p>
      </dgm:t>
    </dgm:pt>
    <dgm:pt modelId="{A93BED03-01CE-4485-8F32-C0175851AF9C}" type="parTrans" cxnId="{C53D6714-0C53-4046-91B7-9B798761D959}">
      <dgm:prSet/>
      <dgm:spPr/>
      <dgm:t>
        <a:bodyPr/>
        <a:lstStyle/>
        <a:p>
          <a:endParaRPr lang="ru-RU"/>
        </a:p>
      </dgm:t>
    </dgm:pt>
    <dgm:pt modelId="{81ABB615-59E7-4E14-9C04-511DD1516200}" type="sibTrans" cxnId="{C53D6714-0C53-4046-91B7-9B798761D959}">
      <dgm:prSet/>
      <dgm:spPr/>
      <dgm:t>
        <a:bodyPr/>
        <a:lstStyle/>
        <a:p>
          <a:endParaRPr lang="ru-RU"/>
        </a:p>
      </dgm:t>
    </dgm:pt>
    <dgm:pt modelId="{7D71B014-C561-4A31-9F3D-8AE39B648B00}">
      <dgm:prSet phldrT="[Текст]" custT="1"/>
      <dgm:spPr/>
      <dgm:t>
        <a:bodyPr/>
        <a:lstStyle/>
        <a:p>
          <a:r>
            <a:rPr lang="ru-RU" sz="1800" b="1" dirty="0"/>
            <a:t>Представление</a:t>
          </a:r>
          <a:r>
            <a:rPr lang="ru-RU" sz="1800" dirty="0"/>
            <a:t> </a:t>
          </a:r>
          <a:r>
            <a:rPr lang="ru-RU" sz="1800" b="1" dirty="0"/>
            <a:t>интересов Ассоциации</a:t>
          </a:r>
        </a:p>
      </dgm:t>
    </dgm:pt>
    <dgm:pt modelId="{7AA5DF89-F407-4901-9457-165482BEE685}" type="parTrans" cxnId="{A95DF14F-7C14-443E-8A95-C49DC69315F2}">
      <dgm:prSet/>
      <dgm:spPr/>
      <dgm:t>
        <a:bodyPr/>
        <a:lstStyle/>
        <a:p>
          <a:endParaRPr lang="ru-RU"/>
        </a:p>
      </dgm:t>
    </dgm:pt>
    <dgm:pt modelId="{929F15FF-8F99-4CD3-B81A-9DFA6EB20973}" type="sibTrans" cxnId="{A95DF14F-7C14-443E-8A95-C49DC69315F2}">
      <dgm:prSet/>
      <dgm:spPr/>
      <dgm:t>
        <a:bodyPr/>
        <a:lstStyle/>
        <a:p>
          <a:endParaRPr lang="ru-RU"/>
        </a:p>
      </dgm:t>
    </dgm:pt>
    <dgm:pt modelId="{66AFCD6D-CD6E-48CA-AC0D-83C4BB76B2B3}">
      <dgm:prSet phldrT="[Текст]" custT="1"/>
      <dgm:spPr/>
      <dgm:t>
        <a:bodyPr/>
        <a:lstStyle/>
        <a:p>
          <a:r>
            <a:rPr lang="ru-RU" sz="1800" b="1" dirty="0"/>
            <a:t>Проведение </a:t>
          </a:r>
          <a:r>
            <a:rPr lang="ru-RU" sz="1600" b="0" dirty="0"/>
            <a:t>мероприятий под эгидой Ассоциации</a:t>
          </a:r>
        </a:p>
      </dgm:t>
    </dgm:pt>
    <dgm:pt modelId="{6A5E2EFB-5C38-4528-8896-1B3CE6ADEA7F}" type="parTrans" cxnId="{AA79DBD9-9A98-4591-A63B-EA7A41A42E7E}">
      <dgm:prSet/>
      <dgm:spPr/>
      <dgm:t>
        <a:bodyPr/>
        <a:lstStyle/>
        <a:p>
          <a:endParaRPr lang="ru-RU"/>
        </a:p>
      </dgm:t>
    </dgm:pt>
    <dgm:pt modelId="{263A4AE8-16DC-4623-AAC0-E20DFF2990DF}" type="sibTrans" cxnId="{AA79DBD9-9A98-4591-A63B-EA7A41A42E7E}">
      <dgm:prSet/>
      <dgm:spPr/>
      <dgm:t>
        <a:bodyPr/>
        <a:lstStyle/>
        <a:p>
          <a:endParaRPr lang="ru-RU"/>
        </a:p>
      </dgm:t>
    </dgm:pt>
    <dgm:pt modelId="{83F6E85A-013E-4BA2-8C92-6450C79A92BE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800" b="1" dirty="0"/>
            <a:t>Формирование позиции Ассоциации по ключевым вопросам</a:t>
          </a:r>
          <a:endParaRPr lang="ru-RU" sz="1600" dirty="0"/>
        </a:p>
      </dgm:t>
    </dgm:pt>
    <dgm:pt modelId="{935651E8-9134-4407-8525-8FEDC4AADF43}" type="parTrans" cxnId="{776D4F46-E799-450C-962D-4C33ED704A22}">
      <dgm:prSet/>
      <dgm:spPr/>
      <dgm:t>
        <a:bodyPr/>
        <a:lstStyle/>
        <a:p>
          <a:endParaRPr lang="ru-RU"/>
        </a:p>
      </dgm:t>
    </dgm:pt>
    <dgm:pt modelId="{CF229D3F-DDE6-4D7E-8600-F05E9C83800F}" type="sibTrans" cxnId="{776D4F46-E799-450C-962D-4C33ED704A22}">
      <dgm:prSet/>
      <dgm:spPr/>
      <dgm:t>
        <a:bodyPr/>
        <a:lstStyle/>
        <a:p>
          <a:endParaRPr lang="ru-RU"/>
        </a:p>
      </dgm:t>
    </dgm:pt>
    <dgm:pt modelId="{FC9340D3-EC7C-4143-867A-6CF61968A6D7}" type="pres">
      <dgm:prSet presAssocID="{FFB4AE8A-2518-47EA-ACF5-8990EE6D5011}" presName="cycle" presStyleCnt="0">
        <dgm:presLayoutVars>
          <dgm:dir/>
          <dgm:resizeHandles val="exact"/>
        </dgm:presLayoutVars>
      </dgm:prSet>
      <dgm:spPr/>
    </dgm:pt>
    <dgm:pt modelId="{C1921B22-FF4F-49DC-86D6-A4F36A58EE0B}" type="pres">
      <dgm:prSet presAssocID="{601CF60A-E2C1-4E26-87F4-80F4542429D9}" presName="node" presStyleLbl="node1" presStyleIdx="0" presStyleCnt="5" custScaleX="128788">
        <dgm:presLayoutVars>
          <dgm:bulletEnabled val="1"/>
        </dgm:presLayoutVars>
      </dgm:prSet>
      <dgm:spPr/>
    </dgm:pt>
    <dgm:pt modelId="{4C0E829C-EB3F-426E-85F6-8818EFC7CDBD}" type="pres">
      <dgm:prSet presAssocID="{601CF60A-E2C1-4E26-87F4-80F4542429D9}" presName="spNode" presStyleCnt="0"/>
      <dgm:spPr/>
    </dgm:pt>
    <dgm:pt modelId="{BFFAA90E-4050-40BB-8D02-F7D9DE362E3C}" type="pres">
      <dgm:prSet presAssocID="{C49866A7-2410-4ED9-90A4-B2B4612D6097}" presName="sibTrans" presStyleLbl="sibTrans1D1" presStyleIdx="0" presStyleCnt="5"/>
      <dgm:spPr/>
    </dgm:pt>
    <dgm:pt modelId="{0D3843CE-F19D-4682-A9C6-59910E42E64E}" type="pres">
      <dgm:prSet presAssocID="{438A7378-DEB2-4731-B674-3E40F2234A5D}" presName="node" presStyleLbl="node1" presStyleIdx="1" presStyleCnt="5" custScaleX="128788" custRadScaleRad="127014" custRadScaleInc="16574">
        <dgm:presLayoutVars>
          <dgm:bulletEnabled val="1"/>
        </dgm:presLayoutVars>
      </dgm:prSet>
      <dgm:spPr/>
    </dgm:pt>
    <dgm:pt modelId="{704FA11B-464C-4756-8660-75E542322F72}" type="pres">
      <dgm:prSet presAssocID="{438A7378-DEB2-4731-B674-3E40F2234A5D}" presName="spNode" presStyleCnt="0"/>
      <dgm:spPr/>
    </dgm:pt>
    <dgm:pt modelId="{8076C4E5-808D-450D-9C8A-102CFB09B649}" type="pres">
      <dgm:prSet presAssocID="{81ABB615-59E7-4E14-9C04-511DD1516200}" presName="sibTrans" presStyleLbl="sibTrans1D1" presStyleIdx="1" presStyleCnt="5"/>
      <dgm:spPr/>
    </dgm:pt>
    <dgm:pt modelId="{BD3847C3-D282-479A-B4E3-7480CF8AA7F3}" type="pres">
      <dgm:prSet presAssocID="{7D71B014-C561-4A31-9F3D-8AE39B648B00}" presName="node" presStyleLbl="node1" presStyleIdx="2" presStyleCnt="5" custScaleX="135227" custRadScaleRad="104505" custRadScaleInc="-34174">
        <dgm:presLayoutVars>
          <dgm:bulletEnabled val="1"/>
        </dgm:presLayoutVars>
      </dgm:prSet>
      <dgm:spPr/>
    </dgm:pt>
    <dgm:pt modelId="{AD450E5B-8F90-4F96-B677-0639635824C1}" type="pres">
      <dgm:prSet presAssocID="{7D71B014-C561-4A31-9F3D-8AE39B648B00}" presName="spNode" presStyleCnt="0"/>
      <dgm:spPr/>
    </dgm:pt>
    <dgm:pt modelId="{A35C257D-85C5-44B1-B7F2-C5CDDFFC20EF}" type="pres">
      <dgm:prSet presAssocID="{929F15FF-8F99-4CD3-B81A-9DFA6EB20973}" presName="sibTrans" presStyleLbl="sibTrans1D1" presStyleIdx="2" presStyleCnt="5"/>
      <dgm:spPr/>
    </dgm:pt>
    <dgm:pt modelId="{E0D42ACC-A88D-498F-A856-2FE5FC58FC39}" type="pres">
      <dgm:prSet presAssocID="{83F6E85A-013E-4BA2-8C92-6450C79A92BE}" presName="node" presStyleLbl="node1" presStyleIdx="3" presStyleCnt="5" custScaleX="153646" custRadScaleRad="101854" custRadScaleInc="27695">
        <dgm:presLayoutVars>
          <dgm:bulletEnabled val="1"/>
        </dgm:presLayoutVars>
      </dgm:prSet>
      <dgm:spPr/>
    </dgm:pt>
    <dgm:pt modelId="{B8754CA0-251B-4E93-AA2E-7F2BB9AF3042}" type="pres">
      <dgm:prSet presAssocID="{83F6E85A-013E-4BA2-8C92-6450C79A92BE}" presName="spNode" presStyleCnt="0"/>
      <dgm:spPr/>
    </dgm:pt>
    <dgm:pt modelId="{2C0B6E5A-786C-4C58-976F-B22E1C33E480}" type="pres">
      <dgm:prSet presAssocID="{CF229D3F-DDE6-4D7E-8600-F05E9C83800F}" presName="sibTrans" presStyleLbl="sibTrans1D1" presStyleIdx="3" presStyleCnt="5"/>
      <dgm:spPr/>
    </dgm:pt>
    <dgm:pt modelId="{C80E5AC9-A335-4705-B5F2-E6323A84D66F}" type="pres">
      <dgm:prSet presAssocID="{66AFCD6D-CD6E-48CA-AC0D-83C4BB76B2B3}" presName="node" presStyleLbl="node1" presStyleIdx="4" presStyleCnt="5" custScaleX="135227" custRadScaleRad="124987" custRadScaleInc="-15606">
        <dgm:presLayoutVars>
          <dgm:bulletEnabled val="1"/>
        </dgm:presLayoutVars>
      </dgm:prSet>
      <dgm:spPr/>
    </dgm:pt>
    <dgm:pt modelId="{4B9DEC07-7A05-4617-BDFE-8FD933EB1BD0}" type="pres">
      <dgm:prSet presAssocID="{66AFCD6D-CD6E-48CA-AC0D-83C4BB76B2B3}" presName="spNode" presStyleCnt="0"/>
      <dgm:spPr/>
    </dgm:pt>
    <dgm:pt modelId="{92B9F659-EBA6-4F1C-A08D-64DCB11C3795}" type="pres">
      <dgm:prSet presAssocID="{263A4AE8-16DC-4623-AAC0-E20DFF2990DF}" presName="sibTrans" presStyleLbl="sibTrans1D1" presStyleIdx="4" presStyleCnt="5"/>
      <dgm:spPr/>
    </dgm:pt>
  </dgm:ptLst>
  <dgm:cxnLst>
    <dgm:cxn modelId="{C53D6714-0C53-4046-91B7-9B798761D959}" srcId="{FFB4AE8A-2518-47EA-ACF5-8990EE6D5011}" destId="{438A7378-DEB2-4731-B674-3E40F2234A5D}" srcOrd="1" destOrd="0" parTransId="{A93BED03-01CE-4485-8F32-C0175851AF9C}" sibTransId="{81ABB615-59E7-4E14-9C04-511DD1516200}"/>
    <dgm:cxn modelId="{6C00411F-3F52-4777-88D0-528FCDB51190}" type="presOf" srcId="{438A7378-DEB2-4731-B674-3E40F2234A5D}" destId="{0D3843CE-F19D-4682-A9C6-59910E42E64E}" srcOrd="0" destOrd="0" presId="urn:microsoft.com/office/officeart/2005/8/layout/cycle6"/>
    <dgm:cxn modelId="{8734D763-C847-40C6-90A6-8C118FDC4046}" type="presOf" srcId="{929F15FF-8F99-4CD3-B81A-9DFA6EB20973}" destId="{A35C257D-85C5-44B1-B7F2-C5CDDFFC20EF}" srcOrd="0" destOrd="0" presId="urn:microsoft.com/office/officeart/2005/8/layout/cycle6"/>
    <dgm:cxn modelId="{776D4F46-E799-450C-962D-4C33ED704A22}" srcId="{FFB4AE8A-2518-47EA-ACF5-8990EE6D5011}" destId="{83F6E85A-013E-4BA2-8C92-6450C79A92BE}" srcOrd="3" destOrd="0" parTransId="{935651E8-9134-4407-8525-8FEDC4AADF43}" sibTransId="{CF229D3F-DDE6-4D7E-8600-F05E9C83800F}"/>
    <dgm:cxn modelId="{A92B9A4C-87D6-44B8-9F40-058FA31FC271}" type="presOf" srcId="{C49866A7-2410-4ED9-90A4-B2B4612D6097}" destId="{BFFAA90E-4050-40BB-8D02-F7D9DE362E3C}" srcOrd="0" destOrd="0" presId="urn:microsoft.com/office/officeart/2005/8/layout/cycle6"/>
    <dgm:cxn modelId="{C675EB4E-5B07-4ED8-9C99-5F6C9EF743B9}" type="presOf" srcId="{FFB4AE8A-2518-47EA-ACF5-8990EE6D5011}" destId="{FC9340D3-EC7C-4143-867A-6CF61968A6D7}" srcOrd="0" destOrd="0" presId="urn:microsoft.com/office/officeart/2005/8/layout/cycle6"/>
    <dgm:cxn modelId="{A95DF14F-7C14-443E-8A95-C49DC69315F2}" srcId="{FFB4AE8A-2518-47EA-ACF5-8990EE6D5011}" destId="{7D71B014-C561-4A31-9F3D-8AE39B648B00}" srcOrd="2" destOrd="0" parTransId="{7AA5DF89-F407-4901-9457-165482BEE685}" sibTransId="{929F15FF-8F99-4CD3-B81A-9DFA6EB20973}"/>
    <dgm:cxn modelId="{A460F774-F1A0-4C67-A6F3-7946400A2F35}" type="presOf" srcId="{83F6E85A-013E-4BA2-8C92-6450C79A92BE}" destId="{E0D42ACC-A88D-498F-A856-2FE5FC58FC39}" srcOrd="0" destOrd="0" presId="urn:microsoft.com/office/officeart/2005/8/layout/cycle6"/>
    <dgm:cxn modelId="{41F48986-A079-476D-9715-51CC89C28DD6}" type="presOf" srcId="{CF229D3F-DDE6-4D7E-8600-F05E9C83800F}" destId="{2C0B6E5A-786C-4C58-976F-B22E1C33E480}" srcOrd="0" destOrd="0" presId="urn:microsoft.com/office/officeart/2005/8/layout/cycle6"/>
    <dgm:cxn modelId="{3C1A3DA3-4745-4347-A498-7295D2E95EDC}" type="presOf" srcId="{601CF60A-E2C1-4E26-87F4-80F4542429D9}" destId="{C1921B22-FF4F-49DC-86D6-A4F36A58EE0B}" srcOrd="0" destOrd="0" presId="urn:microsoft.com/office/officeart/2005/8/layout/cycle6"/>
    <dgm:cxn modelId="{AA79DBD9-9A98-4591-A63B-EA7A41A42E7E}" srcId="{FFB4AE8A-2518-47EA-ACF5-8990EE6D5011}" destId="{66AFCD6D-CD6E-48CA-AC0D-83C4BB76B2B3}" srcOrd="4" destOrd="0" parTransId="{6A5E2EFB-5C38-4528-8896-1B3CE6ADEA7F}" sibTransId="{263A4AE8-16DC-4623-AAC0-E20DFF2990DF}"/>
    <dgm:cxn modelId="{49A572DB-0B84-4A92-98BC-37C75D1CCB01}" type="presOf" srcId="{263A4AE8-16DC-4623-AAC0-E20DFF2990DF}" destId="{92B9F659-EBA6-4F1C-A08D-64DCB11C3795}" srcOrd="0" destOrd="0" presId="urn:microsoft.com/office/officeart/2005/8/layout/cycle6"/>
    <dgm:cxn modelId="{BBC465E7-551B-43FB-B97B-9DEE5E8557B4}" type="presOf" srcId="{7D71B014-C561-4A31-9F3D-8AE39B648B00}" destId="{BD3847C3-D282-479A-B4E3-7480CF8AA7F3}" srcOrd="0" destOrd="0" presId="urn:microsoft.com/office/officeart/2005/8/layout/cycle6"/>
    <dgm:cxn modelId="{05EC5DEA-24F7-46BA-8769-16574640DBB5}" type="presOf" srcId="{66AFCD6D-CD6E-48CA-AC0D-83C4BB76B2B3}" destId="{C80E5AC9-A335-4705-B5F2-E6323A84D66F}" srcOrd="0" destOrd="0" presId="urn:microsoft.com/office/officeart/2005/8/layout/cycle6"/>
    <dgm:cxn modelId="{067B48EF-936D-413B-BD3C-0A29B0B56481}" srcId="{FFB4AE8A-2518-47EA-ACF5-8990EE6D5011}" destId="{601CF60A-E2C1-4E26-87F4-80F4542429D9}" srcOrd="0" destOrd="0" parTransId="{0D472BA8-3430-4D8F-8741-35F7D0EE89DE}" sibTransId="{C49866A7-2410-4ED9-90A4-B2B4612D6097}"/>
    <dgm:cxn modelId="{C91E71FB-5ADD-4203-A584-F2B32F00C8AE}" type="presOf" srcId="{81ABB615-59E7-4E14-9C04-511DD1516200}" destId="{8076C4E5-808D-450D-9C8A-102CFB09B649}" srcOrd="0" destOrd="0" presId="urn:microsoft.com/office/officeart/2005/8/layout/cycle6"/>
    <dgm:cxn modelId="{3D90103D-D6F2-4397-AF39-910745782BFA}" type="presParOf" srcId="{FC9340D3-EC7C-4143-867A-6CF61968A6D7}" destId="{C1921B22-FF4F-49DC-86D6-A4F36A58EE0B}" srcOrd="0" destOrd="0" presId="urn:microsoft.com/office/officeart/2005/8/layout/cycle6"/>
    <dgm:cxn modelId="{9BFFAF5F-5C16-4ACE-A53B-D2002369E3B4}" type="presParOf" srcId="{FC9340D3-EC7C-4143-867A-6CF61968A6D7}" destId="{4C0E829C-EB3F-426E-85F6-8818EFC7CDBD}" srcOrd="1" destOrd="0" presId="urn:microsoft.com/office/officeart/2005/8/layout/cycle6"/>
    <dgm:cxn modelId="{2671F64F-4253-48CD-8291-872D6F1E1A76}" type="presParOf" srcId="{FC9340D3-EC7C-4143-867A-6CF61968A6D7}" destId="{BFFAA90E-4050-40BB-8D02-F7D9DE362E3C}" srcOrd="2" destOrd="0" presId="urn:microsoft.com/office/officeart/2005/8/layout/cycle6"/>
    <dgm:cxn modelId="{8CD55C7D-2174-4750-B8CB-8F715BB11566}" type="presParOf" srcId="{FC9340D3-EC7C-4143-867A-6CF61968A6D7}" destId="{0D3843CE-F19D-4682-A9C6-59910E42E64E}" srcOrd="3" destOrd="0" presId="urn:microsoft.com/office/officeart/2005/8/layout/cycle6"/>
    <dgm:cxn modelId="{CF56EFA7-A631-4A39-808D-BA9C54C4F267}" type="presParOf" srcId="{FC9340D3-EC7C-4143-867A-6CF61968A6D7}" destId="{704FA11B-464C-4756-8660-75E542322F72}" srcOrd="4" destOrd="0" presId="urn:microsoft.com/office/officeart/2005/8/layout/cycle6"/>
    <dgm:cxn modelId="{F3F73CBE-BCF0-4A48-81E9-DB9CC24B1259}" type="presParOf" srcId="{FC9340D3-EC7C-4143-867A-6CF61968A6D7}" destId="{8076C4E5-808D-450D-9C8A-102CFB09B649}" srcOrd="5" destOrd="0" presId="urn:microsoft.com/office/officeart/2005/8/layout/cycle6"/>
    <dgm:cxn modelId="{6D6796FF-ED4F-4330-B0E6-491034BD7776}" type="presParOf" srcId="{FC9340D3-EC7C-4143-867A-6CF61968A6D7}" destId="{BD3847C3-D282-479A-B4E3-7480CF8AA7F3}" srcOrd="6" destOrd="0" presId="urn:microsoft.com/office/officeart/2005/8/layout/cycle6"/>
    <dgm:cxn modelId="{033E2546-F973-4581-9B60-26F78A37A33F}" type="presParOf" srcId="{FC9340D3-EC7C-4143-867A-6CF61968A6D7}" destId="{AD450E5B-8F90-4F96-B677-0639635824C1}" srcOrd="7" destOrd="0" presId="urn:microsoft.com/office/officeart/2005/8/layout/cycle6"/>
    <dgm:cxn modelId="{09E50A82-87D7-496A-B5F4-2E14B2ECCB58}" type="presParOf" srcId="{FC9340D3-EC7C-4143-867A-6CF61968A6D7}" destId="{A35C257D-85C5-44B1-B7F2-C5CDDFFC20EF}" srcOrd="8" destOrd="0" presId="urn:microsoft.com/office/officeart/2005/8/layout/cycle6"/>
    <dgm:cxn modelId="{1B32F287-6CF3-4FAD-BB03-FCF2461B66CB}" type="presParOf" srcId="{FC9340D3-EC7C-4143-867A-6CF61968A6D7}" destId="{E0D42ACC-A88D-498F-A856-2FE5FC58FC39}" srcOrd="9" destOrd="0" presId="urn:microsoft.com/office/officeart/2005/8/layout/cycle6"/>
    <dgm:cxn modelId="{BABC1DF9-058F-4561-903A-B1CC6849BC16}" type="presParOf" srcId="{FC9340D3-EC7C-4143-867A-6CF61968A6D7}" destId="{B8754CA0-251B-4E93-AA2E-7F2BB9AF3042}" srcOrd="10" destOrd="0" presId="urn:microsoft.com/office/officeart/2005/8/layout/cycle6"/>
    <dgm:cxn modelId="{4A2CF9D5-D106-45E9-8B57-5FAC94B76ACB}" type="presParOf" srcId="{FC9340D3-EC7C-4143-867A-6CF61968A6D7}" destId="{2C0B6E5A-786C-4C58-976F-B22E1C33E480}" srcOrd="11" destOrd="0" presId="urn:microsoft.com/office/officeart/2005/8/layout/cycle6"/>
    <dgm:cxn modelId="{50BC071F-D764-4863-8745-63768297C8D1}" type="presParOf" srcId="{FC9340D3-EC7C-4143-867A-6CF61968A6D7}" destId="{C80E5AC9-A335-4705-B5F2-E6323A84D66F}" srcOrd="12" destOrd="0" presId="urn:microsoft.com/office/officeart/2005/8/layout/cycle6"/>
    <dgm:cxn modelId="{B246651A-7C6C-4B0F-BFCF-FB4C95D65436}" type="presParOf" srcId="{FC9340D3-EC7C-4143-867A-6CF61968A6D7}" destId="{4B9DEC07-7A05-4617-BDFE-8FD933EB1BD0}" srcOrd="13" destOrd="0" presId="urn:microsoft.com/office/officeart/2005/8/layout/cycle6"/>
    <dgm:cxn modelId="{57725F8E-1B54-4D8B-8779-C5493F6F0BCE}" type="presParOf" srcId="{FC9340D3-EC7C-4143-867A-6CF61968A6D7}" destId="{92B9F659-EBA6-4F1C-A08D-64DCB11C3795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921B22-FF4F-49DC-86D6-A4F36A58EE0B}">
      <dsp:nvSpPr>
        <dsp:cNvPr id="0" name=""/>
        <dsp:cNvSpPr/>
      </dsp:nvSpPr>
      <dsp:spPr>
        <a:xfrm>
          <a:off x="3146090" y="2983"/>
          <a:ext cx="2160002" cy="10901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/>
            <a:t>Прием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/>
            <a:t> </a:t>
          </a:r>
          <a:r>
            <a:rPr lang="ru-RU" sz="1600" kern="1200" dirty="0"/>
            <a:t>новых членов Ассоциации</a:t>
          </a:r>
        </a:p>
      </dsp:txBody>
      <dsp:txXfrm>
        <a:off x="3199307" y="56200"/>
        <a:ext cx="2053568" cy="983730"/>
      </dsp:txXfrm>
    </dsp:sp>
    <dsp:sp modelId="{BFFAA90E-4050-40BB-8D02-F7D9DE362E3C}">
      <dsp:nvSpPr>
        <dsp:cNvPr id="0" name=""/>
        <dsp:cNvSpPr/>
      </dsp:nvSpPr>
      <dsp:spPr>
        <a:xfrm>
          <a:off x="2946905" y="827007"/>
          <a:ext cx="4360257" cy="4360257"/>
        </a:xfrm>
        <a:custGeom>
          <a:avLst/>
          <a:gdLst/>
          <a:ahLst/>
          <a:cxnLst/>
          <a:rect l="0" t="0" r="0" b="0"/>
          <a:pathLst>
            <a:path>
              <a:moveTo>
                <a:pt x="2374754" y="8704"/>
              </a:moveTo>
              <a:arcTo wR="2180128" hR="2180128" stAng="16507305" swAng="247050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3843CE-F19D-4682-A9C6-59910E42E64E}">
      <dsp:nvSpPr>
        <dsp:cNvPr id="0" name=""/>
        <dsp:cNvSpPr/>
      </dsp:nvSpPr>
      <dsp:spPr>
        <a:xfrm>
          <a:off x="5832645" y="1512170"/>
          <a:ext cx="2160002" cy="10901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Развитие </a:t>
          </a:r>
          <a:r>
            <a:rPr lang="ru-RU" sz="1800" b="0" kern="1200" dirty="0"/>
            <a:t>региональных отделений</a:t>
          </a:r>
          <a:endParaRPr lang="ru-RU" sz="1600" b="0" kern="1200" dirty="0"/>
        </a:p>
      </dsp:txBody>
      <dsp:txXfrm>
        <a:off x="5885862" y="1565387"/>
        <a:ext cx="2053568" cy="983730"/>
      </dsp:txXfrm>
    </dsp:sp>
    <dsp:sp modelId="{8076C4E5-808D-450D-9C8A-102CFB09B649}">
      <dsp:nvSpPr>
        <dsp:cNvPr id="0" name=""/>
        <dsp:cNvSpPr/>
      </dsp:nvSpPr>
      <dsp:spPr>
        <a:xfrm>
          <a:off x="2687819" y="-67789"/>
          <a:ext cx="4360257" cy="4360257"/>
        </a:xfrm>
        <a:custGeom>
          <a:avLst/>
          <a:gdLst/>
          <a:ahLst/>
          <a:cxnLst/>
          <a:rect l="0" t="0" r="0" b="0"/>
          <a:pathLst>
            <a:path>
              <a:moveTo>
                <a:pt x="4301208" y="2684095"/>
              </a:moveTo>
              <a:arcTo wR="2180128" hR="2180128" stAng="801936" swAng="226014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3847C3-D282-479A-B4E3-7480CF8AA7F3}">
      <dsp:nvSpPr>
        <dsp:cNvPr id="0" name=""/>
        <dsp:cNvSpPr/>
      </dsp:nvSpPr>
      <dsp:spPr>
        <a:xfrm>
          <a:off x="4680525" y="3816431"/>
          <a:ext cx="2267995" cy="10901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Представление</a:t>
          </a:r>
          <a:r>
            <a:rPr lang="ru-RU" sz="1800" kern="1200" dirty="0"/>
            <a:t> </a:t>
          </a:r>
          <a:r>
            <a:rPr lang="ru-RU" sz="1800" b="1" kern="1200" dirty="0"/>
            <a:t>интересов Ассоциации</a:t>
          </a:r>
        </a:p>
      </dsp:txBody>
      <dsp:txXfrm>
        <a:off x="4733742" y="3869648"/>
        <a:ext cx="2161561" cy="983730"/>
      </dsp:txXfrm>
    </dsp:sp>
    <dsp:sp modelId="{A35C257D-85C5-44B1-B7F2-C5CDDFFC20EF}">
      <dsp:nvSpPr>
        <dsp:cNvPr id="0" name=""/>
        <dsp:cNvSpPr/>
      </dsp:nvSpPr>
      <dsp:spPr>
        <a:xfrm>
          <a:off x="2164364" y="616593"/>
          <a:ext cx="4360257" cy="4360257"/>
        </a:xfrm>
        <a:custGeom>
          <a:avLst/>
          <a:gdLst/>
          <a:ahLst/>
          <a:cxnLst/>
          <a:rect l="0" t="0" r="0" b="0"/>
          <a:pathLst>
            <a:path>
              <a:moveTo>
                <a:pt x="2718486" y="4292741"/>
              </a:moveTo>
              <a:arcTo wR="2180128" hR="2180128" stAng="4542215" swAng="171562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D42ACC-A88D-498F-A856-2FE5FC58FC39}">
      <dsp:nvSpPr>
        <dsp:cNvPr id="0" name=""/>
        <dsp:cNvSpPr/>
      </dsp:nvSpPr>
      <dsp:spPr>
        <a:xfrm>
          <a:off x="1433263" y="3816422"/>
          <a:ext cx="2576915" cy="10901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kern="1200" dirty="0"/>
            <a:t>Формирование позиции Ассоциации по ключевым вопросам</a:t>
          </a:r>
          <a:endParaRPr lang="ru-RU" sz="1600" kern="1200" dirty="0"/>
        </a:p>
      </dsp:txBody>
      <dsp:txXfrm>
        <a:off x="1486480" y="3869639"/>
        <a:ext cx="2470481" cy="983730"/>
      </dsp:txXfrm>
    </dsp:sp>
    <dsp:sp modelId="{2C0B6E5A-786C-4C58-976F-B22E1C33E480}">
      <dsp:nvSpPr>
        <dsp:cNvPr id="0" name=""/>
        <dsp:cNvSpPr/>
      </dsp:nvSpPr>
      <dsp:spPr>
        <a:xfrm>
          <a:off x="1443388" y="-88806"/>
          <a:ext cx="4360257" cy="4360257"/>
        </a:xfrm>
        <a:custGeom>
          <a:avLst/>
          <a:gdLst/>
          <a:ahLst/>
          <a:cxnLst/>
          <a:rect l="0" t="0" r="0" b="0"/>
          <a:pathLst>
            <a:path>
              <a:moveTo>
                <a:pt x="835674" y="3896346"/>
              </a:moveTo>
              <a:arcTo wR="2180128" hR="2180128" stAng="7684470" swAng="227937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0E5AC9-A335-4705-B5F2-E6323A84D66F}">
      <dsp:nvSpPr>
        <dsp:cNvPr id="0" name=""/>
        <dsp:cNvSpPr/>
      </dsp:nvSpPr>
      <dsp:spPr>
        <a:xfrm>
          <a:off x="451111" y="1512164"/>
          <a:ext cx="2267995" cy="10901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Проведение </a:t>
          </a:r>
          <a:r>
            <a:rPr lang="ru-RU" sz="1600" b="0" kern="1200" dirty="0"/>
            <a:t>мероприятий под эгидой Ассоциации</a:t>
          </a:r>
        </a:p>
      </dsp:txBody>
      <dsp:txXfrm>
        <a:off x="504328" y="1565381"/>
        <a:ext cx="2161561" cy="983730"/>
      </dsp:txXfrm>
    </dsp:sp>
    <dsp:sp modelId="{92B9F659-EBA6-4F1C-A08D-64DCB11C3795}">
      <dsp:nvSpPr>
        <dsp:cNvPr id="0" name=""/>
        <dsp:cNvSpPr/>
      </dsp:nvSpPr>
      <dsp:spPr>
        <a:xfrm>
          <a:off x="1199126" y="821869"/>
          <a:ext cx="4360257" cy="4360257"/>
        </a:xfrm>
        <a:custGeom>
          <a:avLst/>
          <a:gdLst/>
          <a:ahLst/>
          <a:cxnLst/>
          <a:rect l="0" t="0" r="0" b="0"/>
          <a:pathLst>
            <a:path>
              <a:moveTo>
                <a:pt x="598889" y="679247"/>
              </a:moveTo>
              <a:arcTo wR="2180128" hR="2180128" stAng="13410390" swAng="239729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A41F3-AC4B-4972-AFA2-3EF4DD88E9E8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F91E-7361-444C-B823-9E41B12025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233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A4017-A235-449E-A375-A248D0C1ADF9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5629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DFD84-94BC-4CF3-AE32-9B1354E14B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098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424FE-1021-4AFE-A023-B47C8B4AC141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4EA08-922C-48E4-9DAA-A47FCF6C6A61}" type="datetime1">
              <a:rPr lang="ru-RU" smtClean="0"/>
              <a:pPr/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9E7C-A18F-43DD-9BA5-13E1C2F5D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22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26D9-BD37-431A-9817-0B4C1BF26CB2}" type="datetime1">
              <a:rPr lang="ru-RU" smtClean="0"/>
              <a:pPr/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9E7C-A18F-43DD-9BA5-13E1C2F5D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388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BC24-C307-4C06-BC76-1B1B6D8828C9}" type="datetime1">
              <a:rPr lang="ru-RU" smtClean="0"/>
              <a:pPr/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9E7C-A18F-43DD-9BA5-13E1C2F5D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379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7A6DA-F297-4973-AACE-9968CC23BE9A}" type="datetime1">
              <a:rPr lang="ru-RU" smtClean="0"/>
              <a:pPr/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9E7C-A18F-43DD-9BA5-13E1C2F5D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580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8101-200B-44C7-BE6A-46655B474DC6}" type="datetime1">
              <a:rPr lang="ru-RU" smtClean="0"/>
              <a:pPr/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9E7C-A18F-43DD-9BA5-13E1C2F5D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036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188C-2AD0-413A-8BD1-625509F2FC9B}" type="datetime1">
              <a:rPr lang="ru-RU" smtClean="0"/>
              <a:pPr/>
              <a:t>06.10.2021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9E7C-A18F-43DD-9BA5-13E1C2F5D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309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8672A-3BAB-4877-BC0B-6753F0860C6E}" type="datetime1">
              <a:rPr lang="ru-RU" smtClean="0"/>
              <a:pPr/>
              <a:t>06.10.2021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9E7C-A18F-43DD-9BA5-13E1C2F5D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646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3E5E-8696-46B9-B9FE-C58DAE77E520}" type="datetime1">
              <a:rPr lang="ru-RU" smtClean="0"/>
              <a:pPr/>
              <a:t>06.10.2021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9E7C-A18F-43DD-9BA5-13E1C2F5D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616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3BD58-14A2-4FC8-AF01-DF505859C505}" type="datetime1">
              <a:rPr lang="ru-RU" smtClean="0"/>
              <a:pPr/>
              <a:t>06.10.2021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9E7C-A18F-43DD-9BA5-13E1C2F5D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62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28FA2-1FBA-466B-8BE5-902FE8372E31}" type="datetime1">
              <a:rPr lang="ru-RU" smtClean="0"/>
              <a:pPr/>
              <a:t>06.10.2021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9E7C-A18F-43DD-9BA5-13E1C2F5D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672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DA50-1487-44CE-8DCB-FA80AA9440AE}" type="datetime1">
              <a:rPr lang="ru-RU" smtClean="0"/>
              <a:pPr/>
              <a:t>06.10.2021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F9E7C-A18F-43DD-9BA5-13E1C2F5D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82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44FD3-6444-43AB-97E7-947C85F83A51}" type="datetime1">
              <a:rPr lang="ru-RU" smtClean="0"/>
              <a:pPr/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F9E7C-A18F-43DD-9BA5-13E1C2F5D5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94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968882"/>
            <a:ext cx="9144000" cy="4104456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002060"/>
                </a:solidFill>
              </a:rPr>
              <a:t>ОТЧЕТ ПРЕЗИДЕНТА</a:t>
            </a:r>
            <a:br>
              <a:rPr lang="ru-RU" sz="5400" b="1" dirty="0">
                <a:solidFill>
                  <a:srgbClr val="002060"/>
                </a:solidFill>
              </a:rPr>
            </a:br>
            <a:r>
              <a:rPr lang="ru-RU" sz="5400" b="1" dirty="0">
                <a:solidFill>
                  <a:srgbClr val="002060"/>
                </a:solidFill>
              </a:rPr>
              <a:t>и ПРЕДСЕДАТЕЛЯ СОВЕТА</a:t>
            </a:r>
            <a:br>
              <a:rPr lang="ru-RU" sz="5400" b="1" dirty="0">
                <a:solidFill>
                  <a:srgbClr val="002060"/>
                </a:solidFill>
              </a:rPr>
            </a:br>
            <a:r>
              <a:rPr lang="ru-RU" sz="4000" b="1" dirty="0">
                <a:solidFill>
                  <a:srgbClr val="002060"/>
                </a:solidFill>
              </a:rPr>
              <a:t>о результатах финансово-хозяйственной и организационной деятельности Партнерства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275856" y="6017123"/>
            <a:ext cx="2880320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1080000"/>
            <a:r>
              <a:rPr lang="ru-RU" sz="1800" b="1" dirty="0">
                <a:solidFill>
                  <a:srgbClr val="0070C0"/>
                </a:solidFill>
              </a:rPr>
              <a:t>08 октября 2021 года</a:t>
            </a:r>
          </a:p>
        </p:txBody>
      </p:sp>
      <p:pic>
        <p:nvPicPr>
          <p:cNvPr id="6" name="Picture 2" descr="C:\Users\Ильин МО\Desktop\Картинки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95"/>
            <a:ext cx="30289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563888" y="128826"/>
            <a:ext cx="55801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Ассоциация «Саморегулируемая организация оценщиков «Экспертный совет»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0" y="980728"/>
            <a:ext cx="9144000" cy="0"/>
          </a:xfrm>
          <a:prstGeom prst="line">
            <a:avLst/>
          </a:prstGeom>
          <a:ln w="15875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531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46912" y="6525344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23528" y="1988840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3200" b="1" dirty="0">
                <a:solidFill>
                  <a:srgbClr val="0070C0"/>
                </a:solidFill>
              </a:rPr>
              <a:t>В рамках внеплановой проверки отчет должен проверяться в полном объеме, а не по фактам, изложенным в жалобе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283968" y="2996952"/>
            <a:ext cx="338437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3528" y="112474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3200" b="1" dirty="0">
                <a:solidFill>
                  <a:srgbClr val="0070C0"/>
                </a:solidFill>
              </a:rPr>
              <a:t>Предложение </a:t>
            </a:r>
            <a:r>
              <a:rPr lang="ru-RU" sz="3200" b="1" dirty="0" err="1">
                <a:solidFill>
                  <a:srgbClr val="0070C0"/>
                </a:solidFill>
              </a:rPr>
              <a:t>МинЭк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9144000" cy="7417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2060"/>
                </a:solidFill>
              </a:rPr>
              <a:t>Законопроект «ответственность»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504" y="3789040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400" b="1" dirty="0">
                <a:solidFill>
                  <a:srgbClr val="0070C0"/>
                </a:solidFill>
              </a:rPr>
              <a:t>- Отчет не соответствует требованиям законодательства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7544" y="4365104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dirty="0">
                <a:solidFill>
                  <a:srgbClr val="0070C0"/>
                </a:solidFill>
              </a:rPr>
              <a:t>- Отчет вводит в заблуждение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9552" y="5013176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dirty="0">
                <a:solidFill>
                  <a:srgbClr val="0070C0"/>
                </a:solidFill>
              </a:rPr>
              <a:t>- Аналоги не соответствуют объекту оценки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9552" y="5517232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dirty="0">
                <a:solidFill>
                  <a:srgbClr val="0070C0"/>
                </a:solidFill>
              </a:rPr>
              <a:t>- …</a:t>
            </a:r>
          </a:p>
        </p:txBody>
      </p:sp>
    </p:spTree>
    <p:extLst>
      <p:ext uri="{BB962C8B-B14F-4D97-AF65-F5344CB8AC3E}">
        <p14:creationId xmlns:p14="http://schemas.microsoft.com/office/powerpoint/2010/main" val="221139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3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46912" y="6525344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5" name="Picture 2" descr="http://khpg.org/files/photos/15650862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1307" y="0"/>
            <a:ext cx="11124087" cy="6858000"/>
          </a:xfrm>
          <a:prstGeom prst="rect">
            <a:avLst/>
          </a:prstGeom>
          <a:noFill/>
        </p:spPr>
      </p:pic>
      <p:pic>
        <p:nvPicPr>
          <p:cNvPr id="4" name="Picture 2" descr="Зеленая галочка - простой клипарт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-1"/>
            <a:ext cx="5904656" cy="6861251"/>
          </a:xfrm>
          <a:prstGeom prst="rect">
            <a:avLst/>
          </a:prstGeom>
          <a:solidFill>
            <a:srgbClr val="FFFFCC"/>
          </a:solidFill>
        </p:spPr>
      </p:pic>
    </p:spTree>
    <p:extLst>
      <p:ext uri="{BB962C8B-B14F-4D97-AF65-F5344CB8AC3E}">
        <p14:creationId xmlns:p14="http://schemas.microsoft.com/office/powerpoint/2010/main" val="58847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46912" y="6525344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63109" t="9221" r="6232" b="44890"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11541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3200" b="1" dirty="0">
                <a:solidFill>
                  <a:srgbClr val="002060"/>
                </a:solidFill>
              </a:rPr>
              <a:t>2. Обращение Ольги Туевой</a:t>
            </a:r>
          </a:p>
          <a:p>
            <a:pPr algn="ctr">
              <a:spcBef>
                <a:spcPts val="600"/>
              </a:spcBef>
            </a:pPr>
            <a:r>
              <a:rPr lang="ru-RU" sz="3200" b="1" dirty="0">
                <a:solidFill>
                  <a:srgbClr val="002060"/>
                </a:solidFill>
              </a:rPr>
              <a:t>(попытка обвинения по ст.307 УК РФ)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140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748464" y="6577607"/>
            <a:ext cx="395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5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5589240"/>
            <a:ext cx="2664296" cy="11332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71572" t="6129" r="11166" b="20323"/>
          <a:stretch>
            <a:fillRect/>
          </a:stretch>
        </p:blipFill>
        <p:spPr bwMode="auto">
          <a:xfrm>
            <a:off x="539552" y="980728"/>
            <a:ext cx="4067944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8316416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Обращение в Национальное объединение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СРО оценщиков «Союз СОО»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 l="71113" t="4839" r="11384" b="19355"/>
          <a:stretch>
            <a:fillRect/>
          </a:stretch>
        </p:blipFill>
        <p:spPr bwMode="auto">
          <a:xfrm>
            <a:off x="4716016" y="1052736"/>
            <a:ext cx="396044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8316416" y="0"/>
            <a:ext cx="827584" cy="10527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9DF115-2DAC-471E-AE26-58866ED72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0"/>
            <a:ext cx="971600" cy="967705"/>
          </a:xfrm>
          <a:prstGeom prst="rect">
            <a:avLst/>
          </a:prstGeom>
        </p:spPr>
      </p:pic>
      <p:pic>
        <p:nvPicPr>
          <p:cNvPr id="11" name="Picture 2" descr="Зеленая галочка - простой клипарт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484784"/>
            <a:ext cx="3578329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185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6597352"/>
            <a:ext cx="395536" cy="288032"/>
          </a:xfrm>
        </p:spPr>
        <p:txBody>
          <a:bodyPr/>
          <a:lstStyle/>
          <a:p>
            <a:pPr>
              <a:defRPr/>
            </a:pPr>
            <a:fld id="{DF9C18E8-D67C-493D-97D2-B4CA21C16307}" type="slidenum">
              <a:rPr lang="ru-RU" sz="1200" smtClean="0">
                <a:latin typeface="Calibri" panose="020F0502020204030204" pitchFamily="34" charset="0"/>
              </a:rPr>
              <a:pPr>
                <a:defRPr/>
              </a:pPr>
              <a:t>14</a:t>
            </a:fld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5" name="AutoShape 6" descr="Картинки по запросу белые человечки для презентации деньги"/>
          <p:cNvSpPr>
            <a:spLocks noChangeAspect="1" noChangeArrowheads="1"/>
          </p:cNvSpPr>
          <p:nvPr/>
        </p:nvSpPr>
        <p:spPr bwMode="auto">
          <a:xfrm>
            <a:off x="4419600" y="3276600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6BEA8-033E-42F8-A68D-8E0317E77C73}"/>
              </a:ext>
            </a:extLst>
          </p:cNvPr>
          <p:cNvSpPr txBox="1"/>
          <p:nvPr/>
        </p:nvSpPr>
        <p:spPr>
          <a:xfrm>
            <a:off x="0" y="-99392"/>
            <a:ext cx="9144000" cy="492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latin typeface="Calibri" panose="020F0502020204030204" pitchFamily="34" charset="0"/>
              </a:rPr>
              <a:t>3. О необходимости размещения СНИЛС на сайтах СРОО</a:t>
            </a:r>
            <a:endParaRPr lang="ru-RU" sz="2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71234" t="8304" r="10118" b="19723"/>
          <a:stretch>
            <a:fillRect/>
          </a:stretch>
        </p:blipFill>
        <p:spPr bwMode="auto">
          <a:xfrm>
            <a:off x="0" y="476672"/>
            <a:ext cx="4572000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 l="70003" t="13517" r="9666" b="50216"/>
          <a:stretch>
            <a:fillRect/>
          </a:stretch>
        </p:blipFill>
        <p:spPr bwMode="auto">
          <a:xfrm>
            <a:off x="4644008" y="692696"/>
            <a:ext cx="449999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 l="70099" t="7479" r="10002" b="58132"/>
          <a:stretch>
            <a:fillRect/>
          </a:stretch>
        </p:blipFill>
        <p:spPr bwMode="auto">
          <a:xfrm>
            <a:off x="4716016" y="3717032"/>
            <a:ext cx="442798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273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6597352"/>
            <a:ext cx="395536" cy="288032"/>
          </a:xfrm>
        </p:spPr>
        <p:txBody>
          <a:bodyPr/>
          <a:lstStyle/>
          <a:p>
            <a:pPr>
              <a:defRPr/>
            </a:pPr>
            <a:fld id="{DF9C18E8-D67C-493D-97D2-B4CA21C16307}" type="slidenum">
              <a:rPr lang="ru-RU" sz="1200" smtClean="0">
                <a:latin typeface="Calibri" panose="020F0502020204030204" pitchFamily="34" charset="0"/>
              </a:rPr>
              <a:pPr>
                <a:defRPr/>
              </a:pPr>
              <a:t>15</a:t>
            </a:fld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5" name="AutoShape 6" descr="Картинки по запросу белые человечки для презентации деньги"/>
          <p:cNvSpPr>
            <a:spLocks noChangeAspect="1" noChangeArrowheads="1"/>
          </p:cNvSpPr>
          <p:nvPr/>
        </p:nvSpPr>
        <p:spPr bwMode="auto">
          <a:xfrm>
            <a:off x="4419600" y="3276600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6BEA8-033E-42F8-A68D-8E0317E77C73}"/>
              </a:ext>
            </a:extLst>
          </p:cNvPr>
          <p:cNvSpPr txBox="1"/>
          <p:nvPr/>
        </p:nvSpPr>
        <p:spPr>
          <a:xfrm>
            <a:off x="0" y="-99392"/>
            <a:ext cx="9144000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4. Ведомственный квалификационный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экзамен Оценщиков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ÐÐ°ÑÑÐ¸Ð½ÐºÐ¸ Ð¿Ð¾ Ð·Ð°Ð¿ÑÐ¾ÑÑ ÐºÑÐ¾ Ð¸Ð· Ð¶Ð¸Ð²Ð¾ÑÐ½ÑÑ Ð±ÑÑÑÑÐµ Ð·Ð°Ð»ÐµÐ·ÐµÑ Ð½Ð° Ð´ÐµÑÐµÐ²Ð¾ ÐºÐ°ÑÑÐ¸Ð½ÐºÐ° ÑÐ¼Ð¾Ñ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8971"/>
            <a:ext cx="8135101" cy="557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57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6597352"/>
            <a:ext cx="395536" cy="288032"/>
          </a:xfrm>
        </p:spPr>
        <p:txBody>
          <a:bodyPr/>
          <a:lstStyle/>
          <a:p>
            <a:pPr>
              <a:defRPr/>
            </a:pPr>
            <a:fld id="{DF9C18E8-D67C-493D-97D2-B4CA21C16307}" type="slidenum">
              <a:rPr lang="ru-RU" sz="1200" smtClean="0">
                <a:latin typeface="Calibri" panose="020F0502020204030204" pitchFamily="34" charset="0"/>
              </a:rPr>
              <a:pPr>
                <a:defRPr/>
              </a:pPr>
              <a:t>16</a:t>
            </a:fld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5" name="AutoShape 6" descr="Картинки по запросу белые человечки для презентации деньги"/>
          <p:cNvSpPr>
            <a:spLocks noChangeAspect="1" noChangeArrowheads="1"/>
          </p:cNvSpPr>
          <p:nvPr/>
        </p:nvSpPr>
        <p:spPr bwMode="auto">
          <a:xfrm>
            <a:off x="4419600" y="3276600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6BEA8-033E-42F8-A68D-8E0317E77C73}"/>
              </a:ext>
            </a:extLst>
          </p:cNvPr>
          <p:cNvSpPr txBox="1"/>
          <p:nvPr/>
        </p:nvSpPr>
        <p:spPr>
          <a:xfrm>
            <a:off x="0" y="-99392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Ведомственный квалификационный экзамен Оценщиков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20191" t="13909" r="59262" b="7165"/>
          <a:stretch>
            <a:fillRect/>
          </a:stretch>
        </p:blipFill>
        <p:spPr bwMode="auto">
          <a:xfrm>
            <a:off x="251520" y="1210578"/>
            <a:ext cx="4104456" cy="564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 l="36648" t="14114" r="43799" b="7808"/>
          <a:stretch>
            <a:fillRect/>
          </a:stretch>
        </p:blipFill>
        <p:spPr bwMode="auto">
          <a:xfrm>
            <a:off x="4788024" y="1124744"/>
            <a:ext cx="4032448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E6BEA8-033E-42F8-A68D-8E0317E77C73}"/>
              </a:ext>
            </a:extLst>
          </p:cNvPr>
          <p:cNvSpPr txBox="1"/>
          <p:nvPr/>
        </p:nvSpPr>
        <p:spPr>
          <a:xfrm>
            <a:off x="0" y="404664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Позиция и предложения Союза СОО</a:t>
            </a: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05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6597352"/>
            <a:ext cx="395536" cy="288032"/>
          </a:xfrm>
        </p:spPr>
        <p:txBody>
          <a:bodyPr/>
          <a:lstStyle/>
          <a:p>
            <a:pPr>
              <a:defRPr/>
            </a:pPr>
            <a:fld id="{DF9C18E8-D67C-493D-97D2-B4CA21C16307}" type="slidenum">
              <a:rPr lang="ru-RU" sz="1200" smtClean="0">
                <a:latin typeface="Calibri" panose="020F0502020204030204" pitchFamily="34" charset="0"/>
              </a:rPr>
              <a:pPr>
                <a:defRPr/>
              </a:pPr>
              <a:t>17</a:t>
            </a:fld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5" name="AutoShape 6" descr="Картинки по запросу белые человечки для презентации деньги"/>
          <p:cNvSpPr>
            <a:spLocks noChangeAspect="1" noChangeArrowheads="1"/>
          </p:cNvSpPr>
          <p:nvPr/>
        </p:nvSpPr>
        <p:spPr bwMode="auto">
          <a:xfrm>
            <a:off x="4419600" y="3276600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6BEA8-033E-42F8-A68D-8E0317E77C73}"/>
              </a:ext>
            </a:extLst>
          </p:cNvPr>
          <p:cNvSpPr txBox="1"/>
          <p:nvPr/>
        </p:nvSpPr>
        <p:spPr>
          <a:xfrm>
            <a:off x="-108520" y="-99392"/>
            <a:ext cx="9144000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Ведомственный квалификационный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экзамен Оценщиков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 l="21270" t="13814" r="59559" b="8238"/>
          <a:stretch>
            <a:fillRect/>
          </a:stretch>
        </p:blipFill>
        <p:spPr bwMode="auto">
          <a:xfrm>
            <a:off x="0" y="1700808"/>
            <a:ext cx="3995936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 cstate="print"/>
          <a:srcRect l="71481" t="8304" r="9969" b="16955"/>
          <a:stretch>
            <a:fillRect/>
          </a:stretch>
        </p:blipFill>
        <p:spPr bwMode="auto">
          <a:xfrm>
            <a:off x="4788024" y="1484784"/>
            <a:ext cx="4355976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98072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Два письма на имя Министра экономического развития РФ, три письма на имя Председателя Правительства РФ, письмо на имя Президента РФ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058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6597352"/>
            <a:ext cx="395536" cy="288032"/>
          </a:xfrm>
        </p:spPr>
        <p:txBody>
          <a:bodyPr/>
          <a:lstStyle/>
          <a:p>
            <a:pPr>
              <a:defRPr/>
            </a:pPr>
            <a:fld id="{DF9C18E8-D67C-493D-97D2-B4CA21C16307}" type="slidenum">
              <a:rPr lang="ru-RU" sz="1200" smtClean="0">
                <a:latin typeface="Calibri" panose="020F0502020204030204" pitchFamily="34" charset="0"/>
              </a:rPr>
              <a:pPr>
                <a:defRPr/>
              </a:pPr>
              <a:t>18</a:t>
            </a:fld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5" name="AutoShape 6" descr="Картинки по запросу белые человечки для презентации деньги"/>
          <p:cNvSpPr>
            <a:spLocks noChangeAspect="1" noChangeArrowheads="1"/>
          </p:cNvSpPr>
          <p:nvPr/>
        </p:nvSpPr>
        <p:spPr bwMode="auto">
          <a:xfrm>
            <a:off x="4419600" y="3276600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6BEA8-033E-42F8-A68D-8E0317E77C73}"/>
              </a:ext>
            </a:extLst>
          </p:cNvPr>
          <p:cNvSpPr txBox="1"/>
          <p:nvPr/>
        </p:nvSpPr>
        <p:spPr>
          <a:xfrm>
            <a:off x="0" y="-99392"/>
            <a:ext cx="9144000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Ведомственный квалификационный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экзамен Оценщиков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12474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Заседание в Государственной Думе,  25 февраля 2021 года</a:t>
            </a:r>
            <a:endParaRPr lang="ru-RU" dirty="0"/>
          </a:p>
        </p:txBody>
      </p:sp>
      <p:pic>
        <p:nvPicPr>
          <p:cNvPr id="18434" name="Picture 2" descr="https://srosovet.ru/content/editor/news/2021/02.2021/3.jpg"/>
          <p:cNvPicPr>
            <a:picLocks noChangeAspect="1" noChangeArrowheads="1"/>
          </p:cNvPicPr>
          <p:nvPr/>
        </p:nvPicPr>
        <p:blipFill>
          <a:blip r:embed="rId2" cstate="print"/>
          <a:srcRect t="33914"/>
          <a:stretch>
            <a:fillRect/>
          </a:stretch>
        </p:blipFill>
        <p:spPr bwMode="auto">
          <a:xfrm>
            <a:off x="0" y="1772816"/>
            <a:ext cx="9144000" cy="5085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962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6597352"/>
            <a:ext cx="395536" cy="288032"/>
          </a:xfrm>
        </p:spPr>
        <p:txBody>
          <a:bodyPr/>
          <a:lstStyle/>
          <a:p>
            <a:pPr>
              <a:defRPr/>
            </a:pPr>
            <a:fld id="{DF9C18E8-D67C-493D-97D2-B4CA21C16307}" type="slidenum">
              <a:rPr lang="ru-RU" sz="1200" smtClean="0">
                <a:latin typeface="Calibri" panose="020F0502020204030204" pitchFamily="34" charset="0"/>
              </a:rPr>
              <a:pPr>
                <a:defRPr/>
              </a:pPr>
              <a:t>19</a:t>
            </a:fld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5" name="AutoShape 6" descr="Картинки по запросу белые человечки для презентации деньги"/>
          <p:cNvSpPr>
            <a:spLocks noChangeAspect="1" noChangeArrowheads="1"/>
          </p:cNvSpPr>
          <p:nvPr/>
        </p:nvSpPr>
        <p:spPr bwMode="auto">
          <a:xfrm>
            <a:off x="4419600" y="3276600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6BEA8-033E-42F8-A68D-8E0317E77C73}"/>
              </a:ext>
            </a:extLst>
          </p:cNvPr>
          <p:cNvSpPr txBox="1"/>
          <p:nvPr/>
        </p:nvSpPr>
        <p:spPr>
          <a:xfrm>
            <a:off x="0" y="-99392"/>
            <a:ext cx="9144000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Ведомственный квалификационный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экзамен Оценщиков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 l="19230" t="22145" r="59725" b="3693"/>
          <a:stretch>
            <a:fillRect/>
          </a:stretch>
        </p:blipFill>
        <p:spPr bwMode="auto">
          <a:xfrm>
            <a:off x="0" y="1268760"/>
            <a:ext cx="4464496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 rot="10800000" flipV="1">
            <a:off x="5076056" y="1778043"/>
            <a:ext cx="36724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Поправки в Приказ Минэкономразвития России №257, предусматривающие упрощенный порядок сдачи квалификационного экзамена утверждены 08.04.2021.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Ждем регистрации Приказа с изменениями 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в Минюсте.</a:t>
            </a:r>
            <a:endParaRPr lang="ru-RU" sz="2400" dirty="0"/>
          </a:p>
        </p:txBody>
      </p:sp>
      <p:pic>
        <p:nvPicPr>
          <p:cNvPr id="12" name="Picture 2" descr="Зеленая галочка - простой клипарт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484784"/>
            <a:ext cx="4032720" cy="5112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835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46912" y="6525344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10" name="Picture 4" descr="http://bsotp.files.wordpress.com/2010/03/yin-ya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4997">
            <a:off x="2532723" y="1587561"/>
            <a:ext cx="4188402" cy="410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79512" y="692696"/>
            <a:ext cx="3233021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r"/>
            <a:r>
              <a:rPr lang="ru-RU" sz="4000" b="1" dirty="0">
                <a:solidFill>
                  <a:srgbClr val="002060"/>
                </a:solidFill>
                <a:latin typeface="+mn-lt"/>
              </a:rPr>
              <a:t>внешняя деятельность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940152" y="5187470"/>
            <a:ext cx="3606788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ru-RU" sz="4000" b="1" dirty="0">
                <a:solidFill>
                  <a:srgbClr val="C00000"/>
                </a:solidFill>
                <a:latin typeface="+mn-lt"/>
              </a:rPr>
              <a:t>внутренняя деятельность</a:t>
            </a:r>
            <a:endParaRPr lang="ru-RU" sz="40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5921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6597352"/>
            <a:ext cx="395536" cy="288032"/>
          </a:xfrm>
        </p:spPr>
        <p:txBody>
          <a:bodyPr/>
          <a:lstStyle/>
          <a:p>
            <a:pPr>
              <a:defRPr/>
            </a:pPr>
            <a:fld id="{DF9C18E8-D67C-493D-97D2-B4CA21C16307}" type="slidenum">
              <a:rPr lang="ru-RU" sz="1200" smtClean="0">
                <a:latin typeface="Calibri" panose="020F0502020204030204" pitchFamily="34" charset="0"/>
              </a:rPr>
              <a:pPr>
                <a:defRPr/>
              </a:pPr>
              <a:t>20</a:t>
            </a:fld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5" name="AutoShape 6" descr="Картинки по запросу белые человечки для презентации деньги"/>
          <p:cNvSpPr>
            <a:spLocks noChangeAspect="1" noChangeArrowheads="1"/>
          </p:cNvSpPr>
          <p:nvPr/>
        </p:nvSpPr>
        <p:spPr bwMode="auto">
          <a:xfrm>
            <a:off x="4419600" y="3276600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9144000" cy="7417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02060"/>
                </a:solidFill>
                <a:latin typeface="Calibri" panose="020F0502020204030204" pitchFamily="34" charset="0"/>
              </a:rPr>
              <a:t>5. Всероссийский Форум оценщиков</a:t>
            </a:r>
          </a:p>
        </p:txBody>
      </p:sp>
      <p:pic>
        <p:nvPicPr>
          <p:cNvPr id="48130" name="Picture 2" descr="https://srosovet.ru/content/editor/news/2020/03122020/Obcshaya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9231198" cy="32403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764704"/>
            <a:ext cx="9144000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«Оценочная деятельность: новая реальность, вызовы и возможности для развития»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733256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09 декабря 2020 года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8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6597352"/>
            <a:ext cx="395536" cy="288032"/>
          </a:xfrm>
        </p:spPr>
        <p:txBody>
          <a:bodyPr/>
          <a:lstStyle/>
          <a:p>
            <a:pPr>
              <a:defRPr/>
            </a:pPr>
            <a:fld id="{DF9C18E8-D67C-493D-97D2-B4CA21C16307}" type="slidenum">
              <a:rPr lang="ru-RU" sz="1200" smtClean="0">
                <a:latin typeface="Calibri" panose="020F0502020204030204" pitchFamily="34" charset="0"/>
              </a:rPr>
              <a:pPr>
                <a:defRPr/>
              </a:pPr>
              <a:t>21</a:t>
            </a:fld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5" name="AutoShape 6" descr="Картинки по запросу белые человечки для презентации деньги"/>
          <p:cNvSpPr>
            <a:spLocks noChangeAspect="1" noChangeArrowheads="1"/>
          </p:cNvSpPr>
          <p:nvPr/>
        </p:nvSpPr>
        <p:spPr bwMode="auto">
          <a:xfrm>
            <a:off x="4419600" y="3276600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 l="68152" t="4063" r="21379" b="32171"/>
          <a:stretch>
            <a:fillRect/>
          </a:stretch>
        </p:blipFill>
        <p:spPr bwMode="auto">
          <a:xfrm>
            <a:off x="4716016" y="0"/>
            <a:ext cx="4427984" cy="729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вал 9"/>
          <p:cNvSpPr/>
          <p:nvPr/>
        </p:nvSpPr>
        <p:spPr>
          <a:xfrm>
            <a:off x="179512" y="1988840"/>
            <a:ext cx="3816424" cy="187220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187624" y="2132856"/>
            <a:ext cx="1944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360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7584" y="2852936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участников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 rot="2690962">
            <a:off x="4458121" y="30875"/>
            <a:ext cx="203670" cy="264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364088" y="0"/>
            <a:ext cx="792088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7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6597352"/>
            <a:ext cx="395536" cy="288032"/>
          </a:xfrm>
        </p:spPr>
        <p:txBody>
          <a:bodyPr/>
          <a:lstStyle/>
          <a:p>
            <a:pPr>
              <a:defRPr/>
            </a:pPr>
            <a:fld id="{DF9C18E8-D67C-493D-97D2-B4CA21C16307}" type="slidenum">
              <a:rPr lang="ru-RU" sz="1200" smtClean="0">
                <a:latin typeface="Calibri" panose="020F0502020204030204" pitchFamily="34" charset="0"/>
              </a:rPr>
              <a:pPr>
                <a:defRPr/>
              </a:pPr>
              <a:t>22</a:t>
            </a:fld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5" name="AutoShape 6" descr="Картинки по запросу белые человечки для презентации деньги"/>
          <p:cNvSpPr>
            <a:spLocks noChangeAspect="1" noChangeArrowheads="1"/>
          </p:cNvSpPr>
          <p:nvPr/>
        </p:nvSpPr>
        <p:spPr bwMode="auto">
          <a:xfrm>
            <a:off x="4419600" y="3276600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6BEA8-033E-42F8-A68D-8E0317E77C73}"/>
              </a:ext>
            </a:extLst>
          </p:cNvPr>
          <p:cNvSpPr txBox="1"/>
          <p:nvPr/>
        </p:nvSpPr>
        <p:spPr>
          <a:xfrm>
            <a:off x="-108520" y="8012"/>
            <a:ext cx="9252520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       Круглый стол в ОП РФ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19 октября с 15 до 18 часов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010F549-7075-43FF-9578-8DFFBB326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14468"/>
            <a:ext cx="1935505" cy="224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D66AFE7-FB2B-4464-AE9A-834F82E7A21B}"/>
              </a:ext>
            </a:extLst>
          </p:cNvPr>
          <p:cNvSpPr/>
          <p:nvPr/>
        </p:nvSpPr>
        <p:spPr>
          <a:xfrm>
            <a:off x="0" y="2802410"/>
            <a:ext cx="9144000" cy="40318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Саморегулирование оценочной деятельности как необходимое условие существования и развития института независимой оценки собственности. Роль института независимой оценки, взаимодействие отрасли с судебными, исполнительными, законодательными, правоохранительными, </a:t>
            </a:r>
            <a:r>
              <a:rPr lang="ru-RU" sz="3200" b="1" dirty="0" err="1">
                <a:solidFill>
                  <a:srgbClr val="002060"/>
                </a:solidFill>
              </a:rPr>
              <a:t>надзорно</a:t>
            </a:r>
            <a:r>
              <a:rPr lang="ru-RU" sz="3200" b="1" dirty="0">
                <a:solidFill>
                  <a:srgbClr val="002060"/>
                </a:solidFill>
              </a:rPr>
              <a:t>-контрольными органами власти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92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6597352"/>
            <a:ext cx="395536" cy="288032"/>
          </a:xfrm>
        </p:spPr>
        <p:txBody>
          <a:bodyPr/>
          <a:lstStyle/>
          <a:p>
            <a:pPr>
              <a:defRPr/>
            </a:pPr>
            <a:fld id="{DF9C18E8-D67C-493D-97D2-B4CA21C16307}" type="slidenum">
              <a:rPr lang="ru-RU" sz="1200" smtClean="0">
                <a:latin typeface="Calibri" panose="020F0502020204030204" pitchFamily="34" charset="0"/>
              </a:rPr>
              <a:pPr>
                <a:defRPr/>
              </a:pPr>
              <a:t>23</a:t>
            </a:fld>
            <a:endParaRPr lang="ru-RU" sz="1200" dirty="0">
              <a:latin typeface="Calibri" panose="020F0502020204030204" pitchFamily="34" charset="0"/>
            </a:endParaRPr>
          </a:p>
        </p:txBody>
      </p:sp>
      <p:sp>
        <p:nvSpPr>
          <p:cNvPr id="5" name="AutoShape 6" descr="Картинки по запросу белые человечки для презентации деньги"/>
          <p:cNvSpPr>
            <a:spLocks noChangeAspect="1" noChangeArrowheads="1"/>
          </p:cNvSpPr>
          <p:nvPr/>
        </p:nvSpPr>
        <p:spPr bwMode="auto">
          <a:xfrm>
            <a:off x="4419600" y="3276600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6BEA8-033E-42F8-A68D-8E0317E77C73}"/>
              </a:ext>
            </a:extLst>
          </p:cNvPr>
          <p:cNvSpPr txBox="1"/>
          <p:nvPr/>
        </p:nvSpPr>
        <p:spPr>
          <a:xfrm>
            <a:off x="0" y="-99392"/>
            <a:ext cx="9144000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ru-RU" sz="42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ru-RU" sz="4200" b="1" dirty="0">
                <a:solidFill>
                  <a:srgbClr val="002060"/>
                </a:solidFill>
                <a:latin typeface="Calibri" panose="020F0502020204030204" pitchFamily="34" charset="0"/>
              </a:rPr>
              <a:t>                     Преемственность</a:t>
            </a:r>
          </a:p>
          <a:p>
            <a:endParaRPr lang="ru-RU" sz="42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ru-RU" sz="42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2" descr="D:\Алексей\фото\Каминский АВ для сборника ТПП РФ.jpg">
            <a:extLst>
              <a:ext uri="{FF2B5EF4-FFF2-40B4-BE49-F238E27FC236}">
                <a16:creationId xmlns:a16="http://schemas.microsoft.com/office/drawing/2014/main" id="{A6FF1112-B0E4-4CCC-BA20-C3C62E012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6019" y="3224560"/>
            <a:ext cx="2376264" cy="2726495"/>
          </a:xfrm>
          <a:prstGeom prst="rect">
            <a:avLst/>
          </a:prstGeom>
          <a:noFill/>
        </p:spPr>
      </p:pic>
      <p:pic>
        <p:nvPicPr>
          <p:cNvPr id="2" name="Picture 2" descr="Директор Ассоциации">
            <a:extLst>
              <a:ext uri="{FF2B5EF4-FFF2-40B4-BE49-F238E27FC236}">
                <a16:creationId xmlns:a16="http://schemas.microsoft.com/office/drawing/2014/main" id="{5C93FB6B-EE13-431B-BB0A-638BEE046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1" t="21575" r="24439" b="31454"/>
          <a:stretch/>
        </p:blipFill>
        <p:spPr bwMode="auto">
          <a:xfrm>
            <a:off x="5436096" y="3254648"/>
            <a:ext cx="2329361" cy="267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BD648C-31FC-4878-BE0E-9CE97728C2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242" y="116632"/>
            <a:ext cx="1240990" cy="123601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2116BD2-D7D9-4BCD-8AB9-580A47491A52}"/>
              </a:ext>
            </a:extLst>
          </p:cNvPr>
          <p:cNvSpPr/>
          <p:nvPr/>
        </p:nvSpPr>
        <p:spPr>
          <a:xfrm>
            <a:off x="287524" y="1268760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Председатель Национального объединения СРО оценщиков «Союз СОО»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7E213FC-61AB-485C-8CEC-88F7572A8B8C}"/>
              </a:ext>
            </a:extLst>
          </p:cNvPr>
          <p:cNvSpPr/>
          <p:nvPr/>
        </p:nvSpPr>
        <p:spPr>
          <a:xfrm>
            <a:off x="1424487" y="2727377"/>
            <a:ext cx="2528256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Май 2019 – май 2021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21F4F9D-217E-4644-87EE-96990157302B}"/>
              </a:ext>
            </a:extLst>
          </p:cNvPr>
          <p:cNvSpPr/>
          <p:nvPr/>
        </p:nvSpPr>
        <p:spPr>
          <a:xfrm>
            <a:off x="5540918" y="2742294"/>
            <a:ext cx="187583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Май 2021 – н/в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E089387-A6EC-4077-AD9F-6C1512476382}"/>
              </a:ext>
            </a:extLst>
          </p:cNvPr>
          <p:cNvSpPr/>
          <p:nvPr/>
        </p:nvSpPr>
        <p:spPr>
          <a:xfrm>
            <a:off x="1765969" y="6180821"/>
            <a:ext cx="193636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А.В. Каминский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E093244-8BE1-4FCF-9B94-DC0D7CAB2197}"/>
              </a:ext>
            </a:extLst>
          </p:cNvPr>
          <p:cNvSpPr/>
          <p:nvPr/>
        </p:nvSpPr>
        <p:spPr>
          <a:xfrm>
            <a:off x="6000474" y="6124393"/>
            <a:ext cx="1377557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А.Н. Луняк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2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46912" y="6525344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http://xn-----glcebh5bjheaccklx2g.xn--p1ai/wp-content/uploads/2015/06/%D0%B3%D0%BE%D0%BB%D0%BE%D1%81%D0%BE%D0%B2%D0%B0%D0%BD%D0%B8%D0%B5-768x3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456" y="4708155"/>
            <a:ext cx="6307088" cy="262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47089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rgbClr val="0070C0"/>
                </a:solidFill>
              </a:rPr>
              <a:t> </a:t>
            </a:r>
            <a:r>
              <a:rPr lang="ru-RU" sz="4400" b="1" dirty="0">
                <a:solidFill>
                  <a:srgbClr val="002060"/>
                </a:solidFill>
              </a:rPr>
              <a:t>Утвердить Отчет Президента</a:t>
            </a:r>
          </a:p>
          <a:p>
            <a:pPr algn="ctr"/>
            <a:r>
              <a:rPr lang="ru-RU" sz="4400" b="1" dirty="0">
                <a:solidFill>
                  <a:srgbClr val="002060"/>
                </a:solidFill>
              </a:rPr>
              <a:t>Ассоциации «СРОО ЭС»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о результатах финансово-хозяйственной</a:t>
            </a: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4400" b="1" dirty="0">
                <a:solidFill>
                  <a:srgbClr val="002060"/>
                </a:solidFill>
              </a:rPr>
              <a:t>и организационной деятельности Ассоциации «СРОО ЭС» в 2020 г.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(формулировка решения, выносимого на голосование)</a:t>
            </a:r>
          </a:p>
        </p:txBody>
      </p:sp>
    </p:spTree>
    <p:extLst>
      <p:ext uri="{BB962C8B-B14F-4D97-AF65-F5344CB8AC3E}">
        <p14:creationId xmlns:p14="http://schemas.microsoft.com/office/powerpoint/2010/main" val="3741475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9992" y="980728"/>
            <a:ext cx="87490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2400" b="1" dirty="0">
                <a:solidFill>
                  <a:srgbClr val="0070C0"/>
                </a:solidFill>
              </a:rPr>
              <a:t>Функции Совета – </a:t>
            </a:r>
            <a:r>
              <a:rPr lang="ru-RU" sz="2400" dirty="0">
                <a:solidFill>
                  <a:srgbClr val="0070C0"/>
                </a:solidFill>
              </a:rPr>
              <a:t>управление Партнерством в период между общими собраниями членов.</a:t>
            </a:r>
          </a:p>
          <a:p>
            <a:pPr algn="ctr">
              <a:spcBef>
                <a:spcPts val="1200"/>
              </a:spcBef>
            </a:pPr>
            <a:r>
              <a:rPr lang="ru-RU" sz="2400" b="1" dirty="0">
                <a:solidFill>
                  <a:srgbClr val="0070C0"/>
                </a:solidFill>
              </a:rPr>
              <a:t>Состав Совета по состоянию на </a:t>
            </a:r>
            <a:r>
              <a:rPr lang="en-US" sz="2400" b="1" dirty="0">
                <a:solidFill>
                  <a:srgbClr val="0070C0"/>
                </a:solidFill>
              </a:rPr>
              <a:t>08</a:t>
            </a:r>
            <a:r>
              <a:rPr lang="ru-RU" sz="2400" b="1" dirty="0">
                <a:solidFill>
                  <a:srgbClr val="0070C0"/>
                </a:solidFill>
              </a:rPr>
              <a:t>.10.20</a:t>
            </a:r>
            <a:r>
              <a:rPr lang="en-US" sz="2400" b="1" dirty="0">
                <a:solidFill>
                  <a:srgbClr val="0070C0"/>
                </a:solidFill>
              </a:rPr>
              <a:t>2</a:t>
            </a:r>
            <a:r>
              <a:rPr lang="ru-RU" sz="2400" b="1" dirty="0">
                <a:solidFill>
                  <a:srgbClr val="0070C0"/>
                </a:solidFill>
              </a:rPr>
              <a:t>1 г.* :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05838" y="2245509"/>
            <a:ext cx="4522585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ts val="300"/>
              </a:spcBef>
              <a:spcAft>
                <a:spcPct val="0"/>
              </a:spcAft>
              <a:tabLst>
                <a:tab pos="457200" algn="l"/>
              </a:tabLst>
            </a:pPr>
            <a:r>
              <a:rPr kumimoji="0" lang="ru-RU" sz="20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cs typeface="Tahoma" pitchFamily="34" charset="0"/>
              </a:rPr>
              <a:t>1.</a:t>
            </a:r>
            <a:r>
              <a:rPr kumimoji="0" lang="ru-RU" sz="20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ahoma" pitchFamily="34" charset="0"/>
              </a:rPr>
              <a:t> </a:t>
            </a:r>
            <a:r>
              <a:rPr lang="ru-RU" sz="2000" dirty="0" err="1">
                <a:cs typeface="Tahoma" pitchFamily="34" charset="0"/>
              </a:rPr>
              <a:t>Бобунов</a:t>
            </a:r>
            <a:r>
              <a:rPr lang="ru-RU" sz="2000" dirty="0">
                <a:cs typeface="Tahoma" pitchFamily="34" charset="0"/>
              </a:rPr>
              <a:t> Эдуард Анатольевич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cs typeface="Tahoma" pitchFamily="34" charset="0"/>
              </a:rPr>
              <a:t>2. </a:t>
            </a:r>
            <a:r>
              <a:rPr kumimoji="0" lang="ru-RU" sz="20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ahoma" pitchFamily="34" charset="0"/>
              </a:rPr>
              <a:t>Бондарева Любовь Николаевна</a:t>
            </a:r>
            <a:endParaRPr kumimoji="0" lang="ru-RU" sz="200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ru-RU" sz="2000" b="1" dirty="0">
                <a:solidFill>
                  <a:srgbClr val="FF0000"/>
                </a:solidFill>
                <a:cs typeface="Tahoma" pitchFamily="34" charset="0"/>
              </a:rPr>
              <a:t>3</a:t>
            </a:r>
            <a:r>
              <a:rPr kumimoji="0" lang="ru-RU" sz="20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cs typeface="Tahoma" pitchFamily="34" charset="0"/>
              </a:rPr>
              <a:t>. </a:t>
            </a:r>
            <a:r>
              <a:rPr kumimoji="0" lang="ru-RU" sz="20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ahoma" pitchFamily="34" charset="0"/>
              </a:rPr>
              <a:t>Бурмакина Надежда Петровна</a:t>
            </a:r>
            <a:endParaRPr kumimoji="0" lang="ru-RU" sz="20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ru-RU" sz="2000" b="1" dirty="0">
                <a:solidFill>
                  <a:srgbClr val="FF0000"/>
                </a:solidFill>
                <a:cs typeface="Tahoma" pitchFamily="34" charset="0"/>
              </a:rPr>
              <a:t>4</a:t>
            </a:r>
            <a:r>
              <a:rPr kumimoji="0" lang="ru-RU" sz="20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cs typeface="Tahoma" pitchFamily="34" charset="0"/>
              </a:rPr>
              <a:t>. </a:t>
            </a:r>
            <a:r>
              <a:rPr kumimoji="0" lang="ru-RU" sz="20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ahoma" pitchFamily="34" charset="0"/>
              </a:rPr>
              <a:t>Голощапова Татьяна</a:t>
            </a:r>
            <a:r>
              <a:rPr kumimoji="0" lang="ru-RU" sz="200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cs typeface="Tahoma" pitchFamily="34" charset="0"/>
              </a:rPr>
              <a:t> Васильевна</a:t>
            </a:r>
            <a:endParaRPr kumimoji="0" lang="ru-RU" sz="200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algn="just" eaLnBrk="0" fontAlgn="base" hangingPunct="0">
              <a:spcBef>
                <a:spcPts val="300"/>
              </a:spcBef>
              <a:spcAft>
                <a:spcPct val="0"/>
              </a:spcAft>
              <a:tabLst>
                <a:tab pos="457200" algn="l"/>
              </a:tabLst>
            </a:pPr>
            <a:r>
              <a:rPr kumimoji="0" lang="ru-RU" sz="20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cs typeface="Tahoma" pitchFamily="34" charset="0"/>
              </a:rPr>
              <a:t>5. </a:t>
            </a:r>
            <a:r>
              <a:rPr lang="ru-RU" sz="2000" dirty="0">
                <a:cs typeface="Tahoma" pitchFamily="34" charset="0"/>
              </a:rPr>
              <a:t>Демина Марина Юрьевна</a:t>
            </a:r>
            <a:endParaRPr kumimoji="0" lang="ru-RU" sz="200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algn="just" eaLnBrk="0" fontAlgn="base" hangingPunct="0">
              <a:spcBef>
                <a:spcPts val="3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rgbClr val="FF0000"/>
                </a:solidFill>
                <a:cs typeface="Tahoma" pitchFamily="34" charset="0"/>
              </a:rPr>
              <a:t>6</a:t>
            </a:r>
            <a:r>
              <a:rPr kumimoji="0" lang="ru-RU" sz="20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cs typeface="Tahoma" pitchFamily="34" charset="0"/>
              </a:rPr>
              <a:t>.</a:t>
            </a:r>
            <a:r>
              <a:rPr kumimoji="0" lang="ru-RU" sz="20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ahoma" pitchFamily="34" charset="0"/>
              </a:rPr>
              <a:t> </a:t>
            </a:r>
            <a:r>
              <a:rPr lang="ru-RU" sz="2000" dirty="0">
                <a:cs typeface="Tahoma" pitchFamily="34" charset="0"/>
              </a:rPr>
              <a:t>Дудко Владимир Григорьевич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i="0" strike="noStrike" cap="none" normalizeH="0" baseline="0" dirty="0">
                <a:ln>
                  <a:noFill/>
                </a:ln>
                <a:effectLst/>
                <a:cs typeface="Tahoma" pitchFamily="34" charset="0"/>
              </a:rPr>
              <a:t>7. </a:t>
            </a:r>
            <a:r>
              <a:rPr kumimoji="0" lang="ru-RU" sz="2000" i="0" strike="noStrike" cap="none" normalizeH="0" baseline="0" dirty="0" err="1">
                <a:ln>
                  <a:noFill/>
                </a:ln>
                <a:effectLst/>
                <a:cs typeface="Tahoma" pitchFamily="34" charset="0"/>
              </a:rPr>
              <a:t>Жарский</a:t>
            </a:r>
            <a:r>
              <a:rPr kumimoji="0" lang="ru-RU" sz="2000" i="0" strike="noStrike" cap="none" normalizeH="0" baseline="0" dirty="0">
                <a:ln>
                  <a:noFill/>
                </a:ln>
                <a:effectLst/>
                <a:cs typeface="Tahoma" pitchFamily="34" charset="0"/>
              </a:rPr>
              <a:t> Илья Павлович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cs typeface="Tahoma" pitchFamily="34" charset="0"/>
              </a:rPr>
              <a:t>8. </a:t>
            </a:r>
            <a:r>
              <a:rPr kumimoji="0" lang="ru-RU" sz="20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ahoma" pitchFamily="34" charset="0"/>
              </a:rPr>
              <a:t>Иванова Ирина Владимировна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ru-RU" sz="2000" dirty="0">
                <a:cs typeface="Tahoma" pitchFamily="34" charset="0"/>
              </a:rPr>
              <a:t>9</a:t>
            </a:r>
            <a:r>
              <a:rPr kumimoji="0" lang="ru-RU" sz="20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ahoma" pitchFamily="34" charset="0"/>
              </a:rPr>
              <a:t>. Иллювиев Василий Романович</a:t>
            </a:r>
            <a:endParaRPr kumimoji="0" lang="ru-RU" sz="20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cs typeface="Tahoma" pitchFamily="34" charset="0"/>
              </a:rPr>
              <a:t>10. </a:t>
            </a:r>
            <a:r>
              <a:rPr kumimoji="0" lang="ru-RU" sz="20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ahoma" pitchFamily="34" charset="0"/>
              </a:rPr>
              <a:t>Ильин Максим Олегович</a:t>
            </a:r>
          </a:p>
          <a:p>
            <a:pPr algn="just" eaLnBrk="0" fontAlgn="base" hangingPunct="0">
              <a:spcBef>
                <a:spcPts val="3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rgbClr val="FF0000"/>
                </a:solidFill>
                <a:cs typeface="Tahoma" pitchFamily="34" charset="0"/>
              </a:rPr>
              <a:t>11. </a:t>
            </a:r>
            <a:r>
              <a:rPr lang="ru-RU" sz="2000" dirty="0">
                <a:cs typeface="Tahoma" pitchFamily="34" charset="0"/>
              </a:rPr>
              <a:t>Калинкина Кира Евгеньевна</a:t>
            </a:r>
          </a:p>
          <a:p>
            <a:pPr algn="just" eaLnBrk="0" fontAlgn="base" hangingPunct="0">
              <a:spcBef>
                <a:spcPts val="3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rgbClr val="FF0000"/>
                </a:solidFill>
                <a:cs typeface="Tahoma" pitchFamily="34" charset="0"/>
              </a:rPr>
              <a:t>12. </a:t>
            </a:r>
            <a:r>
              <a:rPr lang="ru-RU" sz="2000" dirty="0">
                <a:cs typeface="Tahoma" pitchFamily="34" charset="0"/>
              </a:rPr>
              <a:t>Каминский Алексей Владимирович</a:t>
            </a:r>
            <a:endParaRPr lang="ru-RU" sz="2000" dirty="0"/>
          </a:p>
          <a:p>
            <a:pPr algn="just" eaLnBrk="0" fontAlgn="base" hangingPunct="0">
              <a:spcBef>
                <a:spcPts val="30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sz="200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ahom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93257" y="2420888"/>
            <a:ext cx="4572000" cy="38625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ts val="3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>
                <a:cs typeface="Tahoma" pitchFamily="34" charset="0"/>
              </a:rPr>
              <a:t>13. Кулаков Кирилл Юрьевич</a:t>
            </a:r>
          </a:p>
          <a:p>
            <a:pPr lvl="0" algn="just" eaLnBrk="0" fontAlgn="base" hangingPunct="0">
              <a:spcBef>
                <a:spcPts val="3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>
                <a:cs typeface="Tahoma" pitchFamily="34" charset="0"/>
              </a:rPr>
              <a:t>14. Лебединский Владимир Игоревич</a:t>
            </a:r>
            <a:endParaRPr lang="ru-RU" sz="2000" dirty="0"/>
          </a:p>
          <a:p>
            <a:pPr lvl="0" algn="just" eaLnBrk="0" fontAlgn="base" hangingPunct="0">
              <a:spcBef>
                <a:spcPts val="3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rgbClr val="FF0000"/>
                </a:solidFill>
                <a:cs typeface="Tahoma" pitchFamily="34" charset="0"/>
              </a:rPr>
              <a:t>15. </a:t>
            </a:r>
            <a:r>
              <a:rPr lang="ru-RU" sz="2000" dirty="0">
                <a:cs typeface="Tahoma" pitchFamily="34" charset="0"/>
              </a:rPr>
              <a:t>Летунов Сергей Анатольевич</a:t>
            </a:r>
            <a:endParaRPr lang="ru-RU" sz="2000" dirty="0"/>
          </a:p>
          <a:p>
            <a:pPr lvl="0" algn="just" eaLnBrk="0" fontAlgn="base" hangingPunct="0">
              <a:spcBef>
                <a:spcPts val="3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>
                <a:cs typeface="Tahoma" pitchFamily="34" charset="0"/>
              </a:rPr>
              <a:t>16. Матвеева Арина </a:t>
            </a:r>
            <a:r>
              <a:rPr lang="ru-RU" sz="2000" dirty="0" err="1">
                <a:cs typeface="Tahoma" pitchFamily="34" charset="0"/>
              </a:rPr>
              <a:t>Фаназилевна</a:t>
            </a:r>
            <a:endParaRPr lang="ru-RU" sz="2000" dirty="0"/>
          </a:p>
          <a:p>
            <a:pPr algn="just" eaLnBrk="0" fontAlgn="base" hangingPunct="0">
              <a:spcBef>
                <a:spcPts val="3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rgbClr val="FF0000"/>
                </a:solidFill>
                <a:cs typeface="Tahoma" pitchFamily="34" charset="0"/>
              </a:rPr>
              <a:t>17. </a:t>
            </a:r>
            <a:r>
              <a:rPr lang="ru-RU" sz="2000" dirty="0">
                <a:cs typeface="Tahoma" pitchFamily="34" charset="0"/>
              </a:rPr>
              <a:t>Москалёв Алексей Игоревич</a:t>
            </a:r>
          </a:p>
          <a:p>
            <a:pPr lvl="0" algn="just" eaLnBrk="0" fontAlgn="base" hangingPunct="0">
              <a:spcBef>
                <a:spcPts val="3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rgbClr val="FF0000"/>
                </a:solidFill>
                <a:cs typeface="Tahoma" pitchFamily="34" charset="0"/>
              </a:rPr>
              <a:t>18</a:t>
            </a:r>
            <a:r>
              <a:rPr lang="ru-RU" sz="2000" dirty="0">
                <a:cs typeface="Tahoma" pitchFamily="34" charset="0"/>
              </a:rPr>
              <a:t>. </a:t>
            </a:r>
            <a:r>
              <a:rPr lang="ru-RU" sz="2000" dirty="0" err="1">
                <a:cs typeface="Tahoma" pitchFamily="34" charset="0"/>
              </a:rPr>
              <a:t>Петруня</a:t>
            </a:r>
            <a:r>
              <a:rPr lang="ru-RU" sz="2000" dirty="0">
                <a:cs typeface="Tahoma" pitchFamily="34" charset="0"/>
              </a:rPr>
              <a:t> Людмила Николаевна</a:t>
            </a:r>
          </a:p>
          <a:p>
            <a:pPr lvl="0" algn="just" eaLnBrk="0" fontAlgn="base" hangingPunct="0">
              <a:spcBef>
                <a:spcPts val="3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>
                <a:cs typeface="Tahoma" pitchFamily="34" charset="0"/>
              </a:rPr>
              <a:t>19. Путятин Александр Юрьевич</a:t>
            </a:r>
          </a:p>
          <a:p>
            <a:pPr lvl="0" algn="just" eaLnBrk="0" fontAlgn="base" hangingPunct="0">
              <a:spcBef>
                <a:spcPts val="3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>
                <a:cs typeface="Tahoma" pitchFamily="34" charset="0"/>
              </a:rPr>
              <a:t>20. Романов Дмитрий Сергеевич</a:t>
            </a:r>
          </a:p>
          <a:p>
            <a:pPr lvl="0" algn="just" eaLnBrk="0" fontAlgn="base" hangingPunct="0">
              <a:spcBef>
                <a:spcPts val="3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rgbClr val="FF0000"/>
                </a:solidFill>
                <a:cs typeface="Tahoma" pitchFamily="34" charset="0"/>
              </a:rPr>
              <a:t>21. </a:t>
            </a:r>
            <a:r>
              <a:rPr lang="ru-RU" sz="2000" dirty="0" err="1">
                <a:cs typeface="Tahoma" pitchFamily="34" charset="0"/>
              </a:rPr>
              <a:t>Свиркова</a:t>
            </a:r>
            <a:r>
              <a:rPr lang="ru-RU" sz="2000" dirty="0">
                <a:cs typeface="Tahoma" pitchFamily="34" charset="0"/>
              </a:rPr>
              <a:t> Ирина Петровна</a:t>
            </a:r>
          </a:p>
          <a:p>
            <a:pPr lvl="0" algn="just" eaLnBrk="0" fontAlgn="base" hangingPunct="0">
              <a:spcBef>
                <a:spcPts val="3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rgbClr val="FF0000"/>
                </a:solidFill>
                <a:cs typeface="Tahoma" pitchFamily="34" charset="0"/>
              </a:rPr>
              <a:t>22. </a:t>
            </a:r>
            <a:r>
              <a:rPr lang="ru-RU" sz="2000" dirty="0"/>
              <a:t>Смолин Павел Александрович </a:t>
            </a:r>
          </a:p>
          <a:p>
            <a:pPr lvl="0" algn="just" eaLnBrk="0" fontAlgn="base" hangingPunct="0">
              <a:spcBef>
                <a:spcPts val="30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b="1" dirty="0">
                <a:solidFill>
                  <a:srgbClr val="FF0000"/>
                </a:solidFill>
                <a:cs typeface="Tahoma" pitchFamily="34" charset="0"/>
              </a:rPr>
              <a:t>23. </a:t>
            </a:r>
            <a:r>
              <a:rPr lang="ru-RU" sz="2000" dirty="0" err="1">
                <a:cs typeface="Tahoma" pitchFamily="34" charset="0"/>
              </a:rPr>
              <a:t>Шабля</a:t>
            </a:r>
            <a:r>
              <a:rPr lang="ru-RU" sz="2000" dirty="0">
                <a:cs typeface="Tahoma" pitchFamily="34" charset="0"/>
              </a:rPr>
              <a:t> Егор Ярославович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709972" y="6519446"/>
            <a:ext cx="5454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/>
              <a:t>*</a:t>
            </a:r>
            <a:r>
              <a:rPr lang="en-US" sz="1600" i="1" dirty="0"/>
              <a:t> – </a:t>
            </a:r>
            <a:r>
              <a:rPr lang="ru-RU" sz="1600" i="1" dirty="0"/>
              <a:t>выделены члены Совета из регионов (16 человек </a:t>
            </a:r>
            <a:r>
              <a:rPr lang="en-US" sz="1600" i="1" dirty="0"/>
              <a:t>=</a:t>
            </a:r>
            <a:r>
              <a:rPr lang="ru-RU" sz="1600" i="1" dirty="0"/>
              <a:t> 70%)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1"/>
            <a:ext cx="9144000" cy="7417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02060"/>
                </a:solidFill>
              </a:rPr>
              <a:t>Общая информация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>
                <a:solidFill>
                  <a:srgbClr val="002060"/>
                </a:solidFill>
              </a:rPr>
              <a:t>о Совете</a:t>
            </a:r>
          </a:p>
        </p:txBody>
      </p:sp>
      <p:sp>
        <p:nvSpPr>
          <p:cNvPr id="12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46912" y="6525344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916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39053614"/>
              </p:ext>
            </p:extLst>
          </p:nvPr>
        </p:nvGraphicFramePr>
        <p:xfrm>
          <a:off x="395536" y="1556792"/>
          <a:ext cx="839818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1"/>
            <a:ext cx="9144000" cy="112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02060"/>
                </a:solidFill>
              </a:rPr>
              <a:t>Основные направления деятельности Совета в 2020 году</a:t>
            </a:r>
          </a:p>
        </p:txBody>
      </p:sp>
      <p:sp>
        <p:nvSpPr>
          <p:cNvPr id="12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46912" y="6525344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445396" y="3401705"/>
            <a:ext cx="230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68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заседаний</a:t>
            </a:r>
          </a:p>
        </p:txBody>
      </p:sp>
    </p:spTree>
    <p:extLst>
      <p:ext uri="{BB962C8B-B14F-4D97-AF65-F5344CB8AC3E}">
        <p14:creationId xmlns:p14="http://schemas.microsoft.com/office/powerpoint/2010/main" val="2741854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46912" y="6525344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http://xn-----glcebh5bjheaccklx2g.xn--p1ai/wp-content/uploads/2015/06/%D0%B3%D0%BE%D0%BB%D0%BE%D1%81%D0%BE%D0%B2%D0%B0%D0%BD%D0%B8%D0%B5-768x3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44" y="4721605"/>
            <a:ext cx="6307088" cy="262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212" y="0"/>
            <a:ext cx="9144000" cy="47089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rgbClr val="0070C0"/>
                </a:solidFill>
              </a:rPr>
              <a:t> </a:t>
            </a:r>
            <a:r>
              <a:rPr lang="ru-RU" sz="4400" b="1" dirty="0">
                <a:solidFill>
                  <a:srgbClr val="002060"/>
                </a:solidFill>
              </a:rPr>
              <a:t>Утвердить Отчет Совета Ассоциации «СРОО ЭС» </a:t>
            </a:r>
          </a:p>
          <a:p>
            <a:pPr algn="ctr"/>
            <a:r>
              <a:rPr lang="ru-RU" sz="4400" b="1" dirty="0">
                <a:solidFill>
                  <a:srgbClr val="002060"/>
                </a:solidFill>
              </a:rPr>
              <a:t>о результатах финансово-хозяйственной и организационной деятельности </a:t>
            </a:r>
          </a:p>
          <a:p>
            <a:pPr algn="ctr"/>
            <a:r>
              <a:rPr lang="ru-RU" sz="4400" b="1" dirty="0">
                <a:solidFill>
                  <a:srgbClr val="002060"/>
                </a:solidFill>
              </a:rPr>
              <a:t>Ассоциации «СРОО ЭС» в 2020 г.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(формулировка решения, выносимого на голосование)</a:t>
            </a:r>
          </a:p>
        </p:txBody>
      </p:sp>
    </p:spTree>
    <p:extLst>
      <p:ext uri="{BB962C8B-B14F-4D97-AF65-F5344CB8AC3E}">
        <p14:creationId xmlns:p14="http://schemas.microsoft.com/office/powerpoint/2010/main" val="2633772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0" y="1"/>
            <a:ext cx="9144000" cy="7417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>
                <a:solidFill>
                  <a:srgbClr val="002060"/>
                </a:solidFill>
              </a:rPr>
              <a:t>ВМЕСТЕ МЫ - СИЛА</a:t>
            </a:r>
          </a:p>
        </p:txBody>
      </p:sp>
      <p:sp>
        <p:nvSpPr>
          <p:cNvPr id="12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46912" y="6525344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1026" name="Picture 2" descr="https://www.yanachalnik.ru/wp-content/uploads/2016/11/chelovek-iz-lyud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71079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9173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2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13499" y="1246108"/>
            <a:ext cx="7245894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9200" b="1" dirty="0">
                <a:solidFill>
                  <a:srgbClr val="00B050"/>
                </a:solidFill>
              </a:rPr>
              <a:t>1 324 </a:t>
            </a:r>
            <a:r>
              <a:rPr lang="ru-RU" sz="2400" b="1" dirty="0">
                <a:solidFill>
                  <a:srgbClr val="00B050"/>
                </a:solidFill>
              </a:rPr>
              <a:t>членов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03848" y="4221088"/>
            <a:ext cx="3038012" cy="2431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800" b="1" dirty="0">
                <a:solidFill>
                  <a:srgbClr val="FF0000"/>
                </a:solidFill>
              </a:rPr>
              <a:t>+68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с начала 2021 года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-4980"/>
            <a:ext cx="9144000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Численность Ассоциации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97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46912" y="6520259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-4980"/>
            <a:ext cx="9144000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Три наиболее крупных СРОО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www.zavodsporta.ru/media/catalog/product/cache/1/image/9df78eab33525d08d6e5fb8d27136e95/_/z/_zso__8_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8856984" cy="616530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 rot="20998446">
            <a:off x="896929" y="1826045"/>
            <a:ext cx="2232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00B050"/>
                </a:solidFill>
              </a:rPr>
              <a:t>ЭС</a:t>
            </a:r>
          </a:p>
        </p:txBody>
      </p:sp>
      <p:sp>
        <p:nvSpPr>
          <p:cNvPr id="9" name="TextBox 8"/>
          <p:cNvSpPr txBox="1"/>
          <p:nvPr/>
        </p:nvSpPr>
        <p:spPr>
          <a:xfrm rot="20933160">
            <a:off x="3480812" y="1199824"/>
            <a:ext cx="2601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rgbClr val="FF0000"/>
                </a:solidFill>
              </a:rPr>
              <a:t>РОО</a:t>
            </a:r>
          </a:p>
        </p:txBody>
      </p:sp>
      <p:sp>
        <p:nvSpPr>
          <p:cNvPr id="10" name="TextBox 9"/>
          <p:cNvSpPr txBox="1"/>
          <p:nvPr/>
        </p:nvSpPr>
        <p:spPr>
          <a:xfrm rot="20945230">
            <a:off x="6650027" y="1594131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0070C0"/>
                </a:solidFill>
              </a:rPr>
              <a:t>СМАО</a:t>
            </a:r>
          </a:p>
        </p:txBody>
      </p:sp>
      <p:sp>
        <p:nvSpPr>
          <p:cNvPr id="12" name="TextBox 11"/>
          <p:cNvSpPr txBox="1"/>
          <p:nvPr/>
        </p:nvSpPr>
        <p:spPr>
          <a:xfrm rot="20609487">
            <a:off x="1953525" y="553303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B050"/>
                </a:solidFill>
              </a:rPr>
              <a:t>1324 чел.</a:t>
            </a:r>
          </a:p>
        </p:txBody>
      </p:sp>
      <p:sp>
        <p:nvSpPr>
          <p:cNvPr id="13" name="TextBox 12"/>
          <p:cNvSpPr txBox="1"/>
          <p:nvPr/>
        </p:nvSpPr>
        <p:spPr>
          <a:xfrm rot="20404844">
            <a:off x="6991591" y="3861933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</a:rPr>
              <a:t>1111 чел.</a:t>
            </a:r>
          </a:p>
        </p:txBody>
      </p:sp>
      <p:sp>
        <p:nvSpPr>
          <p:cNvPr id="14" name="TextBox 13"/>
          <p:cNvSpPr txBox="1"/>
          <p:nvPr/>
        </p:nvSpPr>
        <p:spPr>
          <a:xfrm rot="20404844">
            <a:off x="4831351" y="472602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2675 чел.</a:t>
            </a:r>
          </a:p>
        </p:txBody>
      </p:sp>
    </p:spTree>
    <p:extLst>
      <p:ext uri="{BB962C8B-B14F-4D97-AF65-F5344CB8AC3E}">
        <p14:creationId xmlns:p14="http://schemas.microsoft.com/office/powerpoint/2010/main" val="22814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 ÐÐ Ð¡Ð Ð">
            <a:extLst>
              <a:ext uri="{FF2B5EF4-FFF2-40B4-BE49-F238E27FC236}">
                <a16:creationId xmlns:a16="http://schemas.microsoft.com/office/drawing/2014/main" id="{50DA9475-41D2-4440-847E-77FA3E084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28800"/>
            <a:ext cx="577502" cy="104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6" descr="blob:https://web.whatsapp.com/48852529-ef80-4d98-b341-b63e7159610c">
            <a:extLst>
              <a:ext uri="{FF2B5EF4-FFF2-40B4-BE49-F238E27FC236}">
                <a16:creationId xmlns:a16="http://schemas.microsoft.com/office/drawing/2014/main" id="{8BF42FB0-2109-43A7-B431-D9A83EF4A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2" descr="C:\Users\Ильин МО\Desktop\Картинки\logo.png">
            <a:extLst>
              <a:ext uri="{FF2B5EF4-FFF2-40B4-BE49-F238E27FC236}">
                <a16:creationId xmlns:a16="http://schemas.microsoft.com/office/drawing/2014/main" id="{342B726F-97CC-44E6-98DC-02792F0F8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4878" y="1909983"/>
            <a:ext cx="1742935" cy="5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Ð°ÑÑÐ¸Ð½ÐºÐ¸ Ð¿Ð¾ Ð·Ð°Ð¿ÑÐ¾ÑÑ Ð¡ÐÐÐ">
            <a:extLst>
              <a:ext uri="{FF2B5EF4-FFF2-40B4-BE49-F238E27FC236}">
                <a16:creationId xmlns:a16="http://schemas.microsoft.com/office/drawing/2014/main" id="{E6CB72B6-2E62-4806-B265-38A576E7A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223" y="3440657"/>
            <a:ext cx="1013098" cy="53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ÐÐ°ÑÑÐ¸Ð½ÐºÐ¸ Ð¿Ð¾ Ð·Ð°Ð¿ÑÐ¾ÑÑ Ð¡ÐÐ Ð¡Ð Ð">
            <a:extLst>
              <a:ext uri="{FF2B5EF4-FFF2-40B4-BE49-F238E27FC236}">
                <a16:creationId xmlns:a16="http://schemas.microsoft.com/office/drawing/2014/main" id="{0B451513-C769-4640-97BC-7599CFB3F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906" y="2442949"/>
            <a:ext cx="699213" cy="69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ÐÐ°ÑÑÐ¸Ð½ÐºÐ¸ Ð¿Ð¾ Ð·Ð°Ð¿ÑÐ¾ÑÑ Ð¡Ð Ð ÐÐÐ¡Ð">
            <a:extLst>
              <a:ext uri="{FF2B5EF4-FFF2-40B4-BE49-F238E27FC236}">
                <a16:creationId xmlns:a16="http://schemas.microsoft.com/office/drawing/2014/main" id="{A7F71A75-B3B7-44F3-98F8-9ED4D2747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508" y="2491830"/>
            <a:ext cx="752929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ÐÐ°ÑÑÐ¸Ð½ÐºÐ¸ Ð¿Ð¾ Ð·Ð°Ð¿ÑÐ¾ÑÑ Ð¡Ð Ð ÐÐ ÐÐ">
            <a:extLst>
              <a:ext uri="{FF2B5EF4-FFF2-40B4-BE49-F238E27FC236}">
                <a16:creationId xmlns:a16="http://schemas.microsoft.com/office/drawing/2014/main" id="{34B85CDD-5290-4CAE-8D53-85B3692FE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29" y="3394921"/>
            <a:ext cx="996702" cy="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ÐÐ°ÑÑÐ¸Ð½ÐºÐ¸ Ð¿Ð¾ Ð·Ð°Ð¿ÑÐ¾ÑÑ Ð¡Ð Ð Ð ÐÐ">
            <a:extLst>
              <a:ext uri="{FF2B5EF4-FFF2-40B4-BE49-F238E27FC236}">
                <a16:creationId xmlns:a16="http://schemas.microsoft.com/office/drawing/2014/main" id="{3C4672B3-2A91-43D3-B9AF-86E39E3D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152003"/>
            <a:ext cx="1066243" cy="55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ÐÐ°ÑÑÐ¸Ð½ÐºÐ¸ Ð¿Ð¾ Ð·Ð°Ð¿ÑÐ¾ÑÑ Ð¡Ð Ð Ð¤Ð¡Ð">
            <a:extLst>
              <a:ext uri="{FF2B5EF4-FFF2-40B4-BE49-F238E27FC236}">
                <a16:creationId xmlns:a16="http://schemas.microsoft.com/office/drawing/2014/main" id="{C830BB44-C76C-4BA5-80F5-387CF263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40" y="4392528"/>
            <a:ext cx="750265" cy="75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ÐÐ°ÑÑÐ¸Ð½ÐºÐ¸ Ð¿Ð¾ Ð·Ð°Ð¿ÑÐ¾ÑÑ Ð¡Ð Ð ÐÐ¡Ð">
            <a:extLst>
              <a:ext uri="{FF2B5EF4-FFF2-40B4-BE49-F238E27FC236}">
                <a16:creationId xmlns:a16="http://schemas.microsoft.com/office/drawing/2014/main" id="{0B597C5A-ACCF-4C2F-B3CB-F9854682D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6152003"/>
            <a:ext cx="1315814" cy="55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ÐÐ°ÑÑÐ¸Ð½ÐºÐ¸ Ð¿Ð¾ Ð·Ð°Ð¿ÑÐ¾ÑÑ Ð¡Ð Ð Ð¡ÐÐÐ">
            <a:extLst>
              <a:ext uri="{FF2B5EF4-FFF2-40B4-BE49-F238E27FC236}">
                <a16:creationId xmlns:a16="http://schemas.microsoft.com/office/drawing/2014/main" id="{60B26FB9-7527-48A4-9D48-8AC108AC3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1" t="21968" r="23120" b="13204"/>
          <a:stretch/>
        </p:blipFill>
        <p:spPr bwMode="auto">
          <a:xfrm>
            <a:off x="2015678" y="5432564"/>
            <a:ext cx="1517060" cy="46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ÐÐ°ÑÑÐ¸Ð½ÐºÐ¸ Ð¿Ð¾ Ð·Ð°Ð¿ÑÐ¾ÑÑ Ð¾Ð¿ÑÐ¾ ÑÑÐ¾">
            <a:extLst>
              <a:ext uri="{FF2B5EF4-FFF2-40B4-BE49-F238E27FC236}">
                <a16:creationId xmlns:a16="http://schemas.microsoft.com/office/drawing/2014/main" id="{0ACF1731-D070-44AF-893C-33AB85C86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86" y="4438543"/>
            <a:ext cx="740075" cy="74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249FDE-168F-4CEC-BBA7-A82A3188DAE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30313" t="6601" r="56300" b="86195"/>
          <a:stretch/>
        </p:blipFill>
        <p:spPr>
          <a:xfrm>
            <a:off x="5436096" y="5432564"/>
            <a:ext cx="1793755" cy="5429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793" y="3118730"/>
            <a:ext cx="1996303" cy="198830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Национальное объединение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СРО оценщиков «Союз СОО</a:t>
            </a:r>
            <a:r>
              <a:rPr lang="ru-RU" sz="3600" b="1" dirty="0">
                <a:solidFill>
                  <a:srgbClr val="FFC00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514721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772816"/>
            <a:ext cx="91440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4000" b="1" dirty="0">
                <a:solidFill>
                  <a:srgbClr val="0070C0"/>
                </a:solidFill>
              </a:rPr>
              <a:t>За октябрь 2020 г. – октябрь 2021 г.</a:t>
            </a:r>
          </a:p>
          <a:p>
            <a:pPr algn="ctr">
              <a:spcBef>
                <a:spcPts val="600"/>
              </a:spcBef>
            </a:pPr>
            <a:r>
              <a:rPr lang="ru-RU" sz="4000" b="1" dirty="0">
                <a:solidFill>
                  <a:srgbClr val="0070C0"/>
                </a:solidFill>
              </a:rPr>
              <a:t>не было принято ни одной поправки в законодательство, ухудшающей ситуацию в отрасли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0"/>
            <a:ext cx="9144000" cy="14847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02060"/>
                </a:solidFill>
              </a:rPr>
              <a:t>1. Результаты работы</a:t>
            </a:r>
          </a:p>
          <a:p>
            <a:r>
              <a:rPr lang="ru-RU" sz="4000" b="1" dirty="0">
                <a:solidFill>
                  <a:srgbClr val="002060"/>
                </a:solidFill>
              </a:rPr>
              <a:t>в законодательной сфере </a:t>
            </a:r>
          </a:p>
        </p:txBody>
      </p:sp>
      <p:sp>
        <p:nvSpPr>
          <p:cNvPr id="12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46912" y="6525344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5" name="Picture 2" descr="Зеленая галочка - простой клипар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4362449"/>
            <a:ext cx="2171700" cy="2495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203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1520" y="3140968"/>
            <a:ext cx="3419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4000" b="1" dirty="0">
                <a:solidFill>
                  <a:srgbClr val="0070C0"/>
                </a:solidFill>
              </a:rPr>
              <a:t>Существенное искажение стоимости 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0"/>
            <a:ext cx="9144000" cy="7417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2060"/>
                </a:solidFill>
              </a:rPr>
              <a:t>Законопроект об апелляционном органе</a:t>
            </a:r>
          </a:p>
        </p:txBody>
      </p:sp>
      <p:sp>
        <p:nvSpPr>
          <p:cNvPr id="12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46912" y="6525344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283968" y="3140968"/>
            <a:ext cx="486003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4000" b="1" dirty="0">
                <a:solidFill>
                  <a:srgbClr val="0070C0"/>
                </a:solidFill>
              </a:rPr>
              <a:t>Нарушение </a:t>
            </a:r>
          </a:p>
          <a:p>
            <a:pPr algn="ctr">
              <a:spcBef>
                <a:spcPts val="600"/>
              </a:spcBef>
            </a:pPr>
            <a:r>
              <a:rPr lang="ru-RU" sz="4000" b="1" dirty="0">
                <a:solidFill>
                  <a:srgbClr val="0070C0"/>
                </a:solidFill>
              </a:rPr>
              <a:t>требований законодательства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491880" y="1988840"/>
            <a:ext cx="1670650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0" b="1" dirty="0">
                <a:solidFill>
                  <a:srgbClr val="FF0000"/>
                </a:solidFill>
              </a:rPr>
              <a:t>?</a:t>
            </a:r>
            <a:endParaRPr lang="ru-RU" sz="25000" b="1" dirty="0">
              <a:solidFill>
                <a:srgbClr val="FF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1484784"/>
            <a:ext cx="9144000" cy="74177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70C0"/>
                </a:solidFill>
              </a:rPr>
              <a:t>Предмет рассмотрения </a:t>
            </a:r>
          </a:p>
          <a:p>
            <a:r>
              <a:rPr lang="ru-RU" sz="3600" b="1" dirty="0">
                <a:solidFill>
                  <a:srgbClr val="0070C0"/>
                </a:solidFill>
              </a:rPr>
              <a:t>апелляционным органом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395536" y="2780928"/>
            <a:ext cx="2664296" cy="295232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39552" y="2780928"/>
            <a:ext cx="2808312" cy="288032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91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46912" y="6525344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7417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2060"/>
                </a:solidFill>
              </a:rPr>
              <a:t>Законопроект об апелляционном органе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72096" t="8651" r="9910" b="17311"/>
          <a:stretch>
            <a:fillRect/>
          </a:stretch>
        </p:blipFill>
        <p:spPr bwMode="auto">
          <a:xfrm>
            <a:off x="0" y="692696"/>
            <a:ext cx="4536504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rcRect l="71604" t="9343" r="9973" b="16955"/>
          <a:stretch>
            <a:fillRect/>
          </a:stretch>
        </p:blipFill>
        <p:spPr bwMode="auto">
          <a:xfrm>
            <a:off x="4499992" y="692696"/>
            <a:ext cx="4644008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4530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0" y="0"/>
            <a:ext cx="9144000" cy="7417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2060"/>
                </a:solidFill>
              </a:rPr>
              <a:t>Законопроект об апелляционном органе</a:t>
            </a:r>
          </a:p>
        </p:txBody>
      </p:sp>
      <p:sp>
        <p:nvSpPr>
          <p:cNvPr id="12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46912" y="6525344"/>
            <a:ext cx="2133600" cy="365125"/>
          </a:xfrm>
        </p:spPr>
        <p:txBody>
          <a:bodyPr/>
          <a:lstStyle/>
          <a:p>
            <a:fld id="{C61F9E7C-A18F-43DD-9BA5-13E1C2F5D5C7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836712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4000" b="1" u="sng" dirty="0">
                <a:solidFill>
                  <a:srgbClr val="0070C0"/>
                </a:solidFill>
              </a:rPr>
              <a:t>Рабочая группа по гильотине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544" y="184482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4000" b="1" dirty="0">
                <a:solidFill>
                  <a:srgbClr val="0070C0"/>
                </a:solidFill>
              </a:rPr>
              <a:t>- Не поддержала законопроект;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544" y="4725144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4000" b="1" dirty="0">
                <a:solidFill>
                  <a:srgbClr val="0070C0"/>
                </a:solidFill>
              </a:rPr>
              <a:t>- Подгруппа предложила свой вариант  законопроекта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2924944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4000" b="1" dirty="0">
                <a:solidFill>
                  <a:srgbClr val="0070C0"/>
                </a:solidFill>
              </a:rPr>
              <a:t>- Рассмотрение передано подгруппе по саморегулированию;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4355976" y="1556792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355976" y="2564904"/>
            <a:ext cx="21602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4355976" y="4293096"/>
            <a:ext cx="21602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0" y="6165304"/>
            <a:ext cx="91440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3000" b="1" dirty="0">
                <a:solidFill>
                  <a:srgbClr val="C00000"/>
                </a:solidFill>
              </a:rPr>
              <a:t>Законопроект </a:t>
            </a:r>
            <a:r>
              <a:rPr lang="ru-RU" sz="3000" b="1" dirty="0" err="1">
                <a:solidFill>
                  <a:srgbClr val="C00000"/>
                </a:solidFill>
              </a:rPr>
              <a:t>МинЭк</a:t>
            </a:r>
            <a:r>
              <a:rPr lang="ru-RU" sz="3000" b="1" dirty="0">
                <a:solidFill>
                  <a:srgbClr val="C00000"/>
                </a:solidFill>
              </a:rPr>
              <a:t> Правительством не согласован</a:t>
            </a:r>
            <a:endParaRPr lang="ru-RU" sz="3000" dirty="0">
              <a:solidFill>
                <a:srgbClr val="C00000"/>
              </a:solidFill>
            </a:endParaRPr>
          </a:p>
        </p:txBody>
      </p:sp>
      <p:pic>
        <p:nvPicPr>
          <p:cNvPr id="17" name="Picture 2" descr="Зеленая галочка - простой клипар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92696"/>
            <a:ext cx="5122629" cy="5952530"/>
          </a:xfrm>
          <a:prstGeom prst="rect">
            <a:avLst/>
          </a:prstGeom>
          <a:solidFill>
            <a:srgbClr val="FFFFCC"/>
          </a:solidFill>
        </p:spPr>
      </p:pic>
    </p:spTree>
    <p:extLst>
      <p:ext uri="{BB962C8B-B14F-4D97-AF65-F5344CB8AC3E}">
        <p14:creationId xmlns:p14="http://schemas.microsoft.com/office/powerpoint/2010/main" val="317297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12955</TotalTime>
  <Words>694</Words>
  <Application>Microsoft Office PowerPoint</Application>
  <PresentationFormat>Экран (4:3)</PresentationFormat>
  <Paragraphs>150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Тема Office</vt:lpstr>
      <vt:lpstr>ОТЧЕТ ПРЕЗИДЕНТА и ПРЕДСЕДАТЕЛЯ СОВЕТА о результатах финансово-хозяйственной и организационной деятельности Партнерства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Стандартизация в системе саморегулирования</dc:title>
  <dc:creator>1</dc:creator>
  <cp:lastModifiedBy>Каминский</cp:lastModifiedBy>
  <cp:revision>377</cp:revision>
  <cp:lastPrinted>2017-01-11T19:29:23Z</cp:lastPrinted>
  <dcterms:created xsi:type="dcterms:W3CDTF">2011-04-20T12:27:46Z</dcterms:created>
  <dcterms:modified xsi:type="dcterms:W3CDTF">2021-10-06T19:18:29Z</dcterms:modified>
</cp:coreProperties>
</file>