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9" r:id="rId3"/>
    <p:sldId id="265" r:id="rId4"/>
    <p:sldId id="357" r:id="rId5"/>
    <p:sldId id="385" r:id="rId6"/>
    <p:sldId id="382" r:id="rId7"/>
    <p:sldId id="388" r:id="rId8"/>
    <p:sldId id="368" r:id="rId9"/>
    <p:sldId id="390" r:id="rId10"/>
    <p:sldId id="371" r:id="rId11"/>
    <p:sldId id="372" r:id="rId12"/>
    <p:sldId id="292" r:id="rId13"/>
    <p:sldId id="391" r:id="rId14"/>
    <p:sldId id="359" r:id="rId15"/>
    <p:sldId id="377" r:id="rId16"/>
    <p:sldId id="376" r:id="rId17"/>
    <p:sldId id="378" r:id="rId18"/>
    <p:sldId id="379" r:id="rId19"/>
    <p:sldId id="383" r:id="rId20"/>
    <p:sldId id="387" r:id="rId21"/>
    <p:sldId id="381" r:id="rId22"/>
    <p:sldId id="380" r:id="rId23"/>
    <p:sldId id="363" r:id="rId24"/>
    <p:sldId id="364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9" autoAdjust="0"/>
    <p:restoredTop sz="95866" autoAdjust="0"/>
  </p:normalViewPr>
  <p:slideViewPr>
    <p:cSldViewPr>
      <p:cViewPr varScale="1">
        <p:scale>
          <a:sx n="106" d="100"/>
          <a:sy n="106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41F3-AC4B-4972-AFA2-3EF4DD88E9E8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F91E-7361-444C-B823-9E41B1202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4017-A235-449E-A375-A248D0C1ADF9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FD84-94BC-4CF3-AE32-9B1354E14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FD84-94BC-4CF3-AE32-9B1354E14B0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90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FD84-94BC-4CF3-AE32-9B1354E14B0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68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EA08-922C-48E4-9DAA-A47FCF6C6A61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26D9-BD37-431A-9817-0B4C1BF26CB2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BC24-C307-4C06-BC76-1B1B6D8828C9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7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A6DA-F297-4973-AACE-9968CC23BE9A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8101-200B-44C7-BE6A-46655B474DC6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8C-2AD0-413A-8BD1-625509F2FC9B}" type="datetime1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72A-3BAB-4877-BC0B-6753F0860C6E}" type="datetime1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E5E-8696-46B9-B9FE-C58DAE77E520}" type="datetime1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1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BD58-14A2-4FC8-AF01-DF505859C505}" type="datetime1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6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FA2-1FBA-466B-8BE5-902FE8372E31}" type="datetime1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7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A50-1487-44CE-8DCB-FA80AA9440AE}" type="datetime1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4FD3-6444-43AB-97E7-947C85F83A51}" type="datetime1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144016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ОТЧЕТ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Исполнительного директора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о результатах деятельности в 2020 году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08B776C-AEC9-4B32-A7D2-B68F2E3D33B5}"/>
              </a:ext>
            </a:extLst>
          </p:cNvPr>
          <p:cNvCxnSpPr/>
          <p:nvPr/>
        </p:nvCxnSpPr>
        <p:spPr>
          <a:xfrm flipV="1">
            <a:off x="0" y="980728"/>
            <a:ext cx="9144000" cy="0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9C2FD8-6BF1-40A1-B6F7-FDBCDE1F03A3}"/>
              </a:ext>
            </a:extLst>
          </p:cNvPr>
          <p:cNvSpPr/>
          <p:nvPr/>
        </p:nvSpPr>
        <p:spPr>
          <a:xfrm>
            <a:off x="6182" y="1115452"/>
            <a:ext cx="913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Общее собрание членов Ассоциации 08.10.2021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80305D-1039-469C-ADAB-536BEB1DE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-1147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Отдела реестра: проблемы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4E13C7-954D-4473-963A-295212C9A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038600" cy="403860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D9B52A-5974-47CE-B2A9-26E1C8D0800E}"/>
              </a:ext>
            </a:extLst>
          </p:cNvPr>
          <p:cNvSpPr/>
          <p:nvPr/>
        </p:nvSpPr>
        <p:spPr>
          <a:xfrm>
            <a:off x="4427984" y="2312306"/>
            <a:ext cx="4608512" cy="367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несоблюдение сроков предоставления информации</a:t>
            </a:r>
            <a:b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и отчетности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несоблюдение сроков оплаты членских взносов;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непредоставление актуальной информации о месте работы;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неактуальные страховки</a:t>
            </a:r>
            <a:b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на юридических лиц.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1473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1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302" y="476672"/>
            <a:ext cx="88793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Утвердить отчет Исполнительного директора за 20</a:t>
            </a:r>
            <a:r>
              <a:rPr lang="en-US" sz="6000" b="1" dirty="0">
                <a:solidFill>
                  <a:srgbClr val="FF0000"/>
                </a:solidFill>
              </a:rPr>
              <a:t>20</a:t>
            </a:r>
            <a:r>
              <a:rPr lang="ru-RU" sz="6000" b="1" dirty="0">
                <a:solidFill>
                  <a:srgbClr val="FF0000"/>
                </a:solidFill>
              </a:rPr>
              <a:t>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671606B-28B7-425A-A949-D11EE81E4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19" y="4107720"/>
            <a:ext cx="4211960" cy="25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996952"/>
            <a:ext cx="3549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b="1" kern="1200" dirty="0">
                <a:latin typeface="+mj-lt"/>
                <a:ea typeface="+mj-ea"/>
                <a:cs typeface="+mj-cs"/>
              </a:rPr>
              <a:t>О деньгах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EC17DD-1886-4E26-AB1B-9D9FEFA8B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"/>
          <a:stretch/>
        </p:blipFill>
        <p:spPr>
          <a:xfrm>
            <a:off x="4259431" y="1412776"/>
            <a:ext cx="4525963" cy="452596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6308" y="6492875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9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365" y="1638417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400" b="1" kern="1200" dirty="0">
                <a:latin typeface="+mj-lt"/>
                <a:ea typeface="+mj-ea"/>
                <a:cs typeface="+mj-cs"/>
              </a:rPr>
              <a:t>10 лет размер</a:t>
            </a:r>
            <a:br>
              <a:rPr lang="ru-RU" sz="2400" b="1" kern="1200" dirty="0">
                <a:latin typeface="+mj-lt"/>
                <a:ea typeface="+mj-ea"/>
                <a:cs typeface="+mj-cs"/>
              </a:rPr>
            </a:br>
            <a:r>
              <a:rPr lang="ru-RU" sz="2400" b="1" kern="1200" dirty="0">
                <a:latin typeface="+mj-lt"/>
                <a:ea typeface="+mj-ea"/>
                <a:cs typeface="+mj-cs"/>
              </a:rPr>
              <a:t>членских взносов</a:t>
            </a:r>
            <a:br>
              <a:rPr lang="ru-RU" sz="2400" b="1" kern="1200" dirty="0">
                <a:latin typeface="+mj-lt"/>
                <a:ea typeface="+mj-ea"/>
                <a:cs typeface="+mj-cs"/>
              </a:rPr>
            </a:br>
            <a:r>
              <a:rPr lang="ru-RU" sz="2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 меняется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6308" y="6492875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13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3E5633-2CD4-4ABE-BF63-E0DE8A91918C}"/>
              </a:ext>
            </a:extLst>
          </p:cNvPr>
          <p:cNvSpPr txBox="1">
            <a:spLocks/>
          </p:cNvSpPr>
          <p:nvPr/>
        </p:nvSpPr>
        <p:spPr>
          <a:xfrm>
            <a:off x="-8899" y="0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Отдельные факты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3876D1D-8ABD-4099-9612-A516B0C9F01B}"/>
              </a:ext>
            </a:extLst>
          </p:cNvPr>
          <p:cNvSpPr txBox="1">
            <a:spLocks/>
          </p:cNvSpPr>
          <p:nvPr/>
        </p:nvSpPr>
        <p:spPr>
          <a:xfrm>
            <a:off x="5796136" y="1622250"/>
            <a:ext cx="3075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/>
              <a:t>Арендная плата</a:t>
            </a:r>
          </a:p>
          <a:p>
            <a:pPr algn="r"/>
            <a:r>
              <a:rPr lang="ru-RU" sz="2400" b="1" dirty="0">
                <a:solidFill>
                  <a:srgbClr val="FF0000"/>
                </a:solidFill>
              </a:rPr>
              <a:t>снизилась в 2 раза</a:t>
            </a:r>
          </a:p>
          <a:p>
            <a:pPr algn="r">
              <a:spcAft>
                <a:spcPts val="600"/>
              </a:spcAft>
            </a:pPr>
            <a:r>
              <a:rPr lang="ru-RU" sz="1400" b="1" dirty="0"/>
              <a:t>(в </a:t>
            </a:r>
            <a:r>
              <a:rPr lang="ru-RU" sz="1400" b="1" kern="1200" dirty="0">
                <a:latin typeface="+mj-lt"/>
                <a:ea typeface="+mj-ea"/>
                <a:cs typeface="+mj-cs"/>
              </a:rPr>
              <a:t>2021 году относительно 2020 года)</a:t>
            </a:r>
            <a:endParaRPr lang="ru-RU" sz="14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8ED6E1-916E-4FEA-885C-E14267B13174}"/>
              </a:ext>
            </a:extLst>
          </p:cNvPr>
          <p:cNvSpPr txBox="1">
            <a:spLocks/>
          </p:cNvSpPr>
          <p:nvPr/>
        </p:nvSpPr>
        <p:spPr>
          <a:xfrm>
            <a:off x="249" y="3223896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6C25E0-AD9B-4F8D-9C2F-AFDA71AA64EA}"/>
              </a:ext>
            </a:extLst>
          </p:cNvPr>
          <p:cNvSpPr txBox="1"/>
          <p:nvPr/>
        </p:nvSpPr>
        <p:spPr>
          <a:xfrm>
            <a:off x="1638488" y="5557887"/>
            <a:ext cx="569534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Размер компенсационного фонда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~ 1</a:t>
            </a:r>
            <a:r>
              <a:rPr lang="ru-RU" sz="2400" b="1" dirty="0">
                <a:solidFill>
                  <a:srgbClr val="FF0000"/>
                </a:solidFill>
              </a:rPr>
              <a:t>33 000 000 рублей</a:t>
            </a:r>
          </a:p>
          <a:p>
            <a:pPr algn="ctr"/>
            <a:r>
              <a:rPr lang="ru-RU" sz="1400" b="1" dirty="0"/>
              <a:t>(средства переданы Управляющей компании,</a:t>
            </a:r>
            <a:endParaRPr lang="en-US" sz="1400" b="1" dirty="0"/>
          </a:p>
          <a:p>
            <a:pPr algn="ctr"/>
            <a:r>
              <a:rPr lang="en-US" sz="1400" b="1" dirty="0"/>
              <a:t>~ </a:t>
            </a:r>
            <a:r>
              <a:rPr lang="ru-RU" sz="1400" b="1" dirty="0"/>
              <a:t>99% размещено на депозитах в банках с государственным участием)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6915ED-3509-4F19-A329-E956A0CA7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8403"/>
          <a:stretch/>
        </p:blipFill>
        <p:spPr>
          <a:xfrm>
            <a:off x="2555776" y="2662239"/>
            <a:ext cx="3528393" cy="27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41180" y="182"/>
            <a:ext cx="9144000" cy="1268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Порядок утверждения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финансовых документов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C924C2-3EFC-4397-AFB4-403748F02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896">
            <a:off x="41180" y="3169781"/>
            <a:ext cx="9144000" cy="1042078"/>
          </a:xfrm>
          <a:prstGeom prst="rect">
            <a:avLst/>
          </a:prstGeom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904C3803-EE62-49BE-AEBE-B4565F55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6308" y="6492875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14</a:t>
            </a:fld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DC39A09-D55B-4A4B-9682-7250FB65EFD2}"/>
              </a:ext>
            </a:extLst>
          </p:cNvPr>
          <p:cNvCxnSpPr>
            <a:cxnSpLocks/>
          </p:cNvCxnSpPr>
          <p:nvPr/>
        </p:nvCxnSpPr>
        <p:spPr>
          <a:xfrm>
            <a:off x="2915816" y="3212976"/>
            <a:ext cx="93610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9146E4-B06A-4D83-BD47-05C0E94A0070}"/>
              </a:ext>
            </a:extLst>
          </p:cNvPr>
          <p:cNvSpPr txBox="1"/>
          <p:nvPr/>
        </p:nvSpPr>
        <p:spPr>
          <a:xfrm>
            <a:off x="2771800" y="28129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мы тут</a:t>
            </a:r>
          </a:p>
        </p:txBody>
      </p:sp>
    </p:spTree>
    <p:extLst>
      <p:ext uri="{BB962C8B-B14F-4D97-AF65-F5344CB8AC3E}">
        <p14:creationId xmlns:p14="http://schemas.microsoft.com/office/powerpoint/2010/main" val="283935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2828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Бухгалтерская отчетность за 2020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15</a:t>
            </a:fld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9C6BE7-23E6-4ED4-9497-EF4DC08C76A5}"/>
              </a:ext>
            </a:extLst>
          </p:cNvPr>
          <p:cNvSpPr/>
          <p:nvPr/>
        </p:nvSpPr>
        <p:spPr>
          <a:xfrm>
            <a:off x="395536" y="1412776"/>
            <a:ext cx="3960000" cy="162000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Размещена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на сайте Ассоциации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191A9F4-D0BD-408F-A7FA-850F11E6E961}"/>
              </a:ext>
            </a:extLst>
          </p:cNvPr>
          <p:cNvSpPr/>
          <p:nvPr/>
        </p:nvSpPr>
        <p:spPr>
          <a:xfrm>
            <a:off x="395536" y="4653136"/>
            <a:ext cx="3960000" cy="162000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Достоверность подтверждена результатами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аудиторской проверки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E89A5-2870-449A-A7F3-C0E44A224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1" t="5556" r="58472" b="53704"/>
          <a:stretch/>
        </p:blipFill>
        <p:spPr>
          <a:xfrm>
            <a:off x="5724128" y="764704"/>
            <a:ext cx="2232248" cy="30693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7DD73D5-D3B4-49E4-A06D-2F5558AB4602}"/>
              </a:ext>
            </a:extLst>
          </p:cNvPr>
          <p:cNvCxnSpPr>
            <a:cxnSpLocks/>
          </p:cNvCxnSpPr>
          <p:nvPr/>
        </p:nvCxnSpPr>
        <p:spPr>
          <a:xfrm flipH="1">
            <a:off x="8100392" y="1700808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5205B4-8880-4113-9C29-E345C68B3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81" y="3983734"/>
            <a:ext cx="4134079" cy="27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908720"/>
            <a:ext cx="88793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 Утвердить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</a:rPr>
              <a:t>бухгалтерскую отчетность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за 2020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957C297-E11E-4B6F-AB1B-7A1CF07F2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8819"/>
            <a:ext cx="4211960" cy="25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Отчет Ревизионной комиссии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за 2020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17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0195F-FE28-4795-9DA5-429D32FC8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04" y="1435075"/>
            <a:ext cx="559539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908720"/>
            <a:ext cx="88793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Утвердить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</a:rPr>
              <a:t>отчет Ревизионной комиссии за 2020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BCA6BD4-D513-41BC-A259-6B5291480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8819"/>
            <a:ext cx="4211960" cy="25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Фактическая смета за 2020 год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7FE9E-7C3C-4F46-8582-595DCA3A19D5}"/>
              </a:ext>
            </a:extLst>
          </p:cNvPr>
          <p:cNvSpPr txBox="1"/>
          <p:nvPr/>
        </p:nvSpPr>
        <p:spPr>
          <a:xfrm>
            <a:off x="2123728" y="436510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проект </a:t>
            </a:r>
            <a:r>
              <a:rPr lang="en-US" sz="6000" b="1" dirty="0">
                <a:solidFill>
                  <a:srgbClr val="FF0000"/>
                </a:solidFill>
              </a:rPr>
              <a:t>~</a:t>
            </a:r>
            <a:r>
              <a:rPr lang="ru-RU" sz="6000" b="1" dirty="0">
                <a:solidFill>
                  <a:srgbClr val="FF0000"/>
                </a:solidFill>
              </a:rPr>
              <a:t> факт</a:t>
            </a:r>
          </a:p>
        </p:txBody>
      </p:sp>
      <p:pic>
        <p:nvPicPr>
          <p:cNvPr id="5" name="Рисунок 4" descr="Изображение выглядит как текст, человек, внутренний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F3CDD9AE-30F1-4CDD-AAA1-47E17D6D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6" y="1429812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2846B-E26C-4DCC-B428-E5CED0B7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613" y="6492875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7BC985-77CA-4BD4-85A2-5888252565B5}"/>
              </a:ext>
            </a:extLst>
          </p:cNvPr>
          <p:cNvSpPr txBox="1">
            <a:spLocks/>
          </p:cNvSpPr>
          <p:nvPr/>
        </p:nvSpPr>
        <p:spPr bwMode="auto">
          <a:xfrm>
            <a:off x="13919" y="144016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Где начинается и где заканчивается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Исполнительная дирекция?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269CA-2FD9-405D-8AD5-C601CB424DD6}"/>
              </a:ext>
            </a:extLst>
          </p:cNvPr>
          <p:cNvSpPr txBox="1"/>
          <p:nvPr/>
        </p:nvSpPr>
        <p:spPr>
          <a:xfrm>
            <a:off x="63334" y="6324161"/>
            <a:ext cx="9094585" cy="490234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Невозможно разделить деятельность ИД и в целом Ассоциации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Областной математический конкурс Фрактал — Vladimir">
            <a:extLst>
              <a:ext uri="{FF2B5EF4-FFF2-40B4-BE49-F238E27FC236}">
                <a16:creationId xmlns:a16="http://schemas.microsoft.com/office/drawing/2014/main" id="{8874452D-1F18-411E-9243-8F9AC56E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17575" cy="44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3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1138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Фактическая смета за 20</a:t>
            </a:r>
            <a:r>
              <a:rPr lang="en-US" sz="4000" b="1" dirty="0">
                <a:solidFill>
                  <a:srgbClr val="0070C0"/>
                </a:solidFill>
              </a:rPr>
              <a:t>20</a:t>
            </a:r>
            <a:r>
              <a:rPr lang="ru-RU" sz="4000" b="1" dirty="0">
                <a:solidFill>
                  <a:srgbClr val="0070C0"/>
                </a:solidFill>
              </a:rPr>
              <a:t>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A2DDF-B3DE-4029-8B48-FD7B2AC991AD}"/>
              </a:ext>
            </a:extLst>
          </p:cNvPr>
          <p:cNvSpPr txBox="1"/>
          <p:nvPr/>
        </p:nvSpPr>
        <p:spPr>
          <a:xfrm>
            <a:off x="1979712" y="1484784"/>
            <a:ext cx="5544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Суммарные членские взносы: </a:t>
            </a:r>
            <a:r>
              <a:rPr lang="ru-RU" sz="2000" i="0" u="none" strike="noStrike" dirty="0">
                <a:solidFill>
                  <a:srgbClr val="000000"/>
                </a:solidFill>
                <a:effectLst/>
              </a:rPr>
              <a:t>8 456 000</a:t>
            </a:r>
            <a:r>
              <a:rPr lang="ru-RU" sz="2000" dirty="0"/>
              <a:t>  руб.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5E872791-5BA1-4A75-A2F7-602A3BBF1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01871"/>
              </p:ext>
            </p:extLst>
          </p:nvPr>
        </p:nvGraphicFramePr>
        <p:xfrm>
          <a:off x="1043608" y="2076351"/>
          <a:ext cx="7200800" cy="434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505">
                  <a:extLst>
                    <a:ext uri="{9D8B030D-6E8A-4147-A177-3AD203B41FA5}">
                      <a16:colId xmlns:a16="http://schemas.microsoft.com/office/drawing/2014/main" val="4244211497"/>
                    </a:ext>
                  </a:extLst>
                </a:gridCol>
                <a:gridCol w="1630295">
                  <a:extLst>
                    <a:ext uri="{9D8B030D-6E8A-4147-A177-3AD203B41FA5}">
                      <a16:colId xmlns:a16="http://schemas.microsoft.com/office/drawing/2014/main" val="850800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Значение,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60435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Заработная плата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2 756 520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219882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Страховые взносы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832 469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61935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Аренда офиса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2 232 000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4246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Расходы по агентским договорам</a:t>
                      </a:r>
                    </a:p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(региональные представительства Ассоциации)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1 462 770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307072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Прочие расходы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(проведение мероприятий, покупка основных средств, амортизация, комплектующие и расходные материалы, банковское обслуживание, почтовые услуги, реклама, поддержка содержание и обслуживание сайта, правовые услуги, проведение круглых столов, аудиторские услуги, участие в ассоциациях, услуги депозитария, командировочные и пр.)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1 172 241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6351406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8 456 000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2065784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(было в проекте)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9 048 000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305299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204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99668"/>
            <a:ext cx="88793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Утвердить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</a:rPr>
              <a:t>смету с изменениями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</a:rPr>
              <a:t>и дополнениями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</a:rPr>
              <a:t>за 2020 год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D234C17-FA3F-4F11-A6C3-26944F76D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87271"/>
            <a:ext cx="4211960" cy="25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22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Смета на 2022 год: заработная плата</a:t>
            </a: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93B47272-BD85-48A4-8F5B-05C15FBB7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6172"/>
              </p:ext>
            </p:extLst>
          </p:nvPr>
        </p:nvGraphicFramePr>
        <p:xfrm>
          <a:off x="352039" y="1268760"/>
          <a:ext cx="8460433" cy="506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094">
                  <a:extLst>
                    <a:ext uri="{9D8B030D-6E8A-4147-A177-3AD203B41FA5}">
                      <a16:colId xmlns:a16="http://schemas.microsoft.com/office/drawing/2014/main" val="3788617568"/>
                    </a:ext>
                  </a:extLst>
                </a:gridCol>
                <a:gridCol w="1027642">
                  <a:extLst>
                    <a:ext uri="{9D8B030D-6E8A-4147-A177-3AD203B41FA5}">
                      <a16:colId xmlns:a16="http://schemas.microsoft.com/office/drawing/2014/main" val="3505861117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3393396031"/>
                    </a:ext>
                  </a:extLst>
                </a:gridCol>
                <a:gridCol w="1883527">
                  <a:extLst>
                    <a:ext uri="{9D8B030D-6E8A-4147-A177-3AD203B41FA5}">
                      <a16:colId xmlns:a16="http://schemas.microsoft.com/office/drawing/2014/main" val="3511144937"/>
                    </a:ext>
                  </a:extLst>
                </a:gridCol>
              </a:tblGrid>
              <a:tr h="472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Должность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Оклад, руб./мес.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Занятность, ставки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Заработная плата, руб./мес.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1421702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Президент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75 000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0801195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Первый вице-президент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1030590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Исполнительный директор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5584359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Главный бухгалтер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25 000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71191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Начальник департамента контроля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8480152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Начальник отдела реестра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4188669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Заместитель главного бухгалтера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8037201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Специалист отдела реестра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614740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Руководитель </a:t>
                      </a:r>
                      <a:r>
                        <a:rPr lang="en-US" sz="1600" u="none" strike="noStrike" dirty="0">
                          <a:effectLst/>
                        </a:rPr>
                        <a:t>IT </a:t>
                      </a:r>
                      <a:r>
                        <a:rPr lang="ru-RU" sz="1600" u="none" strike="noStrike" dirty="0">
                          <a:effectLst/>
                        </a:rPr>
                        <a:t>проектов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6473087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Специалист департамента контроля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30 000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6 000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2661269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Пресс-секретарь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57 500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28 750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9586547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Менеджер по экспертизе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5307009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Юрист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35 000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1756104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Помощник юриста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34 500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2143868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339 500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1178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83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Смета на 2022 год: статьи расходов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7AE21F8-6D03-4EE3-9B54-95CCDFD38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70674"/>
              </p:ext>
            </p:extLst>
          </p:nvPr>
        </p:nvGraphicFramePr>
        <p:xfrm>
          <a:off x="1115616" y="1988840"/>
          <a:ext cx="6888088" cy="384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354888644"/>
                    </a:ext>
                  </a:extLst>
                </a:gridCol>
                <a:gridCol w="1559496">
                  <a:extLst>
                    <a:ext uri="{9D8B030D-6E8A-4147-A177-3AD203B41FA5}">
                      <a16:colId xmlns:a16="http://schemas.microsoft.com/office/drawing/2014/main" val="3925410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268187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Заработная плата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(со страховыми взносами)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5 304 348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35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Аренда офиса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1 980 000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07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Расходы по агентским договорам</a:t>
                      </a:r>
                    </a:p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(региональные представительства Ассоциации)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2 071 440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682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Прочие расходы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(проведение мероприятий, покупка основных средств, амортизация, комплектующие и расходные материалы, банковское обслуживание, почтовые услуги, реклама, поддержка содержание и обслуживание сайта, правовые услуги, проведение круглых столов, аудиторские услуги, участие в ассоциациях, услуги депозитария, командировочные и пр.)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508 212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454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Итого (равно членским взносам)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9 864 000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636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3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908720"/>
            <a:ext cx="8879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 Утвердить проект сметы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на 2022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B646041A-61F1-4CE2-AC28-5D313CF53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8819"/>
            <a:ext cx="4211960" cy="25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2588" y="2060848"/>
            <a:ext cx="5351899" cy="3600400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коммуникация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с членами Ассоциации и третьими лицами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ведение реестра </a:t>
            </a:r>
            <a:r>
              <a:rPr lang="ru-RU" sz="2000" b="1" dirty="0">
                <a:solidFill>
                  <a:srgbClr val="0070C0"/>
                </a:solidFill>
              </a:rPr>
              <a:t>и делопроизводства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методическая поддержка и обучение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членов Ассоциации и третьих лиц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обеспечение эффективности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 дистанционном формате работы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эффективное использование средств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3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3919" y="144016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Акценты внимания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4320C-BB94-43E1-8250-C7FAB7C36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DA563835-ED4B-4E1F-8AB8-F8720AAD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4</a:t>
            </a:fld>
            <a:endParaRPr lang="ru-RU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A615DF3-854D-400D-B9D5-2C0C1466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952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Информационная работа</a:t>
            </a:r>
            <a:endParaRPr lang="ru-RU" sz="24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22DE9-E8FC-4B54-A067-637A483BA5B1}"/>
              </a:ext>
            </a:extLst>
          </p:cNvPr>
          <p:cNvSpPr txBox="1"/>
          <p:nvPr/>
        </p:nvSpPr>
        <p:spPr>
          <a:xfrm>
            <a:off x="5678760" y="219026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&gt; </a:t>
            </a:r>
            <a:r>
              <a:rPr lang="ru-RU" sz="2000" b="1" dirty="0">
                <a:solidFill>
                  <a:srgbClr val="0070C0"/>
                </a:solidFill>
              </a:rPr>
              <a:t>70 новостей на сайте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3888AA-D147-413E-83C3-A803626B1243}"/>
              </a:ext>
            </a:extLst>
          </p:cNvPr>
          <p:cNvSpPr txBox="1"/>
          <p:nvPr/>
        </p:nvSpPr>
        <p:spPr>
          <a:xfrm>
            <a:off x="5724128" y="51571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&gt; 100 </a:t>
            </a:r>
            <a:r>
              <a:rPr lang="ru-RU" sz="2000" b="1" dirty="0">
                <a:solidFill>
                  <a:srgbClr val="0070C0"/>
                </a:solidFill>
              </a:rPr>
              <a:t>обращений 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ru-RU" sz="2000" b="1" dirty="0">
                <a:solidFill>
                  <a:srgbClr val="0070C0"/>
                </a:solidFill>
              </a:rPr>
              <a:t> день</a:t>
            </a:r>
          </a:p>
        </p:txBody>
      </p:sp>
      <p:pic>
        <p:nvPicPr>
          <p:cNvPr id="7" name="Рисунок 6" descr="Изображение выглядит как текст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B422C7BD-F50E-4736-BD3F-4A248DA95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3419872" cy="21374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EF2310-2D70-4125-99F6-6FCBB1D51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52" y="3790469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DA563835-ED4B-4E1F-8AB8-F8720AAD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5</a:t>
            </a:fld>
            <a:endParaRPr lang="ru-RU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A615DF3-854D-400D-B9D5-2C0C1466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953"/>
            <a:ext cx="9144000" cy="6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Социальные сети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E3EC0C-5908-4132-80E7-6D1C2483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2" y="1393273"/>
            <a:ext cx="3569453" cy="1863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9FA407-B4D7-4AF6-8EC5-85BCB1721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2"/>
          <a:stretch/>
        </p:blipFill>
        <p:spPr>
          <a:xfrm>
            <a:off x="1982771" y="4140640"/>
            <a:ext cx="2462540" cy="2294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81190-91F2-4E84-BE25-473D45FDC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47" y="4595804"/>
            <a:ext cx="2778182" cy="1838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D5C04B-DD9E-460E-88E3-6274C41F7C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47" y="1382226"/>
            <a:ext cx="3141204" cy="2420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DD705D-CD6C-4FDD-9E43-05837921A3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0" y="2368632"/>
            <a:ext cx="770207" cy="7702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98C86A-7F25-4899-A41A-121D0180F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79" y="5196162"/>
            <a:ext cx="968574" cy="9685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461B72-E35B-4F34-B2C5-E5F025D398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39" y="2721230"/>
            <a:ext cx="1070245" cy="10702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85AB2E-169B-4808-BDA4-BFEF5E99D0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11" y="5122319"/>
            <a:ext cx="1104253" cy="11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AA615DF3-854D-400D-B9D5-2C0C1466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1473"/>
            <a:ext cx="9108504" cy="1143000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Образовательная деятельность</a:t>
            </a:r>
          </a:p>
          <a:p>
            <a:pPr eaLnBrk="1" hangingPunct="1">
              <a:spcAft>
                <a:spcPts val="600"/>
              </a:spcAft>
            </a:pPr>
            <a:r>
              <a:rPr lang="ru-RU" sz="22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(будет отдельный доклад)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86D1F-A9D6-4A54-A2F2-81332DC514DE}"/>
              </a:ext>
            </a:extLst>
          </p:cNvPr>
          <p:cNvSpPr txBox="1"/>
          <p:nvPr/>
        </p:nvSpPr>
        <p:spPr>
          <a:xfrm>
            <a:off x="772416" y="1804263"/>
            <a:ext cx="462858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обеспечение проведения пула образовательных мероприятий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</a:pP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развитие базовой кафедры «Экономические и правовые экспертизы»</a:t>
            </a:r>
            <a:b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в РЭУ им. Г.В. Плеханова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</a:pP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получение лицензии на образовательную деятельность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</a:pP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развитие бесплатного инструментария</a:t>
            </a:r>
            <a:b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для подготовки к квалификационному экзамену оценщиков</a:t>
            </a:r>
          </a:p>
        </p:txBody>
      </p:sp>
      <p:pic>
        <p:nvPicPr>
          <p:cNvPr id="9" name="Рисунок 8" descr="Изображение выглядит как текст, стол, человек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B5F5835A-4593-48FD-9359-18C8E02FDF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r="23531" b="-1"/>
          <a:stretch/>
        </p:blipFill>
        <p:spPr>
          <a:xfrm>
            <a:off x="5292080" y="1660630"/>
            <a:ext cx="3600400" cy="4525963"/>
          </a:xfrm>
          <a:prstGeom prst="rect">
            <a:avLst/>
          </a:prstGeom>
          <a:noFill/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DA563835-ED4B-4E1F-8AB8-F8720AAD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6</a:t>
            </a:fld>
            <a:endParaRPr lang="ru-RU" dirty="0"/>
          </a:p>
        </p:txBody>
      </p:sp>
      <p:pic>
        <p:nvPicPr>
          <p:cNvPr id="11" name="Рисунок 10" descr="Лампочка">
            <a:extLst>
              <a:ext uri="{FF2B5EF4-FFF2-40B4-BE49-F238E27FC236}">
                <a16:creationId xmlns:a16="http://schemas.microsoft.com/office/drawing/2014/main" id="{8FC52FE0-CD74-4E3D-9688-6FE8B4E27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04" y="1628800"/>
            <a:ext cx="773832" cy="773832"/>
          </a:xfrm>
          <a:prstGeom prst="rect">
            <a:avLst/>
          </a:prstGeom>
        </p:spPr>
      </p:pic>
      <p:pic>
        <p:nvPicPr>
          <p:cNvPr id="20" name="Рисунок 19" descr="Лампочка">
            <a:extLst>
              <a:ext uri="{FF2B5EF4-FFF2-40B4-BE49-F238E27FC236}">
                <a16:creationId xmlns:a16="http://schemas.microsoft.com/office/drawing/2014/main" id="{8A159BE2-290D-4F50-87A6-0D8225BD1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04" y="2760029"/>
            <a:ext cx="773832" cy="773832"/>
          </a:xfrm>
          <a:prstGeom prst="rect">
            <a:avLst/>
          </a:prstGeom>
        </p:spPr>
      </p:pic>
      <p:pic>
        <p:nvPicPr>
          <p:cNvPr id="21" name="Рисунок 20" descr="Лампочка">
            <a:extLst>
              <a:ext uri="{FF2B5EF4-FFF2-40B4-BE49-F238E27FC236}">
                <a16:creationId xmlns:a16="http://schemas.microsoft.com/office/drawing/2014/main" id="{3AFA8901-E209-4955-A753-DB91D6B8F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89" y="3967738"/>
            <a:ext cx="773832" cy="773832"/>
          </a:xfrm>
          <a:prstGeom prst="rect">
            <a:avLst/>
          </a:prstGeom>
        </p:spPr>
      </p:pic>
      <p:pic>
        <p:nvPicPr>
          <p:cNvPr id="10" name="Рисунок 9" descr="Лампочка">
            <a:extLst>
              <a:ext uri="{FF2B5EF4-FFF2-40B4-BE49-F238E27FC236}">
                <a16:creationId xmlns:a16="http://schemas.microsoft.com/office/drawing/2014/main" id="{C3009AC7-AE7E-422B-8A81-AD86193F2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89" y="4946956"/>
            <a:ext cx="773832" cy="7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AA615DF3-854D-400D-B9D5-2C0C1466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Мероприятия </a:t>
            </a:r>
          </a:p>
          <a:p>
            <a:pPr eaLnBrk="1" hangingPunct="1">
              <a:spcAft>
                <a:spcPts val="600"/>
              </a:spcAft>
            </a:pPr>
            <a:r>
              <a:rPr lang="ru-RU" sz="26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(фрагмент)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DA563835-ED4B-4E1F-8AB8-F8720AAD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5030" y="6517738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1447D-DC34-4A0C-AB9C-9BEB4B9872FC}"/>
              </a:ext>
            </a:extLst>
          </p:cNvPr>
          <p:cNvSpPr txBox="1"/>
          <p:nvPr/>
        </p:nvSpPr>
        <p:spPr>
          <a:xfrm>
            <a:off x="457200" y="3356992"/>
            <a:ext cx="4783342" cy="135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</a:pP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октябрь–декабрь 2020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</a:pPr>
            <a:r>
              <a:rPr lang="ru-RU" sz="24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конкурс «Молодой оценщик»</a:t>
            </a:r>
          </a:p>
        </p:txBody>
      </p:sp>
      <p:pic>
        <p:nvPicPr>
          <p:cNvPr id="4" name="Рисунок 3" descr="Изображение выглядит как пол, внутренний, потоло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D5B1D31-9990-4400-BFC4-3E20F51D9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2952328" cy="32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7966F62-5220-4CB3-8AAF-6AFF43CC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975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Методические материалы</a:t>
            </a:r>
          </a:p>
          <a:p>
            <a:pPr eaLnBrk="1" hangingPunct="1"/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(фрагмент)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DA563835-ED4B-4E1F-8AB8-F8720AAD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8</a:t>
            </a:fld>
            <a:endParaRPr lang="ru-RU" dirty="0"/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D10E5B-A782-472D-A262-A84BB00E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3" y="1290019"/>
            <a:ext cx="2178987" cy="3265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C47C68-AFEE-4AAB-A194-D249F91F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/>
          <a:stretch/>
        </p:blipFill>
        <p:spPr>
          <a:xfrm>
            <a:off x="3419872" y="1294686"/>
            <a:ext cx="2363248" cy="3286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A3B5D9-F46A-459C-AA39-1915C7495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959212" y="1236595"/>
            <a:ext cx="2325109" cy="3345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313E67-4099-4083-AFB4-45EFC5CD0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36" y="4696322"/>
            <a:ext cx="1714739" cy="17433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8986AB-8B14-4EED-93BF-4CD9230DD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67" y="4640937"/>
            <a:ext cx="1822257" cy="18447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20F5D8-7580-4114-837B-76004C2EF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20" y="4678704"/>
            <a:ext cx="1768105" cy="17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179512" y="515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Отдел реестра: тренды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8369" y="6492875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1F9E7C-A18F-43DD-9BA5-13E1C2F5D5C7}" type="slidenum">
              <a:rPr lang="ru-RU" smtClean="0"/>
              <a:pPr>
                <a:spcAft>
                  <a:spcPts val="600"/>
                </a:spcAft>
              </a:pPr>
              <a:t>9</a:t>
            </a:fld>
            <a:endParaRPr lang="ru-RU" dirty="0"/>
          </a:p>
        </p:txBody>
      </p:sp>
      <p:pic>
        <p:nvPicPr>
          <p:cNvPr id="2050" name="Picture 2" descr="Осенняя миграция птиц: курс на юг – Астраханский биосферный заповедник">
            <a:extLst>
              <a:ext uri="{FF2B5EF4-FFF2-40B4-BE49-F238E27FC236}">
                <a16:creationId xmlns:a16="http://schemas.microsoft.com/office/drawing/2014/main" id="{A7075612-0518-4F67-AAC0-E636A7EE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130820"/>
            <a:ext cx="8028384" cy="53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509C0-1972-4024-A19D-1E98525BF823}"/>
              </a:ext>
            </a:extLst>
          </p:cNvPr>
          <p:cNvSpPr txBox="1"/>
          <p:nvPr/>
        </p:nvSpPr>
        <p:spPr>
          <a:xfrm rot="1136754">
            <a:off x="-10355" y="2150709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FF0000"/>
                </a:solidFill>
              </a:rPr>
              <a:t>миграция в онлайн</a:t>
            </a:r>
          </a:p>
        </p:txBody>
      </p:sp>
    </p:spTree>
    <p:extLst>
      <p:ext uri="{BB962C8B-B14F-4D97-AF65-F5344CB8AC3E}">
        <p14:creationId xmlns:p14="http://schemas.microsoft.com/office/powerpoint/2010/main" val="1530234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15753</TotalTime>
  <Words>725</Words>
  <Application>Microsoft Office PowerPoint</Application>
  <PresentationFormat>Экран (4:3)</PresentationFormat>
  <Paragraphs>194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ОТЧЕТ Исполнительного директора о результатах деятельности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в системе саморегулирования</dc:title>
  <dc:creator>1</dc:creator>
  <cp:lastModifiedBy>Арина Потоцкая</cp:lastModifiedBy>
  <cp:revision>349</cp:revision>
  <cp:lastPrinted>2019-10-09T10:10:48Z</cp:lastPrinted>
  <dcterms:created xsi:type="dcterms:W3CDTF">2011-04-20T12:27:46Z</dcterms:created>
  <dcterms:modified xsi:type="dcterms:W3CDTF">2021-10-04T13:50:13Z</dcterms:modified>
</cp:coreProperties>
</file>