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7" d="100"/>
          <a:sy n="157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21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4864"/>
            <a:ext cx="109728" cy="5088636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4" name="Image 0" descr="/sessions/pensive-sweet-albattani/mnt/СРО/Стратегия СРО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7200"/>
            <a:ext cx="274320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097280"/>
            <a:ext cx="73152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Комитет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 стратегическому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развитию</a:t>
            </a:r>
            <a:endParaRPr lang="en-US" sz="3800" dirty="0"/>
          </a:p>
        </p:txBody>
      </p:sp>
      <p:sp>
        <p:nvSpPr>
          <p:cNvPr id="6" name="Shape 3"/>
          <p:cNvSpPr/>
          <p:nvPr/>
        </p:nvSpPr>
        <p:spPr>
          <a:xfrm>
            <a:off x="731520" y="3429000"/>
            <a:ext cx="1371600" cy="36576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3657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97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Заседание Совета Ассоциации  |  07 апреля 2026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31520" y="40233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Астраханцева И. А., д.э.н., член Совета Ассоциации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116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Комитет нужен сейчас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548640" y="1143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Вызовы рынка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48640" y="155448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Стагнация типовой оценки после роста 2000-2015. Регуляторное давление - экзамен, ответственность, контроль Росреестра. Конкуренция со стороны крупных консалтинговых групп.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48640" y="25603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Потребность в развитии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2926080"/>
            <a:ext cx="384048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Рядом формируются сегменты с другой экономикой - судебная экспертиза, форензика, нематериальные активы. Одновременно необходимо обновить образовательную инфраструктуру, методологическую базу и цифровые процессы.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48640" y="4279392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b="1" i="1" dirty="0">
                <a:solidFill>
                  <a:srgbClr val="0057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Комитет координирует и коммерческие, и инфраструктурные направления развития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846320" y="1143000"/>
            <a:ext cx="384048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46320" y="1143000"/>
            <a:ext cx="64008" cy="713232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12" name="Text 9"/>
          <p:cNvSpPr/>
          <p:nvPr/>
        </p:nvSpPr>
        <p:spPr>
          <a:xfrm>
            <a:off x="5074920" y="1188720"/>
            <a:ext cx="1280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6-7%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6400800" y="1188720"/>
            <a:ext cx="2148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ежегодный рост рынка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судебной экспертизы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4846320" y="1965960"/>
            <a:ext cx="384048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846320" y="1965960"/>
            <a:ext cx="64008" cy="713232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16" name="Text 13"/>
          <p:cNvSpPr/>
          <p:nvPr/>
        </p:nvSpPr>
        <p:spPr>
          <a:xfrm>
            <a:off x="5074920" y="2011680"/>
            <a:ext cx="1280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20%+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6400800" y="2011680"/>
            <a:ext cx="2148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оценки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нематериальных активов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4846320" y="2788920"/>
            <a:ext cx="384048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846320" y="2788920"/>
            <a:ext cx="64008" cy="713232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20" name="Text 17"/>
          <p:cNvSpPr/>
          <p:nvPr/>
        </p:nvSpPr>
        <p:spPr>
          <a:xfrm>
            <a:off x="5074920" y="2834640"/>
            <a:ext cx="1280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12-15%</a:t>
            </a:r>
            <a:endParaRPr lang="en-US" sz="2400" dirty="0"/>
          </a:p>
        </p:txBody>
      </p:sp>
      <p:sp>
        <p:nvSpPr>
          <p:cNvPr id="21" name="Text 18"/>
          <p:cNvSpPr/>
          <p:nvPr/>
        </p:nvSpPr>
        <p:spPr>
          <a:xfrm>
            <a:off x="6400800" y="2834640"/>
            <a:ext cx="2148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цифровой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криминалистики в мире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4846320" y="3611880"/>
            <a:ext cx="384048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846320" y="3611880"/>
            <a:ext cx="64008" cy="713232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24" name="Text 21"/>
          <p:cNvSpPr/>
          <p:nvPr/>
        </p:nvSpPr>
        <p:spPr>
          <a:xfrm>
            <a:off x="5074920" y="3657600"/>
            <a:ext cx="12801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∞</a:t>
            </a:r>
            <a:endParaRPr lang="en-US" sz="2400" dirty="0"/>
          </a:p>
        </p:txBody>
      </p:sp>
      <p:sp>
        <p:nvSpPr>
          <p:cNvPr id="25" name="Text 22"/>
          <p:cNvSpPr/>
          <p:nvPr/>
        </p:nvSpPr>
        <p:spPr>
          <a:xfrm>
            <a:off x="6400800" y="3657600"/>
            <a:ext cx="2148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потребность в обновлении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образования, методологии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цифровых процессов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116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Коммерческие направления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36576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417320" y="1234440"/>
            <a:ext cx="548640" cy="548640"/>
          </a:xfrm>
          <a:prstGeom prst="ellipse">
            <a:avLst/>
          </a:prstGeom>
          <a:solidFill>
            <a:srgbClr val="00578E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132588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02920" y="1776555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Судебная экспертиза,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 err="1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форензик</a:t>
            </a: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ru-RU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судебные</a:t>
            </a: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споры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48640" y="2442756"/>
            <a:ext cx="2286000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Банкротства, корпоративные конфликты, экономическая уголовка, налоговые споры.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Форензика как самостоятельный блок.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Криптовалютные споры. Помощь иностранным компаниям в российских судах.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315468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206240" y="1234440"/>
            <a:ext cx="548640" cy="548640"/>
          </a:xfrm>
          <a:prstGeom prst="ellipse">
            <a:avLst/>
          </a:prstGeom>
          <a:solidFill>
            <a:srgbClr val="3D6B5E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0" y="132588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291840" y="1743892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Нематериальные активы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криптовалюты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3337560" y="2416632"/>
            <a:ext cx="228600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Оценка цифровых платформ, интеллектуальной собственности, криптоактивов.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Деофшоризация и перенос структур в специальные административные районы.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Формирование методологического стандарта.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594360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6995160" y="1234440"/>
            <a:ext cx="548640" cy="548640"/>
          </a:xfrm>
          <a:prstGeom prst="ellipse">
            <a:avLst/>
          </a:prstGeom>
          <a:solidFill>
            <a:srgbClr val="5C4B8A"/>
          </a:solidFill>
          <a:ln/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6600" y="132588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080760" y="1802679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Международное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развитие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6126480" y="2468880"/>
            <a:ext cx="2286000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Вход через инвестиционные проекты и страховые случаи.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Трансграничные договоры.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Международный арбитраж.</a:t>
            </a: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endParaRPr lang="en-US" sz="12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Партнерства со странами Содружества.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057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одного проекта в этих сегментах на порядки превышает типовую оценку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116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Инфраструктурные направления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36576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417320" y="1234440"/>
            <a:ext cx="548640" cy="548640"/>
          </a:xfrm>
          <a:prstGeom prst="ellipse">
            <a:avLst/>
          </a:prstGeom>
          <a:solidFill>
            <a:srgbClr val="2A7AB5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760" y="132588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02920" y="1828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Цифровая трансформация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48640" y="2155373"/>
            <a:ext cx="2286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Автоматическая проверка отчетов с помощью </a:t>
            </a:r>
            <a:r>
              <a:rPr lang="en-US" sz="1150" dirty="0" err="1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</a:t>
            </a: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ru-RU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прототип</a:t>
            </a: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Цифровизация внутренних процессов.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Обновление сайтов саморегулируемой организации и Союза.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Развитие сообщества.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315468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206240" y="1234440"/>
            <a:ext cx="548640" cy="548640"/>
          </a:xfrm>
          <a:prstGeom prst="ellipse">
            <a:avLst/>
          </a:prstGeom>
          <a:solidFill>
            <a:srgbClr val="2C5F6B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0" y="132588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291840" y="1828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Образовательная инфраструктура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3337560" y="2331720"/>
            <a:ext cx="2286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Курс по ИИ (старт - май 2026).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Онлайн-платформа для всех курсов.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Запись бустов и материалов для асинхронных курсов.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Продвижение в Яндекс Директ и ВК.</a:t>
            </a:r>
            <a:endParaRPr lang="en-US" sz="1150" dirty="0"/>
          </a:p>
        </p:txBody>
      </p:sp>
      <p:sp>
        <p:nvSpPr>
          <p:cNvPr id="15" name="Shape 10"/>
          <p:cNvSpPr/>
          <p:nvPr/>
        </p:nvSpPr>
        <p:spPr>
          <a:xfrm>
            <a:off x="5943600" y="1097280"/>
            <a:ext cx="265176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6995160" y="1234440"/>
            <a:ext cx="548640" cy="548640"/>
          </a:xfrm>
          <a:prstGeom prst="ellipse">
            <a:avLst/>
          </a:prstGeom>
          <a:solidFill>
            <a:srgbClr val="6B4C3B"/>
          </a:solidFill>
          <a:ln/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6600" y="132588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080760" y="182880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Методология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6126480" y="2240280"/>
            <a:ext cx="2286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Методические рекомендации по новым направлениям.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Методики, принимаемые судами как обоснование подходов.</a:t>
            </a: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endParaRPr lang="en-US" sz="11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Стандарты для формирующихся сегментов - криптоактивы, цифровые платформы, форензика.</a:t>
            </a:r>
            <a:endParaRPr lang="en-US" sz="1150" dirty="0"/>
          </a:p>
        </p:txBody>
      </p:sp>
      <p:sp>
        <p:nvSpPr>
          <p:cNvPr id="20" name="Text 1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0057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Инфраструктура усиливает каждое коммерческое направление и создает устойчивое конкурентное преимущество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116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Состав и формирование Комитета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114300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7-12 участников, каждый курирует конкретное направление или проект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109728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Кто входит в Комитет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548640" y="1554480"/>
            <a:ext cx="39319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709928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1609344"/>
            <a:ext cx="30175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Руководитель - Астраханцева И. А., д.э.н., член Совета Ассоциации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548640" y="2359152"/>
            <a:ext cx="39319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2514600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80160" y="2414016"/>
            <a:ext cx="30175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Основной состав - руководители оценочных компаний из числа членов Ассоциации с представительством регионов</a:t>
            </a:r>
            <a:endParaRPr lang="en-US" sz="1100" dirty="0"/>
          </a:p>
        </p:txBody>
      </p:sp>
      <p:sp>
        <p:nvSpPr>
          <p:cNvPr id="13" name="Shape 8"/>
          <p:cNvSpPr/>
          <p:nvPr/>
        </p:nvSpPr>
        <p:spPr>
          <a:xfrm>
            <a:off x="548640" y="3163824"/>
            <a:ext cx="3931920" cy="713232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319272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280160" y="3218688"/>
            <a:ext cx="30175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Расширенный состав - юристы, арбитражные управляющие, аудиторы, представители банков и крупного бизнеса</a:t>
            </a:r>
            <a:endParaRPr lang="en-US" sz="1100" dirty="0"/>
          </a:p>
        </p:txBody>
      </p:sp>
      <p:sp>
        <p:nvSpPr>
          <p:cNvPr id="16" name="Text 10"/>
          <p:cNvSpPr/>
          <p:nvPr/>
        </p:nvSpPr>
        <p:spPr>
          <a:xfrm>
            <a:off x="4846320" y="10972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40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Требования </a:t>
            </a:r>
            <a:r>
              <a:rPr lang="en-US" sz="1700" b="1" dirty="0" err="1">
                <a:solidFill>
                  <a:srgbClr val="E840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</a:t>
            </a:r>
            <a:r>
              <a:rPr lang="en-US" sz="1700" b="1" dirty="0">
                <a:solidFill>
                  <a:srgbClr val="E840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ru-RU" sz="1700" b="1" dirty="0">
                <a:solidFill>
                  <a:srgbClr val="E840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членам Комитета</a:t>
            </a:r>
            <a:endParaRPr lang="en-US" sz="1700" dirty="0"/>
          </a:p>
        </p:txBody>
      </p:sp>
      <p:sp>
        <p:nvSpPr>
          <p:cNvPr id="17" name="Shape 11"/>
          <p:cNvSpPr/>
          <p:nvPr/>
        </p:nvSpPr>
        <p:spPr>
          <a:xfrm>
            <a:off x="4846320" y="1554480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4846320" y="1554480"/>
            <a:ext cx="457200" cy="548640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19" name="Text 13"/>
          <p:cNvSpPr/>
          <p:nvPr/>
        </p:nvSpPr>
        <p:spPr>
          <a:xfrm>
            <a:off x="4846320" y="155448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5440680" y="1591056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Практический опыт в одном из стратегических направлений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4846320" y="2176272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4846320" y="2176272"/>
            <a:ext cx="457200" cy="548640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23" name="Text 17"/>
          <p:cNvSpPr/>
          <p:nvPr/>
        </p:nvSpPr>
        <p:spPr>
          <a:xfrm>
            <a:off x="4846320" y="217627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5440680" y="2212848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Готовность вести конкретный проект, а не просто присутствовать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4846320" y="2798064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4846320" y="2798064"/>
            <a:ext cx="457200" cy="548640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27" name="Text 21"/>
          <p:cNvSpPr/>
          <p:nvPr/>
        </p:nvSpPr>
        <p:spPr>
          <a:xfrm>
            <a:off x="4846320" y="279806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28" name="Text 22"/>
          <p:cNvSpPr/>
          <p:nvPr/>
        </p:nvSpPr>
        <p:spPr>
          <a:xfrm>
            <a:off x="5440680" y="2834640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Доступ к клиентской базе или партнерской сети, усиливающей Ассоциацию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846320" y="3419856"/>
            <a:ext cx="384048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4846320" y="3419856"/>
            <a:ext cx="457200" cy="548640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31" name="Text 25"/>
          <p:cNvSpPr/>
          <p:nvPr/>
        </p:nvSpPr>
        <p:spPr>
          <a:xfrm>
            <a:off x="4846320" y="341985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5440680" y="3456432"/>
            <a:ext cx="3108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Наличие инициатив для стратегического развития Ассоциации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548640" y="397764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Механизм формирования</a:t>
            </a:r>
            <a:endParaRPr lang="en-US" sz="1500" dirty="0"/>
          </a:p>
        </p:txBody>
      </p:sp>
      <p:sp>
        <p:nvSpPr>
          <p:cNvPr id="34" name="Shape 28"/>
          <p:cNvSpPr/>
          <p:nvPr/>
        </p:nvSpPr>
        <p:spPr>
          <a:xfrm>
            <a:off x="548640" y="4343400"/>
            <a:ext cx="260604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5" name="Shape 29"/>
          <p:cNvSpPr/>
          <p:nvPr/>
        </p:nvSpPr>
        <p:spPr>
          <a:xfrm>
            <a:off x="658368" y="4453128"/>
            <a:ext cx="411480" cy="411480"/>
          </a:xfrm>
          <a:prstGeom prst="ellipse">
            <a:avLst/>
          </a:prstGeom>
          <a:solidFill>
            <a:srgbClr val="00578E"/>
          </a:solidFill>
          <a:ln/>
        </p:spPr>
      </p:sp>
      <p:sp>
        <p:nvSpPr>
          <p:cNvPr id="36" name="Text 30"/>
          <p:cNvSpPr/>
          <p:nvPr/>
        </p:nvSpPr>
        <p:spPr>
          <a:xfrm>
            <a:off x="658368" y="4453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37" name="Text 31"/>
          <p:cNvSpPr/>
          <p:nvPr/>
        </p:nvSpPr>
        <p:spPr>
          <a:xfrm>
            <a:off x="1143000" y="4398264"/>
            <a:ext cx="18745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Персональное приглашение</a:t>
            </a:r>
            <a:endParaRPr lang="en-US" sz="1100" dirty="0"/>
          </a:p>
          <a:p>
            <a:pPr marL="0" indent="0">
              <a:buNone/>
            </a:pPr>
            <a:r>
              <a:rPr lang="ru-RU" sz="1000" noProof="1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Адресное приглашение </a:t>
            </a:r>
            <a:r>
              <a:rPr lang="ru-RU" sz="10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руководства Ассоциации</a:t>
            </a:r>
            <a:endParaRPr lang="en-US" sz="1100" dirty="0"/>
          </a:p>
        </p:txBody>
      </p:sp>
      <p:sp>
        <p:nvSpPr>
          <p:cNvPr id="38" name="Shape 32"/>
          <p:cNvSpPr/>
          <p:nvPr/>
        </p:nvSpPr>
        <p:spPr>
          <a:xfrm>
            <a:off x="3272500" y="4343400"/>
            <a:ext cx="260604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9" name="Shape 33"/>
          <p:cNvSpPr/>
          <p:nvPr/>
        </p:nvSpPr>
        <p:spPr>
          <a:xfrm>
            <a:off x="3374136" y="4453128"/>
            <a:ext cx="411480" cy="411480"/>
          </a:xfrm>
          <a:prstGeom prst="ellipse">
            <a:avLst/>
          </a:prstGeom>
          <a:solidFill>
            <a:srgbClr val="00578E"/>
          </a:solidFill>
          <a:ln/>
        </p:spPr>
      </p:sp>
      <p:sp>
        <p:nvSpPr>
          <p:cNvPr id="40" name="Text 34"/>
          <p:cNvSpPr/>
          <p:nvPr/>
        </p:nvSpPr>
        <p:spPr>
          <a:xfrm>
            <a:off x="3374136" y="4453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41" name="Text 35"/>
          <p:cNvSpPr/>
          <p:nvPr/>
        </p:nvSpPr>
        <p:spPr>
          <a:xfrm>
            <a:off x="3858768" y="4398264"/>
            <a:ext cx="18745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Открытый набор</a:t>
            </a:r>
            <a:endParaRPr lang="en-US" sz="1100" dirty="0"/>
          </a:p>
          <a:p>
            <a:pPr marL="0" indent="0">
              <a:buNone/>
            </a:pPr>
            <a:r>
              <a:rPr lang="en-US" sz="10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Заявка от членов Ассоциации с описанием инициатив для стратегического развития</a:t>
            </a:r>
            <a:endParaRPr lang="en-US" sz="1100" dirty="0"/>
          </a:p>
        </p:txBody>
      </p:sp>
      <p:sp>
        <p:nvSpPr>
          <p:cNvPr id="42" name="Shape 36"/>
          <p:cNvSpPr/>
          <p:nvPr/>
        </p:nvSpPr>
        <p:spPr>
          <a:xfrm>
            <a:off x="5980176" y="4343400"/>
            <a:ext cx="260604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3" name="Shape 37"/>
          <p:cNvSpPr/>
          <p:nvPr/>
        </p:nvSpPr>
        <p:spPr>
          <a:xfrm>
            <a:off x="6089904" y="4453128"/>
            <a:ext cx="411480" cy="411480"/>
          </a:xfrm>
          <a:prstGeom prst="ellipse">
            <a:avLst/>
          </a:prstGeom>
          <a:solidFill>
            <a:srgbClr val="E8401C"/>
          </a:solidFill>
          <a:ln/>
        </p:spPr>
      </p:sp>
      <p:sp>
        <p:nvSpPr>
          <p:cNvPr id="44" name="Text 38"/>
          <p:cNvSpPr/>
          <p:nvPr/>
        </p:nvSpPr>
        <p:spPr>
          <a:xfrm>
            <a:off x="6089904" y="4453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Text 39"/>
          <p:cNvSpPr/>
          <p:nvPr/>
        </p:nvSpPr>
        <p:spPr>
          <a:xfrm>
            <a:off x="6574536" y="4398264"/>
            <a:ext cx="18745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1E32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Утверждение директором</a:t>
            </a:r>
            <a:endParaRPr lang="en-US" sz="1100" dirty="0"/>
          </a:p>
          <a:p>
            <a:pPr marL="0" indent="0">
              <a:buNone/>
            </a:pPr>
            <a:r>
              <a:rPr lang="ru-RU" sz="1000" noProof="1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</a:t>
            </a:r>
            <a:r>
              <a:rPr lang="en-US" sz="10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000" noProof="1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Комитета утверждается </a:t>
            </a:r>
            <a:r>
              <a:rPr lang="ru-RU" sz="10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Президентом или </a:t>
            </a:r>
            <a:r>
              <a:rPr lang="en-US" sz="10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директором Ассоциации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116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137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Горизонт работы Комитета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2606040" cy="502920"/>
          </a:xfrm>
          <a:prstGeom prst="rect">
            <a:avLst/>
          </a:prstGeom>
          <a:solidFill>
            <a:srgbClr val="00578E"/>
          </a:solidFill>
          <a:ln/>
        </p:spPr>
      </p:sp>
      <p:sp>
        <p:nvSpPr>
          <p:cNvPr id="7" name="Text 4"/>
          <p:cNvSpPr/>
          <p:nvPr/>
        </p:nvSpPr>
        <p:spPr>
          <a:xfrm>
            <a:off x="594360" y="112471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2026-2027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920240" y="1124712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2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Запуск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" y="1737360"/>
            <a:ext cx="224028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Формирование Комитета.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Запуск маржинальных направлений - форензика, судебная экспертиза, оценка нематериальных активов.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Курс по ИИ, автоматическая проверка отчетов, первая методическая рекомендация.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Цифровизация процессов.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324612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46120" y="1097280"/>
            <a:ext cx="2606040" cy="502920"/>
          </a:xfrm>
          <a:prstGeom prst="rect">
            <a:avLst/>
          </a:prstGeom>
          <a:solidFill>
            <a:srgbClr val="00578E"/>
          </a:solidFill>
          <a:ln/>
        </p:spPr>
      </p:sp>
      <p:sp>
        <p:nvSpPr>
          <p:cNvPr id="12" name="Text 9"/>
          <p:cNvSpPr/>
          <p:nvPr/>
        </p:nvSpPr>
        <p:spPr>
          <a:xfrm>
            <a:off x="3383280" y="112471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2028-2029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4709160" y="1124712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2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Развитие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3429000" y="1737360"/>
            <a:ext cx="224028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Расширение практики в спорах и форензике.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Обновление сайтов саморегулируемой организации и Союза.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Переезд курсов на онлайн-платформу, асинхронные материалы.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9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Партнерства со странами Содружества.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>
            <a:off x="6035040" y="1097280"/>
            <a:ext cx="2606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035040" y="1097280"/>
            <a:ext cx="2606040" cy="502920"/>
          </a:xfrm>
          <a:prstGeom prst="rect">
            <a:avLst/>
          </a:prstGeom>
          <a:solidFill>
            <a:srgbClr val="00578E"/>
          </a:solidFill>
          <a:ln/>
        </p:spPr>
      </p:sp>
      <p:sp>
        <p:nvSpPr>
          <p:cNvPr id="17" name="Text 14"/>
          <p:cNvSpPr/>
          <p:nvPr/>
        </p:nvSpPr>
        <p:spPr>
          <a:xfrm>
            <a:off x="6172200" y="112471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2030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7498080" y="1124712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solidFill>
                  <a:srgbClr val="F2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217920" y="1737360"/>
            <a:ext cx="224028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Признанная экспертиза в новых направлениях.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Работающая система автоматической проверки.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Обновленная образовательная и методологическая инфраструктура.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Устойчивое международное присутствие.</a:t>
            </a:r>
            <a:endParaRPr lang="en-US" sz="125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1528" y="2560320"/>
            <a:ext cx="182880" cy="182880"/>
          </a:xfrm>
          <a:prstGeom prst="rect">
            <a:avLst/>
          </a:prstGeom>
        </p:spPr>
      </p:pic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0448" y="2560320"/>
            <a:ext cx="182880" cy="182880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solidFill>
            <a:srgbClr val="00578E"/>
          </a:solidFill>
          <a:ln/>
        </p:spPr>
      </p:sp>
      <p:sp>
        <p:nvSpPr>
          <p:cNvPr id="23" name="Text 18"/>
          <p:cNvSpPr/>
          <p:nvPr/>
        </p:nvSpPr>
        <p:spPr>
          <a:xfrm>
            <a:off x="640080" y="46177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Стратегия - программа действий. Первые проекты уже запущены. Комитет обеспечит системную координацию.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4864"/>
            <a:ext cx="109728" cy="5088636"/>
          </a:xfrm>
          <a:prstGeom prst="rect">
            <a:avLst/>
          </a:prstGeom>
          <a:solidFill>
            <a:srgbClr val="00578E"/>
          </a:solidFill>
          <a:ln/>
        </p:spPr>
      </p:sp>
      <p:pic>
        <p:nvPicPr>
          <p:cNvPr id="4" name="Image 0" descr="/sessions/pensive-sweet-albattani/mnt/СРО/Стратегия СРО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57200"/>
            <a:ext cx="274320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28016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78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Комитет по стратегическому развитию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731520" y="2148840"/>
            <a:ext cx="1371600" cy="36576"/>
          </a:xfrm>
          <a:prstGeom prst="rect">
            <a:avLst/>
          </a:prstGeom>
          <a:solidFill>
            <a:srgbClr val="E8401C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242316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Орган, который переведет стратегию из документа в действие.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Новые направления. Цифровая трансформация. Перестройка процессов.</a:t>
            </a:r>
            <a:endParaRPr lang="en-US" sz="14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3D5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Образование и методология. Международное развитие.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4389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97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Астраханцева И. А.  |  i.astrakhantseva@mail.ru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599</Words>
  <Application>Microsoft Macintosh PowerPoint</Application>
  <PresentationFormat>Экран (16:9)</PresentationFormat>
  <Paragraphs>139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Комитет по стратегическому развитию</dc:title>
  <dc:subject>PptxGenJS Presentation</dc:subject>
  <dc:creator>Астраханцева И.А.</dc:creator>
  <cp:lastModifiedBy>Irina Astrakhantseva</cp:lastModifiedBy>
  <cp:revision>4</cp:revision>
  <dcterms:created xsi:type="dcterms:W3CDTF">2026-04-06T16:33:27Z</dcterms:created>
  <dcterms:modified xsi:type="dcterms:W3CDTF">2026-04-07T02:41:10Z</dcterms:modified>
</cp:coreProperties>
</file>