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sldIdLst>
    <p:sldId id="695" r:id="rId2"/>
    <p:sldId id="1658" r:id="rId3"/>
    <p:sldId id="1659" r:id="rId4"/>
    <p:sldId id="1660" r:id="rId5"/>
    <p:sldId id="1661" r:id="rId6"/>
    <p:sldId id="1578" r:id="rId7"/>
    <p:sldId id="1649" r:id="rId8"/>
    <p:sldId id="1650" r:id="rId9"/>
    <p:sldId id="1662" r:id="rId10"/>
    <p:sldId id="1651" r:id="rId11"/>
    <p:sldId id="1663" r:id="rId12"/>
    <p:sldId id="1664" r:id="rId13"/>
    <p:sldId id="1665" r:id="rId14"/>
    <p:sldId id="1667" r:id="rId15"/>
    <p:sldId id="1666" r:id="rId16"/>
    <p:sldId id="1671" r:id="rId17"/>
    <p:sldId id="1672" r:id="rId18"/>
    <p:sldId id="1673" r:id="rId19"/>
    <p:sldId id="1670" r:id="rId20"/>
    <p:sldId id="1668" r:id="rId21"/>
    <p:sldId id="1669" r:id="rId22"/>
  </p:sldIdLst>
  <p:sldSz cx="9144000" cy="6858000" type="screen4x3"/>
  <p:notesSz cx="7099300" cy="102235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a" initials="1" lastIdx="61" clrIdx="0"/>
  <p:cmAuthor id="1" name="Ильин МО" initials="ИМ"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C4D6EB"/>
    <a:srgbClr val="0066FF"/>
    <a:srgbClr val="FF0000"/>
    <a:srgbClr val="FF5050"/>
    <a:srgbClr val="3399FF"/>
    <a:srgbClr val="339966"/>
    <a:srgbClr val="00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24" autoAdjust="0"/>
    <p:restoredTop sz="94579" autoAdjust="0"/>
  </p:normalViewPr>
  <p:slideViewPr>
    <p:cSldViewPr>
      <p:cViewPr varScale="1">
        <p:scale>
          <a:sx n="117" d="100"/>
          <a:sy n="117"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ru-RU" dirty="0"/>
          </a:p>
        </p:txBody>
      </p:sp>
      <p:sp>
        <p:nvSpPr>
          <p:cNvPr id="3" name="Дата 2"/>
          <p:cNvSpPr>
            <a:spLocks noGrp="1"/>
          </p:cNvSpPr>
          <p:nvPr>
            <p:ph type="dt" idx="1"/>
          </p:nvPr>
        </p:nvSpPr>
        <p:spPr>
          <a:xfrm>
            <a:off x="4021294" y="0"/>
            <a:ext cx="3076363" cy="511175"/>
          </a:xfrm>
          <a:prstGeom prst="rect">
            <a:avLst/>
          </a:prstGeom>
        </p:spPr>
        <p:txBody>
          <a:bodyPr vert="horz" lIns="98984" tIns="49492" rIns="98984" bIns="49492" rtlCol="0"/>
          <a:lstStyle>
            <a:lvl1pPr algn="r">
              <a:defRPr sz="1300"/>
            </a:lvl1pPr>
          </a:lstStyle>
          <a:p>
            <a:fld id="{5C4C6794-D013-4EF5-AFAF-7CC8688113BD}" type="datetimeFigureOut">
              <a:rPr lang="ru-RU" smtClean="0"/>
              <a:t>08.04.2026</a:t>
            </a:fld>
            <a:endParaRPr lang="ru-RU" dirty="0"/>
          </a:p>
        </p:txBody>
      </p:sp>
      <p:sp>
        <p:nvSpPr>
          <p:cNvPr id="4" name="Образ слайда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4" tIns="49492" rIns="98984" bIns="49492" rtlCol="0" anchor="ctr"/>
          <a:lstStyle/>
          <a:p>
            <a:endParaRPr lang="ru-RU" dirty="0"/>
          </a:p>
        </p:txBody>
      </p:sp>
      <p:sp>
        <p:nvSpPr>
          <p:cNvPr id="5" name="Заметки 4"/>
          <p:cNvSpPr>
            <a:spLocks noGrp="1"/>
          </p:cNvSpPr>
          <p:nvPr>
            <p:ph type="body" sz="quarter" idx="3"/>
          </p:nvPr>
        </p:nvSpPr>
        <p:spPr>
          <a:xfrm>
            <a:off x="709930" y="4856163"/>
            <a:ext cx="5679440" cy="4600575"/>
          </a:xfrm>
          <a:prstGeom prst="rect">
            <a:avLst/>
          </a:prstGeom>
        </p:spPr>
        <p:txBody>
          <a:bodyPr vert="horz" lIns="98984" tIns="49492" rIns="98984" bIns="4949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a:defRPr sz="1300"/>
            </a:lvl1pPr>
          </a:lstStyle>
          <a:p>
            <a:endParaRPr lang="ru-RU" dirty="0"/>
          </a:p>
        </p:txBody>
      </p:sp>
      <p:sp>
        <p:nvSpPr>
          <p:cNvPr id="7" name="Номер слайда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a:defRPr sz="1300"/>
            </a:lvl1pPr>
          </a:lstStyle>
          <a:p>
            <a:fld id="{C037970B-F608-4EE3-A50F-EF6DC42D17EE}" type="slidenum">
              <a:rPr lang="ru-RU" smtClean="0"/>
              <a:t>‹#›</a:t>
            </a:fld>
            <a:endParaRPr lang="ru-RU" dirty="0"/>
          </a:p>
        </p:txBody>
      </p:sp>
    </p:spTree>
    <p:extLst>
      <p:ext uri="{BB962C8B-B14F-4D97-AF65-F5344CB8AC3E}">
        <p14:creationId xmlns:p14="http://schemas.microsoft.com/office/powerpoint/2010/main" val="130072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204F3199-62D6-4BC8-A920-DE92AE7728E2}"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EE7DC11-F992-4A71-A5BE-34D36BC1F486}"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293A1FFB-BE8F-470D-9B75-A02F91C7EEA4}"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643523" y="6405088"/>
            <a:ext cx="2392973" cy="33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7" tIns="44594" rIns="89187" bIns="44594">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r" defTabSz="891861" eaLnBrk="1" hangingPunct="1">
              <a:defRPr/>
            </a:pPr>
            <a:fld id="{38F478B8-5712-402F-895D-A4571B91ED4F}" type="slidenum">
              <a:rPr lang="ru-RU" sz="1600" smtClean="0">
                <a:solidFill>
                  <a:schemeClr val="tx2"/>
                </a:solidFill>
                <a:latin typeface="Tahoma" pitchFamily="34" charset="0"/>
                <a:cs typeface="Tahoma" pitchFamily="34" charset="0"/>
              </a:rPr>
              <a:pPr algn="r" defTabSz="891861" eaLnBrk="1" hangingPunct="1">
                <a:defRPr/>
              </a:pPr>
              <a:t>‹#›</a:t>
            </a:fld>
            <a:endParaRPr lang="ru-RU" sz="1600" dirty="0">
              <a:solidFill>
                <a:schemeClr val="tx2"/>
              </a:solidFill>
              <a:latin typeface="Tahoma" pitchFamily="34" charset="0"/>
              <a:cs typeface="Tahoma" pitchFamily="34" charset="0"/>
            </a:endParaRPr>
          </a:p>
        </p:txBody>
      </p:sp>
      <p:cxnSp>
        <p:nvCxnSpPr>
          <p:cNvPr id="10" name="Прямая соединительная линия 9"/>
          <p:cNvCxnSpPr>
            <a:cxnSpLocks/>
          </p:cNvCxnSpPr>
          <p:nvPr userDrawn="1"/>
        </p:nvCxnSpPr>
        <p:spPr>
          <a:xfrm>
            <a:off x="755576" y="6597352"/>
            <a:ext cx="77768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1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DF9C18E8-D67C-493D-97D2-B4CA21C16307}"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AE28344-5389-4CE3-A1E2-5EAC7F909DB9}"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111AD81C-4057-497E-83B2-80BB147EAB18}"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B4422B6A-9634-4B79-81FD-E741B0BA3901}"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67F408BA-5D30-493E-A491-9C46BBBB2CF6}"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1456CA7D-3397-4467-9BDB-DDFA3449D814}"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26C15839-58B3-430F-8C28-3E1D084F0BF2}"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F622B363-E902-4561-96C8-9D00538443B0}"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739DFD-F524-4B04-B3A9-0F122877C6F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zakupki.gov.ru/" TargetMode="External"/><Relationship Id="rId7" Type="http://schemas.openxmlformats.org/officeDocument/2006/relationships/hyperlink" Target="https://volgainfo.net/" TargetMode="External"/><Relationship Id="rId2" Type="http://schemas.openxmlformats.org/officeDocument/2006/relationships/hyperlink" Target="https://torgi.gov.ru/" TargetMode="External"/><Relationship Id="rId1" Type="http://schemas.openxmlformats.org/officeDocument/2006/relationships/slideLayout" Target="../slideLayouts/slideLayout12.xml"/><Relationship Id="rId6" Type="http://schemas.openxmlformats.org/officeDocument/2006/relationships/hyperlink" Target="https://upn.ru/" TargetMode="External"/><Relationship Id="rId5" Type="http://schemas.openxmlformats.org/officeDocument/2006/relationships/hyperlink" Target="https://www.bn.ru/" TargetMode="External"/><Relationship Id="rId4" Type="http://schemas.openxmlformats.org/officeDocument/2006/relationships/hyperlink" Target="https://synapsenet.ru/zakupk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13326" y="2026754"/>
            <a:ext cx="6984776" cy="2914413"/>
          </a:xfrm>
        </p:spPr>
        <p:txBody>
          <a:bodyPr/>
          <a:lstStyle/>
          <a:p>
            <a:pPr algn="l">
              <a:spcAft>
                <a:spcPts val="0"/>
              </a:spcAft>
            </a:pPr>
            <a:br>
              <a:rPr lang="ru-RU" sz="4000" b="1" dirty="0">
                <a:solidFill>
                  <a:schemeClr val="accent2"/>
                </a:solidFill>
                <a:latin typeface="Calibri" panose="020F0502020204030204" pitchFamily="34" charset="0"/>
              </a:rPr>
            </a:br>
            <a:r>
              <a:rPr lang="ru-RU" sz="4000" b="1" dirty="0">
                <a:solidFill>
                  <a:schemeClr val="accent2"/>
                </a:solidFill>
                <a:latin typeface="Calibri" panose="020F0502020204030204" pitchFamily="34" charset="0"/>
              </a:rPr>
              <a:t>«Определение размера арендной платы для размещения оборудования сотовой связи»</a:t>
            </a:r>
            <a:endParaRPr lang="ru-RU" sz="2400" b="1" dirty="0">
              <a:solidFill>
                <a:schemeClr val="accent2"/>
              </a:solidFill>
              <a:latin typeface="Calibri" panose="020F0502020204030204" pitchFamily="34" charset="0"/>
            </a:endParaRPr>
          </a:p>
        </p:txBody>
      </p:sp>
      <p:sp>
        <p:nvSpPr>
          <p:cNvPr id="7171" name="Rectangle 3"/>
          <p:cNvSpPr>
            <a:spLocks noGrp="1" noChangeArrowheads="1"/>
          </p:cNvSpPr>
          <p:nvPr>
            <p:ph type="subTitle" idx="1"/>
          </p:nvPr>
        </p:nvSpPr>
        <p:spPr>
          <a:xfrm>
            <a:off x="1391004" y="6497960"/>
            <a:ext cx="6429420" cy="360040"/>
          </a:xfrm>
        </p:spPr>
        <p:txBody>
          <a:bodyPr/>
          <a:lstStyle/>
          <a:p>
            <a:pPr lvl="0" eaLnBrk="1" hangingPunct="1"/>
            <a:r>
              <a:rPr lang="ru-RU" sz="1200" b="1" dirty="0">
                <a:solidFill>
                  <a:schemeClr val="accent2"/>
                </a:solidFill>
                <a:latin typeface="Calibri" panose="020F0502020204030204" pitchFamily="34" charset="0"/>
              </a:rPr>
              <a:t>Москва, 2026</a:t>
            </a:r>
          </a:p>
        </p:txBody>
      </p:sp>
      <p:sp>
        <p:nvSpPr>
          <p:cNvPr id="10" name="Rectangle 3"/>
          <p:cNvSpPr txBox="1">
            <a:spLocks noChangeArrowheads="1"/>
          </p:cNvSpPr>
          <p:nvPr/>
        </p:nvSpPr>
        <p:spPr bwMode="auto">
          <a:xfrm>
            <a:off x="5274545" y="233557"/>
            <a:ext cx="2564150" cy="703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ru-RU" sz="1200" b="1" i="0" u="none" strike="noStrike" kern="0" cap="none" spc="0" normalizeH="0" baseline="0" noProof="0" dirty="0">
                <a:ln>
                  <a:noFill/>
                </a:ln>
                <a:solidFill>
                  <a:schemeClr val="accent2"/>
                </a:solidFill>
                <a:effectLst/>
                <a:uLnTx/>
                <a:uFillTx/>
                <a:latin typeface="Calibri" panose="020F0502020204030204" pitchFamily="34" charset="0"/>
              </a:rPr>
              <a:t>Ассоциация</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ru-RU" sz="1200" b="1" i="0" u="none" strike="noStrike" kern="0" cap="none" spc="0" normalizeH="0" baseline="0" noProof="0" dirty="0">
                <a:ln>
                  <a:noFill/>
                </a:ln>
                <a:solidFill>
                  <a:schemeClr val="accent2"/>
                </a:solidFill>
                <a:effectLst/>
                <a:uLnTx/>
                <a:uFillTx/>
                <a:latin typeface="Calibri" panose="020F0502020204030204" pitchFamily="34" charset="0"/>
              </a:rPr>
              <a:t>«Саморегулируемая организация</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ru-RU" sz="1200" b="1" i="0" u="none" strike="noStrike" kern="0" cap="none" spc="0" normalizeH="0" baseline="0" noProof="0" dirty="0">
                <a:ln>
                  <a:noFill/>
                </a:ln>
                <a:solidFill>
                  <a:schemeClr val="accent2"/>
                </a:solidFill>
                <a:effectLst/>
                <a:uLnTx/>
                <a:uFillTx/>
                <a:latin typeface="Calibri" panose="020F0502020204030204" pitchFamily="34" charset="0"/>
              </a:rPr>
              <a:t>оценщиков «Экспертный</a:t>
            </a:r>
            <a:r>
              <a:rPr lang="ru-RU" sz="1200" b="1" kern="0" dirty="0">
                <a:solidFill>
                  <a:schemeClr val="accent2"/>
                </a:solidFill>
                <a:latin typeface="Calibri" panose="020F0502020204030204" pitchFamily="34" charset="0"/>
              </a:rPr>
              <a:t> совет»</a:t>
            </a:r>
            <a:endParaRPr kumimoji="0" lang="ru-RU" sz="1200" b="1" i="0" u="none" strike="noStrike" kern="0" cap="none" spc="0" normalizeH="0" baseline="0" noProof="0" dirty="0">
              <a:ln>
                <a:noFill/>
              </a:ln>
              <a:solidFill>
                <a:schemeClr val="accent2"/>
              </a:solidFill>
              <a:effectLst/>
              <a:uLnTx/>
              <a:uFillTx/>
              <a:latin typeface="Calibri" panose="020F0502020204030204" pitchFamily="34" charset="0"/>
            </a:endParaRPr>
          </a:p>
        </p:txBody>
      </p:sp>
      <p:pic>
        <p:nvPicPr>
          <p:cNvPr id="9" name="Picture 2" descr="C:\Users\Ильин МО\Desktop\Картинки\logo.png"/>
          <p:cNvPicPr>
            <a:picLocks noChangeAspect="1" noChangeArrowheads="1"/>
          </p:cNvPicPr>
          <p:nvPr/>
        </p:nvPicPr>
        <p:blipFill rotWithShape="1">
          <a:blip r:embed="rId2">
            <a:extLst>
              <a:ext uri="{28A0092B-C50C-407E-A947-70E740481C1C}">
                <a14:useLocalDpi xmlns:a14="http://schemas.microsoft.com/office/drawing/2010/main"/>
              </a:ext>
            </a:extLst>
          </a:blip>
          <a:srcRect r="21059"/>
          <a:stretch/>
        </p:blipFill>
        <p:spPr bwMode="auto">
          <a:xfrm>
            <a:off x="7886724" y="260648"/>
            <a:ext cx="1008000" cy="3734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CC5605EE-F77D-4140-BD78-A70D5B7AF567}"/>
              </a:ext>
            </a:extLst>
          </p:cNvPr>
          <p:cNvSpPr/>
          <p:nvPr/>
        </p:nvSpPr>
        <p:spPr>
          <a:xfrm>
            <a:off x="8677721" y="465368"/>
            <a:ext cx="286767" cy="313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2" descr="C:\Users\Ильин МО\Desktop\Картинки\logo.png">
            <a:extLst>
              <a:ext uri="{FF2B5EF4-FFF2-40B4-BE49-F238E27FC236}">
                <a16:creationId xmlns:a16="http://schemas.microsoft.com/office/drawing/2014/main" id="{128FE11E-384E-4489-BE33-F78CEA486EE9}"/>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65517" t="31437"/>
          <a:stretch/>
        </p:blipFill>
        <p:spPr bwMode="auto">
          <a:xfrm>
            <a:off x="8316212" y="580403"/>
            <a:ext cx="432000" cy="251202"/>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8005F05D-B0A1-411A-B5EE-CCE77CC61623}"/>
              </a:ext>
            </a:extLst>
          </p:cNvPr>
          <p:cNvSpPr/>
          <p:nvPr/>
        </p:nvSpPr>
        <p:spPr>
          <a:xfrm>
            <a:off x="8246448" y="548680"/>
            <a:ext cx="284761" cy="85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24060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Подходы к оценке</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2154436"/>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Выбор подходов</a:t>
            </a:r>
          </a:p>
          <a:p>
            <a:pPr marL="457200" lvl="0" indent="-457200" algn="just">
              <a:spcBef>
                <a:spcPts val="1200"/>
              </a:spcBef>
              <a:buFont typeface="+mj-lt"/>
              <a:buAutoNum type="arabicPeriod"/>
            </a:pPr>
            <a:r>
              <a:rPr lang="ru-RU" sz="2000" dirty="0">
                <a:latin typeface="Calibri" panose="020F0502020204030204" pitchFamily="34" charset="0"/>
              </a:rPr>
              <a:t>Затратный и доходный подход в «классическом» виде неприменимы</a:t>
            </a:r>
          </a:p>
          <a:p>
            <a:pPr marL="457200" lvl="0" indent="-457200" algn="just">
              <a:spcBef>
                <a:spcPts val="1200"/>
              </a:spcBef>
              <a:buFont typeface="+mj-lt"/>
              <a:buAutoNum type="arabicPeriod"/>
            </a:pPr>
            <a:r>
              <a:rPr lang="ru-RU" sz="2000" dirty="0">
                <a:latin typeface="Calibri" panose="020F0502020204030204" pitchFamily="34" charset="0"/>
              </a:rPr>
              <a:t>Сравнительный подход (метод сравнения продаж) может быть применен. Он является приоритетным</a:t>
            </a:r>
          </a:p>
          <a:p>
            <a:pPr marL="457200" lvl="0" indent="-457200" algn="just">
              <a:spcBef>
                <a:spcPts val="1200"/>
              </a:spcBef>
              <a:buFont typeface="+mj-lt"/>
              <a:buAutoNum type="arabicPeriod"/>
            </a:pPr>
            <a:r>
              <a:rPr lang="ru-RU" sz="2000" dirty="0">
                <a:latin typeface="Calibri" panose="020F0502020204030204" pitchFamily="34" charset="0"/>
              </a:rPr>
              <a:t>Также может быть применен метод обратной капитализации</a:t>
            </a:r>
            <a:r>
              <a:rPr lang="ru-RU" dirty="0">
                <a:latin typeface="Calibri" panose="020F0502020204030204" pitchFamily="34" charset="0"/>
              </a:rPr>
              <a:t> </a:t>
            </a:r>
            <a:endParaRPr lang="ru-RU" sz="1400" i="1" dirty="0">
              <a:latin typeface="Calibri" panose="020F0502020204030204" pitchFamily="34" charset="0"/>
            </a:endParaRPr>
          </a:p>
        </p:txBody>
      </p:sp>
    </p:spTree>
    <p:extLst>
      <p:ext uri="{BB962C8B-B14F-4D97-AF65-F5344CB8AC3E}">
        <p14:creationId xmlns:p14="http://schemas.microsoft.com/office/powerpoint/2010/main" val="242031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Ценообразующие факторы</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770537"/>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Категории ценообразующих факторов</a:t>
            </a:r>
          </a:p>
          <a:p>
            <a:pPr marL="457200" indent="-457200" algn="just">
              <a:spcBef>
                <a:spcPts val="1200"/>
              </a:spcBef>
              <a:buFont typeface="+mj-lt"/>
              <a:buAutoNum type="arabicPeriod"/>
            </a:pPr>
            <a:r>
              <a:rPr lang="ru-RU" sz="2000" dirty="0">
                <a:latin typeface="Calibri" panose="020F0502020204030204" pitchFamily="34" charset="0"/>
              </a:rPr>
              <a:t>экономические характеристики (дата, тип цены);</a:t>
            </a:r>
          </a:p>
          <a:p>
            <a:pPr marL="457200" lvl="0" indent="-457200" algn="just">
              <a:spcBef>
                <a:spcPts val="1200"/>
              </a:spcBef>
              <a:buFont typeface="+mj-lt"/>
              <a:buAutoNum type="arabicPeriod"/>
            </a:pPr>
            <a:r>
              <a:rPr lang="ru-RU" sz="2000" dirty="0">
                <a:latin typeface="Calibri" panose="020F0502020204030204" pitchFamily="34" charset="0"/>
              </a:rPr>
              <a:t>условия договора аренды;</a:t>
            </a:r>
          </a:p>
          <a:p>
            <a:pPr marL="457200" lvl="0" indent="-457200" algn="just">
              <a:spcBef>
                <a:spcPts val="1200"/>
              </a:spcBef>
              <a:buFont typeface="+mj-lt"/>
              <a:buAutoNum type="arabicPeriod"/>
            </a:pPr>
            <a:r>
              <a:rPr lang="ru-RU" sz="2000" dirty="0">
                <a:latin typeface="Calibri" panose="020F0502020204030204" pitchFamily="34" charset="0"/>
              </a:rPr>
              <a:t>характеристики местоположения объекта;</a:t>
            </a:r>
          </a:p>
          <a:p>
            <a:pPr marL="457200" lvl="0" indent="-457200" algn="just">
              <a:spcBef>
                <a:spcPts val="1200"/>
              </a:spcBef>
              <a:buFont typeface="+mj-lt"/>
              <a:buAutoNum type="arabicPeriod"/>
            </a:pPr>
            <a:r>
              <a:rPr lang="ru-RU" sz="2000" dirty="0">
                <a:latin typeface="Calibri" panose="020F0502020204030204" pitchFamily="34" charset="0"/>
              </a:rPr>
              <a:t>технические характеристики объекта.</a:t>
            </a:r>
          </a:p>
          <a:p>
            <a:pPr lvl="0" algn="just">
              <a:spcBef>
                <a:spcPts val="1200"/>
              </a:spcBef>
            </a:pPr>
            <a:r>
              <a:rPr lang="ru-RU" sz="2000" dirty="0">
                <a:latin typeface="Calibri" panose="020F0502020204030204" pitchFamily="34" charset="0"/>
              </a:rPr>
              <a:t>Первые две категории одинаковы и для объектов, имеющих самостоятельную рыночную полезность, и для объектов, не имеющих самостоятельной рыночной полезности. При этом </a:t>
            </a:r>
            <a:r>
              <a:rPr lang="ru-RU" sz="2000" dirty="0" err="1">
                <a:latin typeface="Calibri" panose="020F0502020204030204" pitchFamily="34" charset="0"/>
              </a:rPr>
              <a:t>ЦОФы</a:t>
            </a:r>
            <a:r>
              <a:rPr lang="ru-RU" sz="2000" dirty="0">
                <a:latin typeface="Calibri" panose="020F0502020204030204" pitchFamily="34" charset="0"/>
              </a:rPr>
              <a:t> третьей и четвертой категории – характеристики местоположения объекта и технические характеристики – для указанных типов объектов различаются.</a:t>
            </a:r>
          </a:p>
          <a:p>
            <a:pPr lvl="0" algn="just">
              <a:spcBef>
                <a:spcPts val="1200"/>
              </a:spcBef>
            </a:pPr>
            <a:r>
              <a:rPr lang="ru-RU" sz="2000" dirty="0" err="1">
                <a:latin typeface="Calibri" panose="020F0502020204030204" pitchFamily="34" charset="0"/>
              </a:rPr>
              <a:t>ЦОФы</a:t>
            </a:r>
            <a:r>
              <a:rPr lang="ru-RU" sz="2000" dirty="0">
                <a:latin typeface="Calibri" panose="020F0502020204030204" pitchFamily="34" charset="0"/>
              </a:rPr>
              <a:t> объектов, имеющих самостоятельную рыночную полезность, и их учет широко описаны в методических источниках (в МР не анализируются)</a:t>
            </a:r>
          </a:p>
        </p:txBody>
      </p:sp>
    </p:spTree>
    <p:extLst>
      <p:ext uri="{BB962C8B-B14F-4D97-AF65-F5344CB8AC3E}">
        <p14:creationId xmlns:p14="http://schemas.microsoft.com/office/powerpoint/2010/main" val="306171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Ценообразующие факторы</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770537"/>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Условия договора аренды</a:t>
            </a:r>
          </a:p>
          <a:p>
            <a:pPr marL="457200" lvl="0" indent="-457200" algn="just">
              <a:spcBef>
                <a:spcPts val="1200"/>
              </a:spcBef>
              <a:buFont typeface="+mj-lt"/>
              <a:buAutoNum type="arabicPeriod"/>
            </a:pPr>
            <a:r>
              <a:rPr lang="ru-RU" sz="2000" dirty="0">
                <a:latin typeface="Calibri" panose="020F0502020204030204" pitchFamily="34" charset="0"/>
              </a:rPr>
              <a:t>срок действия договора аренды, условия его пролонгации;</a:t>
            </a:r>
          </a:p>
          <a:p>
            <a:pPr marL="457200" lvl="0" indent="-457200" algn="just">
              <a:spcBef>
                <a:spcPts val="1200"/>
              </a:spcBef>
              <a:buFont typeface="+mj-lt"/>
              <a:buAutoNum type="arabicPeriod"/>
            </a:pPr>
            <a:r>
              <a:rPr lang="ru-RU" sz="2000" dirty="0">
                <a:latin typeface="Calibri" panose="020F0502020204030204" pitchFamily="34" charset="0"/>
              </a:rPr>
              <a:t>механизм изменения арендной платы на периоды после первого года (наличие индексации, условия досрочного расторжения договора);</a:t>
            </a:r>
          </a:p>
          <a:p>
            <a:pPr marL="457200" lvl="0" indent="-457200" algn="just">
              <a:spcBef>
                <a:spcPts val="1200"/>
              </a:spcBef>
              <a:buFont typeface="+mj-lt"/>
              <a:buAutoNum type="arabicPeriod"/>
            </a:pPr>
            <a:r>
              <a:rPr lang="ru-RU" sz="2000" dirty="0">
                <a:latin typeface="Calibri" panose="020F0502020204030204" pitchFamily="34" charset="0"/>
              </a:rPr>
              <a:t>условия использования объекта недвижимости;</a:t>
            </a:r>
          </a:p>
          <a:p>
            <a:pPr marL="457200" lvl="0" indent="-457200" algn="just">
              <a:spcBef>
                <a:spcPts val="1200"/>
              </a:spcBef>
              <a:buFont typeface="+mj-lt"/>
              <a:buAutoNum type="arabicPeriod"/>
            </a:pPr>
            <a:r>
              <a:rPr lang="ru-RU" sz="2000" dirty="0">
                <a:latin typeface="Calibri" panose="020F0502020204030204" pitchFamily="34" charset="0"/>
              </a:rPr>
              <a:t>сроки внесения арендной платы (периодичность платежей);</a:t>
            </a:r>
          </a:p>
          <a:p>
            <a:pPr marL="457200" lvl="0" indent="-457200" algn="just">
              <a:spcBef>
                <a:spcPts val="1200"/>
              </a:spcBef>
              <a:buFont typeface="+mj-lt"/>
              <a:buAutoNum type="arabicPeriod"/>
            </a:pPr>
            <a:r>
              <a:rPr lang="ru-RU" sz="2000" dirty="0">
                <a:latin typeface="Calibri" panose="020F0502020204030204" pitchFamily="34" charset="0"/>
              </a:rPr>
              <a:t>наличие дополнительных услуг и преимуществ, предоставляемых арендодателем арендатору;</a:t>
            </a:r>
          </a:p>
          <a:p>
            <a:pPr marL="457200" lvl="0" indent="-457200" algn="just">
              <a:spcBef>
                <a:spcPts val="1200"/>
              </a:spcBef>
              <a:buFont typeface="+mj-lt"/>
              <a:buAutoNum type="arabicPeriod"/>
            </a:pPr>
            <a:r>
              <a:rPr lang="ru-RU" sz="2000" dirty="0">
                <a:latin typeface="Calibri" panose="020F0502020204030204" pitchFamily="34" charset="0"/>
              </a:rPr>
              <a:t>учет НДС в составе арендной платы;</a:t>
            </a:r>
          </a:p>
          <a:p>
            <a:pPr marL="457200" lvl="0" indent="-457200" algn="just">
              <a:spcBef>
                <a:spcPts val="1200"/>
              </a:spcBef>
              <a:buFont typeface="+mj-lt"/>
              <a:buAutoNum type="arabicPeriod"/>
            </a:pPr>
            <a:r>
              <a:rPr lang="ru-RU" sz="2000" dirty="0">
                <a:latin typeface="Calibri" panose="020F0502020204030204" pitchFamily="34" charset="0"/>
              </a:rPr>
              <a:t>распределение обязательств по оплате ЭР и КП; </a:t>
            </a:r>
          </a:p>
          <a:p>
            <a:pPr marL="457200" lvl="0" indent="-457200" algn="just">
              <a:spcBef>
                <a:spcPts val="1200"/>
              </a:spcBef>
              <a:buFont typeface="+mj-lt"/>
              <a:buAutoNum type="arabicPeriod"/>
            </a:pPr>
            <a:r>
              <a:rPr lang="ru-RU" sz="2000" dirty="0">
                <a:latin typeface="Calibri" panose="020F0502020204030204" pitchFamily="34" charset="0"/>
              </a:rPr>
              <a:t>наличие нетипичных условий.</a:t>
            </a:r>
          </a:p>
        </p:txBody>
      </p:sp>
    </p:spTree>
    <p:extLst>
      <p:ext uri="{BB962C8B-B14F-4D97-AF65-F5344CB8AC3E}">
        <p14:creationId xmlns:p14="http://schemas.microsoft.com/office/powerpoint/2010/main" val="420154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Ценообразующие факторы</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5139869"/>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Характеристики местоположения объектов, не обладающих самостоятельной рыночной полезностью</a:t>
            </a:r>
          </a:p>
          <a:p>
            <a:pPr marL="457200" lvl="0" indent="-457200" algn="just">
              <a:spcBef>
                <a:spcPts val="1200"/>
              </a:spcBef>
              <a:buFont typeface="+mj-lt"/>
              <a:buAutoNum type="arabicPeriod"/>
            </a:pPr>
            <a:r>
              <a:rPr lang="ru-RU" sz="2000" dirty="0">
                <a:latin typeface="Calibri" panose="020F0502020204030204" pitchFamily="34" charset="0"/>
              </a:rPr>
              <a:t>территориальное расположение: район города, близость к центру и т.п.;</a:t>
            </a:r>
          </a:p>
          <a:p>
            <a:pPr marL="457200" lvl="0" indent="-457200" algn="just">
              <a:spcBef>
                <a:spcPts val="1200"/>
              </a:spcBef>
              <a:buFont typeface="+mj-lt"/>
              <a:buAutoNum type="arabicPeriod"/>
            </a:pPr>
            <a:r>
              <a:rPr lang="ru-RU" sz="2000" dirty="0">
                <a:latin typeface="Calibri" panose="020F0502020204030204" pitchFamily="34" charset="0"/>
              </a:rPr>
              <a:t>демографические показатели: плотность или численность населения, уровень доходов населения и т.п.</a:t>
            </a:r>
          </a:p>
          <a:p>
            <a:pPr lvl="0" algn="just">
              <a:spcBef>
                <a:spcPts val="1200"/>
              </a:spcBef>
            </a:pPr>
            <a:r>
              <a:rPr lang="ru-RU" sz="2000" dirty="0">
                <a:latin typeface="Calibri" panose="020F0502020204030204" pitchFamily="34" charset="0"/>
              </a:rPr>
              <a:t>Из указанных факторов оценщик может выбрать те факторы, которые наиболее точно будут отображать полезность объекта оценки и разницу в полезности между ним и объектами-аналогами.</a:t>
            </a:r>
          </a:p>
          <a:p>
            <a:pPr lvl="0" algn="just">
              <a:spcBef>
                <a:spcPts val="1200"/>
              </a:spcBef>
            </a:pPr>
            <a:r>
              <a:rPr lang="ru-RU" sz="2000" dirty="0">
                <a:latin typeface="Calibri" panose="020F0502020204030204" pitchFamily="34" charset="0"/>
              </a:rPr>
              <a:t>Поправку на местоположение объектов размещения можно определять через соотношение ставок аренды коммерческих объектов недвижимости (в первую очередь, торговых или офисных) или через иные индикаторы, отражающие разницу в местоположении, влияющую на полезность локации для размещения оборудования сотовой связи.</a:t>
            </a:r>
          </a:p>
        </p:txBody>
      </p:sp>
    </p:spTree>
    <p:extLst>
      <p:ext uri="{BB962C8B-B14F-4D97-AF65-F5344CB8AC3E}">
        <p14:creationId xmlns:p14="http://schemas.microsoft.com/office/powerpoint/2010/main" val="4160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Ценообразующие факторы</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3954929"/>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Технические характеристики объектов</a:t>
            </a:r>
          </a:p>
          <a:p>
            <a:pPr marL="457200" lvl="0" indent="-457200" algn="just">
              <a:spcBef>
                <a:spcPts val="1200"/>
              </a:spcBef>
              <a:buFont typeface="+mj-lt"/>
              <a:buAutoNum type="arabicPeriod"/>
            </a:pPr>
            <a:r>
              <a:rPr lang="ru-RU" sz="2000" dirty="0">
                <a:latin typeface="Calibri" panose="020F0502020204030204" pitchFamily="34" charset="0"/>
              </a:rPr>
              <a:t>масштаб объекта размещения (для объектов, не имеющих самостоятельной рыночной полезности, - обычно характеризуется количеством размещаемого оборудования связи; для них площадь не является </a:t>
            </a:r>
            <a:r>
              <a:rPr lang="ru-RU" sz="2000" dirty="0" err="1">
                <a:latin typeface="Calibri" panose="020F0502020204030204" pitchFamily="34" charset="0"/>
              </a:rPr>
              <a:t>ЦОФом</a:t>
            </a:r>
            <a:r>
              <a:rPr lang="ru-RU" sz="2000" dirty="0">
                <a:latin typeface="Calibri" panose="020F0502020204030204" pitchFamily="34" charset="0"/>
              </a:rPr>
              <a:t>);</a:t>
            </a:r>
          </a:p>
          <a:p>
            <a:pPr marL="457200" lvl="0" indent="-457200" algn="just">
              <a:spcBef>
                <a:spcPts val="1200"/>
              </a:spcBef>
              <a:buFont typeface="+mj-lt"/>
              <a:buAutoNum type="arabicPeriod"/>
            </a:pPr>
            <a:r>
              <a:rPr lang="ru-RU" sz="2000" dirty="0">
                <a:latin typeface="Calibri" panose="020F0502020204030204" pitchFamily="34" charset="0"/>
              </a:rPr>
              <a:t>тип размещаемого оборудования;</a:t>
            </a:r>
          </a:p>
          <a:p>
            <a:pPr marL="457200" lvl="0" indent="-457200" algn="just">
              <a:spcBef>
                <a:spcPts val="1200"/>
              </a:spcBef>
              <a:buFont typeface="+mj-lt"/>
              <a:buAutoNum type="arabicPeriod"/>
            </a:pPr>
            <a:r>
              <a:rPr lang="ru-RU" sz="2000" dirty="0">
                <a:latin typeface="Calibri" panose="020F0502020204030204" pitchFamily="34" charset="0"/>
              </a:rPr>
              <a:t>прочие технические факторы, характерные для соответствующего сегмента рынка, например, уровень отделки, техническое состояние, этаж/этажность и т.п. (для объектов размещения, имеющих самостоятельную рыночную полезность).</a:t>
            </a:r>
          </a:p>
          <a:p>
            <a:pPr marL="457200" lvl="0" indent="-457200" algn="just">
              <a:spcBef>
                <a:spcPts val="600"/>
              </a:spcBef>
              <a:buFont typeface="+mj-lt"/>
              <a:buAutoNum type="arabicPeriod"/>
            </a:pPr>
            <a:endParaRPr lang="ru-RU" sz="1200" dirty="0">
              <a:latin typeface="Calibri" panose="020F0502020204030204" pitchFamily="34" charset="0"/>
            </a:endParaRPr>
          </a:p>
        </p:txBody>
      </p:sp>
    </p:spTree>
    <p:extLst>
      <p:ext uri="{BB962C8B-B14F-4D97-AF65-F5344CB8AC3E}">
        <p14:creationId xmlns:p14="http://schemas.microsoft.com/office/powerpoint/2010/main" val="171172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Особенности реализации сравнительного подхода</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869025"/>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Источники рыночной информации</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официальный сайт торгов РФ </a:t>
            </a:r>
            <a:r>
              <a:rPr lang="ru-RU" sz="2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https://torgi.gov.ru</a:t>
            </a:r>
            <a:r>
              <a:rPr lang="ru-RU" sz="20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ЕИС в сфере закупок </a:t>
            </a:r>
            <a:r>
              <a:rPr lang="ru-RU" sz="2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https://zakupki.gov.ru</a:t>
            </a:r>
            <a:r>
              <a:rPr lang="ru-RU" sz="20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агрегаторы торгов (например, </a:t>
            </a:r>
            <a:r>
              <a:rPr lang="ru-RU" sz="2000" dirty="0">
                <a:effectLst/>
                <a:latin typeface="Calibri" panose="020F0502020204030204" pitchFamily="34" charset="0"/>
                <a:ea typeface="Calibri" panose="020F0502020204030204" pitchFamily="34" charset="0"/>
                <a:cs typeface="Calibri" panose="020F0502020204030204" pitchFamily="34" charset="0"/>
                <a:hlinkClick r:id="rId4"/>
              </a:rPr>
              <a:t>https://synapsenet.ru/zakupki/</a:t>
            </a:r>
            <a:r>
              <a:rPr lang="ru-RU" sz="20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инфраструктурные операторы, сдающие места на АМС в аренду; </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сайты владельцев объектов инфраструктуры – естественных монополий (Ростелеком, </a:t>
            </a:r>
            <a:r>
              <a:rPr lang="ru-RU" sz="2000" dirty="0" err="1">
                <a:effectLst/>
                <a:latin typeface="Calibri" panose="020F0502020204030204" pitchFamily="34" charset="0"/>
                <a:ea typeface="Calibri" panose="020F0502020204030204" pitchFamily="34" charset="0"/>
                <a:cs typeface="Calibri" panose="020F0502020204030204" pitchFamily="34" charset="0"/>
              </a:rPr>
              <a:t>Россети</a:t>
            </a:r>
            <a:r>
              <a:rPr lang="ru-RU" sz="2000" dirty="0">
                <a:effectLst/>
                <a:latin typeface="Calibri" panose="020F0502020204030204" pitchFamily="34" charset="0"/>
                <a:ea typeface="Calibri" panose="020F0502020204030204" pitchFamily="34" charset="0"/>
                <a:cs typeface="Calibri" panose="020F0502020204030204" pitchFamily="34" charset="0"/>
              </a:rPr>
              <a:t> и т.п.)</a:t>
            </a:r>
          </a:p>
          <a:p>
            <a:pPr marL="342900" lvl="0" indent="-342900" algn="just">
              <a:lnSpc>
                <a:spcPct val="120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сведения о ставках арендной платы за объекты размещения, принадлежащие субъектам РФ или муниципалитетам (например, по городу Москве – ППМ от 25.12.2012 года N 809-ПП);</a:t>
            </a:r>
          </a:p>
          <a:p>
            <a:pPr marL="342900" lvl="0" indent="-342900" algn="just">
              <a:lnSpc>
                <a:spcPct val="120000"/>
              </a:lnSpc>
              <a:buFont typeface="Symbol" panose="05050102010706020507" pitchFamily="18" charset="2"/>
              <a:buChar char=""/>
            </a:pPr>
            <a:r>
              <a:rPr lang="ru-RU" sz="2000" dirty="0" err="1">
                <a:effectLst/>
                <a:latin typeface="Calibri" panose="020F0502020204030204" pitchFamily="34" charset="0"/>
                <a:ea typeface="Calibri" panose="020F0502020204030204" pitchFamily="34" charset="0"/>
                <a:cs typeface="Calibri" panose="020F0502020204030204" pitchFamily="34" charset="0"/>
              </a:rPr>
              <a:t>Авито</a:t>
            </a:r>
            <a:r>
              <a:rPr lang="ru-RU" sz="2000" dirty="0">
                <a:effectLst/>
                <a:latin typeface="Calibri" panose="020F0502020204030204" pitchFamily="34" charset="0"/>
                <a:ea typeface="Calibri" panose="020F0502020204030204" pitchFamily="34" charset="0"/>
                <a:cs typeface="Calibri" panose="020F0502020204030204" pitchFamily="34" charset="0"/>
              </a:rPr>
              <a:t>, ЦИАН, региональные порталы по недвижимости (например, </a:t>
            </a:r>
            <a:r>
              <a:rPr lang="ru-RU" sz="2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https://www.bn.ru/</a:t>
            </a:r>
            <a:r>
              <a:rPr lang="ru-RU" sz="2000" dirty="0">
                <a:effectLst/>
                <a:latin typeface="Calibri" panose="020F0502020204030204" pitchFamily="34" charset="0"/>
                <a:ea typeface="Calibri" panose="020F0502020204030204" pitchFamily="34" charset="0"/>
                <a:cs typeface="Calibri" panose="020F0502020204030204" pitchFamily="34" charset="0"/>
              </a:rPr>
              <a:t>, </a:t>
            </a:r>
            <a:r>
              <a:rPr lang="ru-RU" sz="2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https://upn.ru/</a:t>
            </a:r>
            <a:r>
              <a:rPr lang="ru-RU" sz="2000" dirty="0">
                <a:effectLst/>
                <a:latin typeface="Calibri" panose="020F0502020204030204" pitchFamily="34" charset="0"/>
                <a:ea typeface="Calibri" panose="020F0502020204030204" pitchFamily="34" charset="0"/>
                <a:cs typeface="Calibri" panose="020F0502020204030204" pitchFamily="34" charset="0"/>
              </a:rPr>
              <a:t>, </a:t>
            </a:r>
            <a:r>
              <a:rPr lang="ru-RU" sz="2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https://volgainfo.net/</a:t>
            </a:r>
            <a:r>
              <a:rPr lang="ru-RU" sz="2000" dirty="0">
                <a:effectLst/>
                <a:latin typeface="Calibri" panose="020F0502020204030204" pitchFamily="34" charset="0"/>
                <a:ea typeface="Calibri" panose="020F0502020204030204" pitchFamily="34" charset="0"/>
                <a:cs typeface="Calibri" panose="020F0502020204030204" pitchFamily="34" charset="0"/>
              </a:rPr>
              <a:t> и др.);</a:t>
            </a:r>
          </a:p>
          <a:p>
            <a:pPr marL="342900" lvl="0" indent="-342900" algn="just">
              <a:lnSpc>
                <a:spcPct val="120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Calibri" panose="020F0502020204030204" pitchFamily="34" charset="0"/>
              </a:rPr>
              <a:t>базы данных (например, </a:t>
            </a:r>
            <a:r>
              <a:rPr lang="ru-RU" sz="2000" dirty="0" err="1">
                <a:effectLst/>
                <a:latin typeface="Calibri" panose="020F0502020204030204" pitchFamily="34" charset="0"/>
                <a:ea typeface="Calibri" panose="020F0502020204030204" pitchFamily="34" charset="0"/>
                <a:cs typeface="Calibri" panose="020F0502020204030204" pitchFamily="34" charset="0"/>
              </a:rPr>
              <a:t>архивоценщика.рф</a:t>
            </a:r>
            <a:r>
              <a:rPr lang="ru-RU" sz="20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4721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Особенности реализации сравнительного подхода</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5099858"/>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Аналоги</a:t>
            </a:r>
          </a:p>
          <a:p>
            <a:pPr indent="450215" algn="just">
              <a:lnSpc>
                <a:spcPct val="120000"/>
              </a:lnSpc>
              <a:spcBef>
                <a:spcPts val="600"/>
              </a:spcBef>
              <a:spcAft>
                <a:spcPts val="6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Прямые аналоги</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это права аренды для целей размещения оборудования сотовой связи на объектах размещения такого же вида или состава (земельный участок, опора, здание, сооружение, помещение, конструктивный элемент и т.п. или их совокупность в том же составе), что и анализируемый объект.</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indent="450215" algn="just">
              <a:lnSpc>
                <a:spcPct val="120000"/>
              </a:lnSpc>
              <a:spcBef>
                <a:spcPts val="600"/>
              </a:spcBef>
              <a:spcAft>
                <a:spcPts val="6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Косвенные аналоги</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это права на объекты размещения с такой же полезностью, что и у анализируемого объекта размещения. Например, при аренде части кровли под размещение оборудования сотовой связи аналогом может быть аренда места на наружных стенах, мачтах, трубах также под размещение оборудования сотовой связи. Также косвенным аналогом может быть право на такой же объект, но с целью размещения иного оборудования: спутниковых антенн, видеокамер, и т.п. </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80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Особенности реализации сравнительного подхода</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5192191"/>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Аналоги</a:t>
            </a:r>
          </a:p>
          <a:p>
            <a:pPr indent="450215" algn="just">
              <a:lnSpc>
                <a:spcPct val="120000"/>
              </a:lnSpc>
              <a:spcBef>
                <a:spcPts val="600"/>
              </a:spcBef>
              <a:spcAft>
                <a:spcPts val="6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Аналоги смежных сегментов рынка</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сегменты рынка аренды объектов размещения с полезностью, сопоставимой с полезностью анализируемого объекта размещения. Например, для сегмента рынка аренды КЭ для размещения оборудования связи смежным сегментом рынка является сегмент рынка аренды КЭ для размещения рекламных конструкций (</a:t>
            </a:r>
            <a:r>
              <a:rPr lang="ru-RU"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но не сегмент рынка услуг по размещению рекламы на рекламных конструкциях).</a:t>
            </a:r>
          </a:p>
          <a:p>
            <a:pPr indent="450215" algn="just">
              <a:lnSpc>
                <a:spcPct val="120000"/>
              </a:lnSpc>
              <a:spcBef>
                <a:spcPts val="600"/>
              </a:spcBef>
              <a:spcAft>
                <a:spcPts val="600"/>
              </a:spcAft>
            </a:pPr>
            <a:r>
              <a:rPr lang="ru-RU"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Приоритет (в порядке убывания)</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прямые аналоги;</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косвенные аналоги;</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аналоги со смежных сегментов рынка.</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88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Особенности реализации сравнительного подхода</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5192191"/>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Аналоги</a:t>
            </a:r>
          </a:p>
          <a:p>
            <a:pPr indent="450215" algn="just">
              <a:lnSpc>
                <a:spcPct val="120000"/>
              </a:lnSpc>
              <a:spcBef>
                <a:spcPts val="600"/>
              </a:spcBef>
              <a:spcAft>
                <a:spcPts val="6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Аналоги смежных сегментов рынка</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сегменты рынка аренды объектов размещения с полезностью, сопоставимой с полезностью анализируемого объекта размещения. Например, для сегмента рынка аренды КЭ для размещения оборудования связи смежным сегментом рынка является сегмент рынка аренды КЭ для размещения рекламных конструкций (</a:t>
            </a:r>
            <a:r>
              <a:rPr lang="ru-RU"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но не сегмент рынка услуг по размещению рекламы на рекламных конструкциях).</a:t>
            </a:r>
          </a:p>
          <a:p>
            <a:pPr indent="450215" algn="just">
              <a:lnSpc>
                <a:spcPct val="120000"/>
              </a:lnSpc>
              <a:spcBef>
                <a:spcPts val="600"/>
              </a:spcBef>
              <a:spcAft>
                <a:spcPts val="600"/>
              </a:spcAft>
            </a:pPr>
            <a:r>
              <a:rPr lang="ru-RU"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Приоритет (в порядке убывания)</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прямые аналоги;</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косвенные аналоги;</a:t>
            </a:r>
          </a:p>
          <a:p>
            <a:pPr marL="342900" lvl="0" indent="450215" algn="just">
              <a:lnSpc>
                <a:spcPct val="120000"/>
              </a:lnSpc>
              <a:spcBef>
                <a:spcPts val="600"/>
              </a:spcBef>
              <a:spcAft>
                <a:spcPts val="600"/>
              </a:spcAft>
              <a:buFont typeface="+mj-lt"/>
              <a:buAutoNum type="arabicPeriod"/>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аналоги со смежных сегментов рынка.</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78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Особенности реализации метода обратной капитализации</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816703"/>
          </a:xfrm>
          <a:prstGeom prst="rect">
            <a:avLst/>
          </a:prstGeom>
          <a:noFill/>
        </p:spPr>
        <p:txBody>
          <a:bodyPr wrap="square" rtlCol="0">
            <a:spAutoFit/>
          </a:bodyPr>
          <a:lstStyle/>
          <a:p>
            <a:pPr algn="just">
              <a:spcBef>
                <a:spcPts val="1200"/>
              </a:spcBef>
            </a:pPr>
            <a:r>
              <a:rPr lang="ru-RU" sz="2000" b="1" dirty="0">
                <a:solidFill>
                  <a:srgbClr val="0070C0"/>
                </a:solidFill>
                <a:latin typeface="Calibri" panose="020F0502020204030204" pitchFamily="34" charset="0"/>
              </a:rPr>
              <a:t>Основные положения</a:t>
            </a:r>
          </a:p>
          <a:p>
            <a:pPr marL="457200" lvl="0" indent="-457200" algn="just">
              <a:spcBef>
                <a:spcPts val="1200"/>
              </a:spcBef>
              <a:buFont typeface="+mj-lt"/>
              <a:buAutoNum type="arabicPeriod"/>
            </a:pPr>
            <a:r>
              <a:rPr lang="ru-RU" sz="2000" dirty="0">
                <a:latin typeface="Calibri" panose="020F0502020204030204" pitchFamily="34" charset="0"/>
              </a:rPr>
              <a:t>Метод обратной капитализации применяется в исключительных случаях, например, когда невозможно применить метод сравнения продаж или его результаты вызывают обоснованные сомнения</a:t>
            </a:r>
          </a:p>
          <a:p>
            <a:pPr marL="457200" lvl="0" indent="-457200" algn="just">
              <a:spcBef>
                <a:spcPts val="1200"/>
              </a:spcBef>
              <a:buFont typeface="+mj-lt"/>
              <a:buAutoNum type="arabicPeriod"/>
            </a:pPr>
            <a:r>
              <a:rPr lang="ru-RU" sz="2000" dirty="0">
                <a:latin typeface="Calibri" panose="020F0502020204030204" pitchFamily="34" charset="0"/>
              </a:rPr>
              <a:t>Обратная капитализация применяется не в отношении стоимости объекта аренды, а в отношении стоимости антенно-мачтового сооружения сопоставимой полезности, которое для данного местоположения является самым типичным</a:t>
            </a:r>
          </a:p>
          <a:p>
            <a:pPr marL="457200" lvl="0" indent="-457200" algn="just">
              <a:spcBef>
                <a:spcPts val="1200"/>
              </a:spcBef>
              <a:buFont typeface="+mj-lt"/>
              <a:buAutoNum type="arabicPeriod"/>
            </a:pPr>
            <a:r>
              <a:rPr lang="ru-RU" sz="2000" dirty="0">
                <a:latin typeface="Calibri" panose="020F0502020204030204" pitchFamily="34" charset="0"/>
              </a:rPr>
              <a:t>В связи с долгосрочным характером  арендных отношений потерями от неплатежей и ротации арендаторов следует пренебречь</a:t>
            </a:r>
          </a:p>
          <a:p>
            <a:pPr marL="457200" lvl="0" indent="-457200" algn="just">
              <a:spcBef>
                <a:spcPts val="1200"/>
              </a:spcBef>
              <a:buFont typeface="+mj-lt"/>
              <a:buAutoNum type="arabicPeriod"/>
            </a:pPr>
            <a:endParaRPr lang="ru-RU" sz="2000" dirty="0">
              <a:latin typeface="Calibri" panose="020F0502020204030204" pitchFamily="34" charset="0"/>
            </a:endParaRPr>
          </a:p>
          <a:p>
            <a:pPr marL="457200" lvl="0" indent="-457200" algn="just">
              <a:spcBef>
                <a:spcPts val="600"/>
              </a:spcBef>
              <a:buFont typeface="+mj-lt"/>
              <a:buAutoNum type="arabicPeriod"/>
            </a:pPr>
            <a:endParaRPr lang="ru-RU" sz="1200" dirty="0">
              <a:latin typeface="Calibri" panose="020F0502020204030204" pitchFamily="34" charset="0"/>
            </a:endParaRPr>
          </a:p>
          <a:p>
            <a:pPr lvl="0" algn="just">
              <a:spcBef>
                <a:spcPts val="1200"/>
              </a:spcBef>
            </a:pPr>
            <a:endParaRPr lang="ru-RU" sz="2000" dirty="0">
              <a:latin typeface="Calibri" panose="020F0502020204030204" pitchFamily="34" charset="0"/>
            </a:endParaRPr>
          </a:p>
        </p:txBody>
      </p:sp>
    </p:spTree>
    <p:extLst>
      <p:ext uri="{BB962C8B-B14F-4D97-AF65-F5344CB8AC3E}">
        <p14:creationId xmlns:p14="http://schemas.microsoft.com/office/powerpoint/2010/main" val="76660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Оборудование базовой станции</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2154436"/>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Состав оборудования базовой станции</a:t>
            </a:r>
          </a:p>
          <a:p>
            <a:pPr marL="342900" lvl="0" indent="-342900" algn="just">
              <a:spcBef>
                <a:spcPts val="1200"/>
              </a:spcBef>
              <a:buFont typeface="+mj-lt"/>
              <a:buAutoNum type="arabicPeriod"/>
            </a:pPr>
            <a:r>
              <a:rPr lang="ru-RU" sz="2000" dirty="0">
                <a:latin typeface="Calibri" panose="020F0502020204030204" pitchFamily="34" charset="0"/>
              </a:rPr>
              <a:t>Антенны</a:t>
            </a:r>
          </a:p>
          <a:p>
            <a:pPr marL="342900" lvl="0" indent="-342900" algn="just">
              <a:spcBef>
                <a:spcPts val="1200"/>
              </a:spcBef>
              <a:buFont typeface="+mj-lt"/>
              <a:buAutoNum type="arabicPeriod"/>
            </a:pPr>
            <a:r>
              <a:rPr lang="ru-RU" sz="2000" dirty="0">
                <a:latin typeface="Calibri" panose="020F0502020204030204" pitchFamily="34" charset="0"/>
              </a:rPr>
              <a:t>Аппаратная (может располагаться в помещении или в шкафу или контейнерах непосредственно рядом с антеннами)</a:t>
            </a:r>
          </a:p>
          <a:p>
            <a:pPr marL="342900" lvl="0" indent="-342900" algn="just">
              <a:spcBef>
                <a:spcPts val="1200"/>
              </a:spcBef>
              <a:buFont typeface="+mj-lt"/>
              <a:buAutoNum type="arabicPeriod"/>
            </a:pPr>
            <a:r>
              <a:rPr lang="ru-RU" sz="2000" dirty="0">
                <a:latin typeface="Calibri" panose="020F0502020204030204" pitchFamily="34" charset="0"/>
              </a:rPr>
              <a:t>Соединяющие кабели </a:t>
            </a:r>
            <a:endParaRPr lang="ru-RU" sz="2000" i="1" dirty="0">
              <a:latin typeface="Calibri" panose="020F0502020204030204" pitchFamily="34" charset="0"/>
            </a:endParaRPr>
          </a:p>
        </p:txBody>
      </p:sp>
      <p:pic>
        <p:nvPicPr>
          <p:cNvPr id="2" name="Рисунок 1">
            <a:extLst>
              <a:ext uri="{FF2B5EF4-FFF2-40B4-BE49-F238E27FC236}">
                <a16:creationId xmlns:a16="http://schemas.microsoft.com/office/drawing/2014/main" id="{BA9B20A5-44BE-9533-6544-D83E83697E07}"/>
              </a:ext>
            </a:extLst>
          </p:cNvPr>
          <p:cNvPicPr>
            <a:picLocks noChangeAspect="1"/>
          </p:cNvPicPr>
          <p:nvPr/>
        </p:nvPicPr>
        <p:blipFill>
          <a:blip r:embed="rId2"/>
          <a:stretch>
            <a:fillRect/>
          </a:stretch>
        </p:blipFill>
        <p:spPr>
          <a:xfrm>
            <a:off x="3347864" y="3573016"/>
            <a:ext cx="3503930" cy="2627630"/>
          </a:xfrm>
          <a:prstGeom prst="rect">
            <a:avLst/>
          </a:prstGeom>
        </p:spPr>
      </p:pic>
      <p:pic>
        <p:nvPicPr>
          <p:cNvPr id="3" name="Рисунок 2">
            <a:extLst>
              <a:ext uri="{FF2B5EF4-FFF2-40B4-BE49-F238E27FC236}">
                <a16:creationId xmlns:a16="http://schemas.microsoft.com/office/drawing/2014/main" id="{A125CD58-C756-D4F5-9C67-5F6AD2452C07}"/>
              </a:ext>
            </a:extLst>
          </p:cNvPr>
          <p:cNvPicPr>
            <a:picLocks noChangeAspect="1"/>
          </p:cNvPicPr>
          <p:nvPr/>
        </p:nvPicPr>
        <p:blipFill>
          <a:blip r:embed="rId3"/>
          <a:stretch>
            <a:fillRect/>
          </a:stretch>
        </p:blipFill>
        <p:spPr>
          <a:xfrm>
            <a:off x="6948264" y="3573016"/>
            <a:ext cx="1682750" cy="2627630"/>
          </a:xfrm>
          <a:prstGeom prst="rect">
            <a:avLst/>
          </a:prstGeom>
        </p:spPr>
      </p:pic>
      <p:sp>
        <p:nvSpPr>
          <p:cNvPr id="4" name="TextBox 3">
            <a:extLst>
              <a:ext uri="{FF2B5EF4-FFF2-40B4-BE49-F238E27FC236}">
                <a16:creationId xmlns:a16="http://schemas.microsoft.com/office/drawing/2014/main" id="{50B65CE8-B62A-B233-CEAC-7FE20A98CD0D}"/>
              </a:ext>
            </a:extLst>
          </p:cNvPr>
          <p:cNvSpPr txBox="1"/>
          <p:nvPr/>
        </p:nvSpPr>
        <p:spPr>
          <a:xfrm>
            <a:off x="467544" y="3717032"/>
            <a:ext cx="2736304" cy="1323439"/>
          </a:xfrm>
          <a:prstGeom prst="rect">
            <a:avLst/>
          </a:prstGeom>
          <a:noFill/>
        </p:spPr>
        <p:txBody>
          <a:bodyPr wrap="square" rtlCol="0">
            <a:spAutoFit/>
          </a:bodyPr>
          <a:lstStyle/>
          <a:p>
            <a:pPr lvl="0" algn="just">
              <a:spcBef>
                <a:spcPts val="1200"/>
              </a:spcBef>
            </a:pPr>
            <a:r>
              <a:rPr lang="ru-RU" sz="2000" dirty="0">
                <a:latin typeface="Calibri" panose="020F0502020204030204" pitchFamily="34" charset="0"/>
              </a:rPr>
              <a:t>Стандартный комплект оборудования базовой станции включает 3-4 панельные антенны</a:t>
            </a:r>
          </a:p>
        </p:txBody>
      </p:sp>
    </p:spTree>
    <p:extLst>
      <p:ext uri="{BB962C8B-B14F-4D97-AF65-F5344CB8AC3E}">
        <p14:creationId xmlns:p14="http://schemas.microsoft.com/office/powerpoint/2010/main" val="115014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Ценовые показатели</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1538883"/>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Средние значения арендных платежей</a:t>
            </a:r>
          </a:p>
          <a:p>
            <a:pPr lvl="0" algn="just">
              <a:spcBef>
                <a:spcPts val="1200"/>
              </a:spcBef>
            </a:pPr>
            <a:r>
              <a:rPr lang="ru-RU" sz="2000" dirty="0">
                <a:latin typeface="Calibri" panose="020F0502020204030204" pitchFamily="34" charset="0"/>
              </a:rPr>
              <a:t>В приложении к МР представлены средние значения арендных платежей в разбивке по регионам России, причем, в регионах отдельно учтены данные по столице региона в таком формате:</a:t>
            </a:r>
          </a:p>
        </p:txBody>
      </p:sp>
      <p:graphicFrame>
        <p:nvGraphicFramePr>
          <p:cNvPr id="2" name="Таблица 1">
            <a:extLst>
              <a:ext uri="{FF2B5EF4-FFF2-40B4-BE49-F238E27FC236}">
                <a16:creationId xmlns:a16="http://schemas.microsoft.com/office/drawing/2014/main" id="{1BA424F3-01A8-BD22-7D73-ED452877F370}"/>
              </a:ext>
            </a:extLst>
          </p:cNvPr>
          <p:cNvGraphicFramePr>
            <a:graphicFrameLocks noGrp="1"/>
          </p:cNvGraphicFramePr>
          <p:nvPr>
            <p:extLst>
              <p:ext uri="{D42A27DB-BD31-4B8C-83A1-F6EECF244321}">
                <p14:modId xmlns:p14="http://schemas.microsoft.com/office/powerpoint/2010/main" val="398117907"/>
              </p:ext>
            </p:extLst>
          </p:nvPr>
        </p:nvGraphicFramePr>
        <p:xfrm>
          <a:off x="827584" y="2924944"/>
          <a:ext cx="7704857" cy="3394306"/>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810020957"/>
                    </a:ext>
                  </a:extLst>
                </a:gridCol>
                <a:gridCol w="2304256">
                  <a:extLst>
                    <a:ext uri="{9D8B030D-6E8A-4147-A177-3AD203B41FA5}">
                      <a16:colId xmlns:a16="http://schemas.microsoft.com/office/drawing/2014/main" val="1954127504"/>
                    </a:ext>
                  </a:extLst>
                </a:gridCol>
                <a:gridCol w="2157464">
                  <a:extLst>
                    <a:ext uri="{9D8B030D-6E8A-4147-A177-3AD203B41FA5}">
                      <a16:colId xmlns:a16="http://schemas.microsoft.com/office/drawing/2014/main" val="135042437"/>
                    </a:ext>
                  </a:extLst>
                </a:gridCol>
                <a:gridCol w="1298921">
                  <a:extLst>
                    <a:ext uri="{9D8B030D-6E8A-4147-A177-3AD203B41FA5}">
                      <a16:colId xmlns:a16="http://schemas.microsoft.com/office/drawing/2014/main" val="886658963"/>
                    </a:ext>
                  </a:extLst>
                </a:gridCol>
              </a:tblGrid>
              <a:tr h="1148846">
                <a:tc>
                  <a:txBody>
                    <a:bodyPr/>
                    <a:lstStyle/>
                    <a:p>
                      <a:pPr algn="ctr">
                        <a:lnSpc>
                          <a:spcPct val="107000"/>
                        </a:lnSpc>
                        <a:spcAft>
                          <a:spcPts val="800"/>
                        </a:spcAft>
                      </a:pPr>
                      <a:r>
                        <a:rPr lang="ru-RU"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Регион</a:t>
                      </a:r>
                    </a:p>
                  </a:txBody>
                  <a:tcPr marL="45087" marR="45087" marT="0" marB="0" anchor="ctr"/>
                </a:tc>
                <a:tc>
                  <a:txBody>
                    <a:bodyPr/>
                    <a:lstStyle/>
                    <a:p>
                      <a:pPr algn="ctr">
                        <a:lnSpc>
                          <a:spcPct val="107000"/>
                        </a:lnSpc>
                        <a:spcAft>
                          <a:spcPts val="800"/>
                        </a:spcAft>
                      </a:pPr>
                      <a:r>
                        <a:rPr lang="ru-RU"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Уточненное местоположение</a:t>
                      </a:r>
                    </a:p>
                  </a:txBody>
                  <a:tcPr marL="45087" marR="45087" marT="0" marB="0" anchor="ctr"/>
                </a:tc>
                <a:tc>
                  <a:txBody>
                    <a:bodyPr/>
                    <a:lstStyle/>
                    <a:p>
                      <a:pPr algn="ct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Среднее значение арендного платежа за размещение оборудования, руб./мес. без НДС</a:t>
                      </a:r>
                    </a:p>
                  </a:txBody>
                  <a:tcPr marL="45087" marR="45087" marT="0" marB="0" anchor="ctr"/>
                </a:tc>
                <a:tc>
                  <a:txBody>
                    <a:bodyPr/>
                    <a:lstStyle/>
                    <a:p>
                      <a:pPr algn="ct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Кол-во проанализи-рованных договоров</a:t>
                      </a:r>
                    </a:p>
                  </a:txBody>
                  <a:tcPr marL="45087" marR="45087" marT="0" marB="0" anchor="ctr"/>
                </a:tc>
                <a:extLst>
                  <a:ext uri="{0D108BD9-81ED-4DB2-BD59-A6C34878D82A}">
                    <a16:rowId xmlns:a16="http://schemas.microsoft.com/office/drawing/2014/main" val="3670550898"/>
                  </a:ext>
                </a:extLst>
              </a:tr>
              <a:tr h="141930">
                <a:tc rowSpan="2">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Алтайский край</a:t>
                      </a:r>
                    </a:p>
                  </a:txBody>
                  <a:tcPr marL="45087" marR="45087" marT="0" marB="0"/>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Алтайский край_Ros</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12 162</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1483046494"/>
                  </a:ext>
                </a:extLst>
              </a:tr>
              <a:tr h="141930">
                <a:tc vMerge="1">
                  <a:txBody>
                    <a:bodyPr/>
                    <a:lstStyle/>
                    <a:p>
                      <a:endParaRPr lang="ru-RU"/>
                    </a:p>
                  </a:txBody>
                  <a:tcPr/>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г.Барнаул</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15 117</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2197847528"/>
                  </a:ext>
                </a:extLst>
              </a:tr>
              <a:tr h="141930">
                <a:tc rowSpan="2">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Амурская область</a:t>
                      </a:r>
                    </a:p>
                  </a:txBody>
                  <a:tcPr marL="45087" marR="45087" marT="0" marB="0"/>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Амурская область_Ros</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14 182</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141316862"/>
                  </a:ext>
                </a:extLst>
              </a:tr>
              <a:tr h="141930">
                <a:tc vMerge="1">
                  <a:txBody>
                    <a:bodyPr/>
                    <a:lstStyle/>
                    <a:p>
                      <a:endParaRPr lang="ru-RU"/>
                    </a:p>
                  </a:txBody>
                  <a:tcPr/>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г.Благовещенск</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18 894</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3412830379"/>
                  </a:ext>
                </a:extLst>
              </a:tr>
              <a:tr h="281786">
                <a:tc rowSpan="2">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Архангельская область</a:t>
                      </a:r>
                    </a:p>
                  </a:txBody>
                  <a:tcPr marL="45087" marR="45087" marT="0" marB="0"/>
                </a:tc>
                <a:tc>
                  <a:txBody>
                    <a:bodyPr/>
                    <a:lstStyle/>
                    <a:p>
                      <a:pPr>
                        <a:lnSpc>
                          <a:spcPct val="107000"/>
                        </a:lnSpc>
                        <a:spcAft>
                          <a:spcPts val="800"/>
                        </a:spcAft>
                      </a:pPr>
                      <a:r>
                        <a:rPr lang="ru-RU"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Архангельская </a:t>
                      </a:r>
                      <a:r>
                        <a:rPr lang="ru-RU" sz="1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область_Ros</a:t>
                      </a:r>
                      <a:endParaRPr lang="ru-RU"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16 469</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988256782"/>
                  </a:ext>
                </a:extLst>
              </a:tr>
              <a:tr h="141930">
                <a:tc vMerge="1">
                  <a:txBody>
                    <a:bodyPr/>
                    <a:lstStyle/>
                    <a:p>
                      <a:endParaRPr lang="ru-RU"/>
                    </a:p>
                  </a:txBody>
                  <a:tcPr/>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г.Архангельск</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17 910</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562608221"/>
                  </a:ext>
                </a:extLst>
              </a:tr>
              <a:tr h="141930">
                <a:tc rowSpan="2">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Астраханская область</a:t>
                      </a:r>
                    </a:p>
                  </a:txBody>
                  <a:tcPr marL="45087" marR="45087" marT="0" marB="0"/>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Астраханская область_Ros</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11 045</a:t>
                      </a:r>
                    </a:p>
                  </a:txBody>
                  <a:tcPr marL="45087" marR="45087" marT="0" marB="0" anchor="ctr"/>
                </a:tc>
                <a:tc>
                  <a:txBody>
                    <a:bodyPr/>
                    <a:lstStyle/>
                    <a:p>
                      <a:pPr algn="ct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3340829599"/>
                  </a:ext>
                </a:extLst>
              </a:tr>
              <a:tr h="141930">
                <a:tc vMerge="1">
                  <a:txBody>
                    <a:bodyPr/>
                    <a:lstStyle/>
                    <a:p>
                      <a:endParaRPr lang="ru-RU"/>
                    </a:p>
                  </a:txBody>
                  <a:tcPr/>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г.Астрахань</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14 100</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4257691911"/>
                  </a:ext>
                </a:extLst>
              </a:tr>
              <a:tr h="141930">
                <a:tc rowSpan="2">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Белгородская область</a:t>
                      </a:r>
                    </a:p>
                  </a:txBody>
                  <a:tcPr marL="45087" marR="45087" marT="0" marB="0"/>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Белгородская область_Ros</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14 507</a:t>
                      </a:r>
                    </a:p>
                  </a:txBody>
                  <a:tcPr marL="45087" marR="45087" marT="0" marB="0" anchor="ctr"/>
                </a:tc>
                <a:tc>
                  <a:txBody>
                    <a:bodyPr/>
                    <a:lstStyle/>
                    <a:p>
                      <a:pPr algn="ctr">
                        <a:lnSpc>
                          <a:spcPct val="107000"/>
                        </a:lnSpc>
                        <a:spcAft>
                          <a:spcPts val="80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1350703199"/>
                  </a:ext>
                </a:extLst>
              </a:tr>
              <a:tr h="141930">
                <a:tc vMerge="1">
                  <a:txBody>
                    <a:bodyPr/>
                    <a:lstStyle/>
                    <a:p>
                      <a:endParaRPr lang="ru-RU"/>
                    </a:p>
                  </a:txBody>
                  <a:tcPr/>
                </a:tc>
                <a:tc>
                  <a:txBody>
                    <a:bodyPr/>
                    <a:lstStyle/>
                    <a:p>
                      <a:pP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г.Белгород</a:t>
                      </a:r>
                    </a:p>
                  </a:txBody>
                  <a:tcPr marL="45087" marR="45087" marT="0" marB="0"/>
                </a:tc>
                <a:tc>
                  <a:txBody>
                    <a:bodyPr/>
                    <a:lstStyle/>
                    <a:p>
                      <a:pPr algn="r">
                        <a:lnSpc>
                          <a:spcPct val="107000"/>
                        </a:lnSpc>
                        <a:spcAft>
                          <a:spcPts val="800"/>
                        </a:spcAft>
                      </a:pPr>
                      <a:r>
                        <a:rPr lang="ru-RU" sz="1400">
                          <a:solidFill>
                            <a:schemeClr val="tx1"/>
                          </a:solidFill>
                          <a:effectLst/>
                          <a:latin typeface="Calibri" panose="020F0502020204030204" pitchFamily="34" charset="0"/>
                          <a:ea typeface="Calibri" panose="020F0502020204030204" pitchFamily="34" charset="0"/>
                          <a:cs typeface="Calibri" panose="020F0502020204030204" pitchFamily="34" charset="0"/>
                        </a:rPr>
                        <a:t>18 215</a:t>
                      </a:r>
                    </a:p>
                  </a:txBody>
                  <a:tcPr marL="45087" marR="45087" marT="0" marB="0" anchor="ctr"/>
                </a:tc>
                <a:tc>
                  <a:txBody>
                    <a:bodyPr/>
                    <a:lstStyle/>
                    <a:p>
                      <a:pPr algn="ctr">
                        <a:lnSpc>
                          <a:spcPct val="107000"/>
                        </a:lnSpc>
                        <a:spcAft>
                          <a:spcPts val="8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lang="ru-RU"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marL="45087" marR="45087" marT="0" marB="0"/>
                </a:tc>
                <a:extLst>
                  <a:ext uri="{0D108BD9-81ED-4DB2-BD59-A6C34878D82A}">
                    <a16:rowId xmlns:a16="http://schemas.microsoft.com/office/drawing/2014/main" val="3528902269"/>
                  </a:ext>
                </a:extLst>
              </a:tr>
            </a:tbl>
          </a:graphicData>
        </a:graphic>
      </p:graphicFrame>
      <p:sp>
        <p:nvSpPr>
          <p:cNvPr id="3" name="Rectangle 1">
            <a:extLst>
              <a:ext uri="{FF2B5EF4-FFF2-40B4-BE49-F238E27FC236}">
                <a16:creationId xmlns:a16="http://schemas.microsoft.com/office/drawing/2014/main" id="{C4CF328F-875E-826C-C0BC-2A0D6B506B00}"/>
              </a:ext>
            </a:extLst>
          </p:cNvPr>
          <p:cNvSpPr>
            <a:spLocks noChangeArrowheads="1"/>
          </p:cNvSpPr>
          <p:nvPr/>
        </p:nvSpPr>
        <p:spPr bwMode="auto">
          <a:xfrm>
            <a:off x="827903" y="3140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32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Ценовые показатели</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923330"/>
          </a:xfrm>
          <a:prstGeom prst="rect">
            <a:avLst/>
          </a:prstGeom>
          <a:noFill/>
        </p:spPr>
        <p:txBody>
          <a:bodyPr wrap="square" rtlCol="0">
            <a:spAutoFit/>
          </a:bodyPr>
          <a:lstStyle/>
          <a:p>
            <a:pPr algn="just">
              <a:spcBef>
                <a:spcPts val="1200"/>
              </a:spcBef>
            </a:pPr>
            <a:r>
              <a:rPr lang="ru-RU" sz="2400" b="1" dirty="0">
                <a:solidFill>
                  <a:srgbClr val="0070C0"/>
                </a:solidFill>
                <a:latin typeface="Calibri" panose="020F0502020204030204" pitchFamily="34" charset="0"/>
              </a:rPr>
              <a:t>Средние значения арендных платежей</a:t>
            </a:r>
          </a:p>
          <a:p>
            <a:pPr lvl="0" algn="just">
              <a:spcBef>
                <a:spcPts val="1200"/>
              </a:spcBef>
            </a:pPr>
            <a:r>
              <a:rPr lang="ru-RU" sz="2000" dirty="0">
                <a:latin typeface="Calibri" panose="020F0502020204030204" pitchFamily="34" charset="0"/>
              </a:rPr>
              <a:t>Интервалы РАП по федеральным округам:</a:t>
            </a:r>
          </a:p>
        </p:txBody>
      </p:sp>
      <p:sp>
        <p:nvSpPr>
          <p:cNvPr id="3" name="Rectangle 1">
            <a:extLst>
              <a:ext uri="{FF2B5EF4-FFF2-40B4-BE49-F238E27FC236}">
                <a16:creationId xmlns:a16="http://schemas.microsoft.com/office/drawing/2014/main" id="{C4CF328F-875E-826C-C0BC-2A0D6B506B00}"/>
              </a:ext>
            </a:extLst>
          </p:cNvPr>
          <p:cNvSpPr>
            <a:spLocks noChangeArrowheads="1"/>
          </p:cNvSpPr>
          <p:nvPr/>
        </p:nvSpPr>
        <p:spPr bwMode="auto">
          <a:xfrm>
            <a:off x="827903" y="3140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4" name="Таблица 3">
            <a:extLst>
              <a:ext uri="{FF2B5EF4-FFF2-40B4-BE49-F238E27FC236}">
                <a16:creationId xmlns:a16="http://schemas.microsoft.com/office/drawing/2014/main" id="{986FA282-9C80-924A-190E-0CACAB830E6C}"/>
              </a:ext>
            </a:extLst>
          </p:cNvPr>
          <p:cNvGraphicFramePr>
            <a:graphicFrameLocks noGrp="1"/>
          </p:cNvGraphicFramePr>
          <p:nvPr>
            <p:extLst>
              <p:ext uri="{D42A27DB-BD31-4B8C-83A1-F6EECF244321}">
                <p14:modId xmlns:p14="http://schemas.microsoft.com/office/powerpoint/2010/main" val="1669109451"/>
              </p:ext>
            </p:extLst>
          </p:nvPr>
        </p:nvGraphicFramePr>
        <p:xfrm>
          <a:off x="611560" y="2476626"/>
          <a:ext cx="7992887" cy="3003233"/>
        </p:xfrm>
        <a:graphic>
          <a:graphicData uri="http://schemas.openxmlformats.org/drawingml/2006/table">
            <a:tbl>
              <a:tblPr firstRow="1" firstCol="1" bandRow="1">
                <a:tableStyleId>{5C22544A-7EE6-4342-B048-85BDC9FD1C3A}</a:tableStyleId>
              </a:tblPr>
              <a:tblGrid>
                <a:gridCol w="3752009">
                  <a:extLst>
                    <a:ext uri="{9D8B030D-6E8A-4147-A177-3AD203B41FA5}">
                      <a16:colId xmlns:a16="http://schemas.microsoft.com/office/drawing/2014/main" val="2028533508"/>
                    </a:ext>
                  </a:extLst>
                </a:gridCol>
                <a:gridCol w="1413626">
                  <a:extLst>
                    <a:ext uri="{9D8B030D-6E8A-4147-A177-3AD203B41FA5}">
                      <a16:colId xmlns:a16="http://schemas.microsoft.com/office/drawing/2014/main" val="429915512"/>
                    </a:ext>
                  </a:extLst>
                </a:gridCol>
                <a:gridCol w="1413626">
                  <a:extLst>
                    <a:ext uri="{9D8B030D-6E8A-4147-A177-3AD203B41FA5}">
                      <a16:colId xmlns:a16="http://schemas.microsoft.com/office/drawing/2014/main" val="2170379356"/>
                    </a:ext>
                  </a:extLst>
                </a:gridCol>
                <a:gridCol w="1413626">
                  <a:extLst>
                    <a:ext uri="{9D8B030D-6E8A-4147-A177-3AD203B41FA5}">
                      <a16:colId xmlns:a16="http://schemas.microsoft.com/office/drawing/2014/main" val="1580098469"/>
                    </a:ext>
                  </a:extLst>
                </a:gridCol>
              </a:tblGrid>
              <a:tr h="107950">
                <a:tc rowSpan="2">
                  <a:txBody>
                    <a:bodyPr/>
                    <a:lstStyle/>
                    <a:p>
                      <a:pPr algn="ct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Федеральный округ</a:t>
                      </a:r>
                    </a:p>
                  </a:txBody>
                  <a:tcPr marL="68580" marR="68580" marT="0" marB="0" anchor="ctr"/>
                </a:tc>
                <a:tc gridSpan="3">
                  <a:txBody>
                    <a:bodyPr/>
                    <a:lstStyle/>
                    <a:p>
                      <a:pPr algn="ct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РАП за размещение оборудования сотовой связи, руб./мес. без учета НДС</a:t>
                      </a: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35309767"/>
                  </a:ext>
                </a:extLst>
              </a:tr>
              <a:tr h="107950">
                <a:tc vMerge="1">
                  <a:txBody>
                    <a:bodyPr/>
                    <a:lstStyle/>
                    <a:p>
                      <a:endParaRPr lang="ru-RU"/>
                    </a:p>
                  </a:txBody>
                  <a:tcPr/>
                </a:tc>
                <a:tc>
                  <a:txBody>
                    <a:bodyPr/>
                    <a:lstStyle/>
                    <a:p>
                      <a:pPr algn="ct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min</a:t>
                      </a:r>
                    </a:p>
                  </a:txBody>
                  <a:tcPr marL="68580" marR="68580" marT="0" marB="0" anchor="ctr"/>
                </a:tc>
                <a:tc>
                  <a:txBody>
                    <a:bodyPr/>
                    <a:lstStyle/>
                    <a:p>
                      <a:pPr algn="ct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среднее</a:t>
                      </a:r>
                    </a:p>
                  </a:txBody>
                  <a:tcPr marL="68580" marR="68580" marT="0" marB="0" anchor="ctr"/>
                </a:tc>
                <a:tc>
                  <a:txBody>
                    <a:bodyPr/>
                    <a:lstStyle/>
                    <a:p>
                      <a:pPr algn="ct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max</a:t>
                      </a:r>
                    </a:p>
                  </a:txBody>
                  <a:tcPr marL="68580" marR="68580" marT="0" marB="0" anchor="ctr"/>
                </a:tc>
                <a:extLst>
                  <a:ext uri="{0D108BD9-81ED-4DB2-BD59-A6C34878D82A}">
                    <a16:rowId xmlns:a16="http://schemas.microsoft.com/office/drawing/2014/main" val="245603768"/>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Северо-Кавказский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8 468</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14 032</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18 213</a:t>
                      </a:r>
                    </a:p>
                  </a:txBody>
                  <a:tcPr marL="68580" marR="68580" marT="0" marB="0"/>
                </a:tc>
                <a:extLst>
                  <a:ext uri="{0D108BD9-81ED-4DB2-BD59-A6C34878D82A}">
                    <a16:rowId xmlns:a16="http://schemas.microsoft.com/office/drawing/2014/main" val="2507319285"/>
                  </a:ext>
                </a:extLst>
              </a:tr>
              <a:tr h="107950">
                <a:tc>
                  <a:txBody>
                    <a:bodyPr/>
                    <a:lstStyle/>
                    <a:p>
                      <a:pPr>
                        <a:lnSpc>
                          <a:spcPct val="107000"/>
                        </a:lnSpc>
                        <a:spcAft>
                          <a:spcPts val="800"/>
                        </a:spcAft>
                      </a:pPr>
                      <a:r>
                        <a:rPr lang="ru-RU"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Сибирский федеральный округ</a:t>
                      </a:r>
                    </a:p>
                  </a:txBody>
                  <a:tcPr marL="68580" marR="68580" marT="0" marB="0"/>
                </a:tc>
                <a:tc>
                  <a:txBody>
                    <a:bodyPr/>
                    <a:lstStyle/>
                    <a:p>
                      <a:pPr algn="r">
                        <a:lnSpc>
                          <a:spcPct val="107000"/>
                        </a:lnSpc>
                        <a:spcAft>
                          <a:spcPts val="800"/>
                        </a:spcAft>
                      </a:pPr>
                      <a:r>
                        <a:rPr lang="ru-R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6 655</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16 566</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27 334</a:t>
                      </a:r>
                    </a:p>
                  </a:txBody>
                  <a:tcPr marL="68580" marR="68580" marT="0" marB="0"/>
                </a:tc>
                <a:extLst>
                  <a:ext uri="{0D108BD9-81ED-4DB2-BD59-A6C34878D82A}">
                    <a16:rowId xmlns:a16="http://schemas.microsoft.com/office/drawing/2014/main" val="3751948634"/>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Приволжский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7 259</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16 650</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23 437</a:t>
                      </a:r>
                    </a:p>
                  </a:txBody>
                  <a:tcPr marL="68580" marR="68580" marT="0" marB="0"/>
                </a:tc>
                <a:extLst>
                  <a:ext uri="{0D108BD9-81ED-4DB2-BD59-A6C34878D82A}">
                    <a16:rowId xmlns:a16="http://schemas.microsoft.com/office/drawing/2014/main" val="2348595739"/>
                  </a:ext>
                </a:extLst>
              </a:tr>
              <a:tr h="107950">
                <a:tc>
                  <a:txBody>
                    <a:bodyPr/>
                    <a:lstStyle/>
                    <a:p>
                      <a:pPr>
                        <a:lnSpc>
                          <a:spcPct val="107000"/>
                        </a:lnSpc>
                        <a:spcAft>
                          <a:spcPts val="800"/>
                        </a:spcAft>
                      </a:pPr>
                      <a:r>
                        <a:rPr lang="ru-RU"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Дальневосточный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8 495</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17 692</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26 972</a:t>
                      </a:r>
                    </a:p>
                  </a:txBody>
                  <a:tcPr marL="68580" marR="68580" marT="0" marB="0"/>
                </a:tc>
                <a:extLst>
                  <a:ext uri="{0D108BD9-81ED-4DB2-BD59-A6C34878D82A}">
                    <a16:rowId xmlns:a16="http://schemas.microsoft.com/office/drawing/2014/main" val="1194365595"/>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Северо-Западный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10 990</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19 069</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28 138</a:t>
                      </a:r>
                    </a:p>
                  </a:txBody>
                  <a:tcPr marL="68580" marR="68580" marT="0" marB="0"/>
                </a:tc>
                <a:extLst>
                  <a:ext uri="{0D108BD9-81ED-4DB2-BD59-A6C34878D82A}">
                    <a16:rowId xmlns:a16="http://schemas.microsoft.com/office/drawing/2014/main" val="2658551726"/>
                  </a:ext>
                </a:extLst>
              </a:tr>
              <a:tr h="107950">
                <a:tc>
                  <a:txBody>
                    <a:bodyPr/>
                    <a:lstStyle/>
                    <a:p>
                      <a:pPr>
                        <a:lnSpc>
                          <a:spcPct val="107000"/>
                        </a:lnSpc>
                        <a:spcAft>
                          <a:spcPts val="800"/>
                        </a:spcAft>
                      </a:pPr>
                      <a:r>
                        <a:rPr lang="ru-RU"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Уральский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10 306</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19 070</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32 723</a:t>
                      </a:r>
                    </a:p>
                  </a:txBody>
                  <a:tcPr marL="68580" marR="68580" marT="0" marB="0"/>
                </a:tc>
                <a:extLst>
                  <a:ext uri="{0D108BD9-81ED-4DB2-BD59-A6C34878D82A}">
                    <a16:rowId xmlns:a16="http://schemas.microsoft.com/office/drawing/2014/main" val="3062112580"/>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Центральный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13 738</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19 314</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36 171</a:t>
                      </a:r>
                    </a:p>
                  </a:txBody>
                  <a:tcPr marL="68580" marR="68580" marT="0" marB="0"/>
                </a:tc>
                <a:extLst>
                  <a:ext uri="{0D108BD9-81ED-4DB2-BD59-A6C34878D82A}">
                    <a16:rowId xmlns:a16="http://schemas.microsoft.com/office/drawing/2014/main" val="2431814539"/>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Южный федеральный округ</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11 045</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20 565</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31 785</a:t>
                      </a:r>
                    </a:p>
                  </a:txBody>
                  <a:tcPr marL="68580" marR="68580" marT="0" marB="0"/>
                </a:tc>
                <a:extLst>
                  <a:ext uri="{0D108BD9-81ED-4DB2-BD59-A6C34878D82A}">
                    <a16:rowId xmlns:a16="http://schemas.microsoft.com/office/drawing/2014/main" val="3455803788"/>
                  </a:ext>
                </a:extLst>
              </a:tr>
              <a:tr h="107950">
                <a:tc>
                  <a:txBody>
                    <a:bodyPr/>
                    <a:lstStyle/>
                    <a:p>
                      <a:pPr>
                        <a:lnSpc>
                          <a:spcPct val="107000"/>
                        </a:lnSpc>
                        <a:spcAft>
                          <a:spcPts val="800"/>
                        </a:spcAft>
                      </a:pPr>
                      <a:r>
                        <a:rPr lang="ru-RU"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Российская Федерация</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6 655</a:t>
                      </a:r>
                    </a:p>
                  </a:txBody>
                  <a:tcPr marL="68580" marR="68580" marT="0" marB="0"/>
                </a:tc>
                <a:tc>
                  <a:txBody>
                    <a:bodyPr/>
                    <a:lstStyle/>
                    <a:p>
                      <a:pPr algn="r">
                        <a:lnSpc>
                          <a:spcPct val="107000"/>
                        </a:lnSpc>
                        <a:spcAft>
                          <a:spcPts val="800"/>
                        </a:spcAft>
                      </a:pPr>
                      <a:r>
                        <a:rPr lang="ru-RU" sz="1600">
                          <a:solidFill>
                            <a:schemeClr val="tx1"/>
                          </a:solidFill>
                          <a:effectLst/>
                          <a:latin typeface="Calibri" panose="020F0502020204030204" pitchFamily="34" charset="0"/>
                          <a:ea typeface="Calibri" panose="020F0502020204030204" pitchFamily="34" charset="0"/>
                          <a:cs typeface="Calibri" panose="020F0502020204030204" pitchFamily="34" charset="0"/>
                        </a:rPr>
                        <a:t>17 975</a:t>
                      </a:r>
                    </a:p>
                  </a:txBody>
                  <a:tcPr marL="68580" marR="68580" marT="0" marB="0"/>
                </a:tc>
                <a:tc>
                  <a:txBody>
                    <a:bodyPr/>
                    <a:lstStyle/>
                    <a:p>
                      <a:pPr algn="r">
                        <a:lnSpc>
                          <a:spcPct val="107000"/>
                        </a:lnSpc>
                        <a:spcAft>
                          <a:spcPts val="800"/>
                        </a:spcAft>
                      </a:pPr>
                      <a:r>
                        <a:rPr lang="ru-R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36 171</a:t>
                      </a:r>
                    </a:p>
                  </a:txBody>
                  <a:tcPr marL="68580" marR="68580" marT="0" marB="0"/>
                </a:tc>
                <a:extLst>
                  <a:ext uri="{0D108BD9-81ED-4DB2-BD59-A6C34878D82A}">
                    <a16:rowId xmlns:a16="http://schemas.microsoft.com/office/drawing/2014/main" val="1199798920"/>
                  </a:ext>
                </a:extLst>
              </a:tr>
            </a:tbl>
          </a:graphicData>
        </a:graphic>
      </p:graphicFrame>
    </p:spTree>
    <p:extLst>
      <p:ext uri="{BB962C8B-B14F-4D97-AF65-F5344CB8AC3E}">
        <p14:creationId xmlns:p14="http://schemas.microsoft.com/office/powerpoint/2010/main" val="240804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Объекты размещения</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985980"/>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Объекты недвижимости, используемые для размещения оборудования базовой станции</a:t>
            </a:r>
          </a:p>
          <a:p>
            <a:pPr marL="342900" lvl="0" indent="-342900" algn="just">
              <a:spcBef>
                <a:spcPts val="1200"/>
              </a:spcBef>
              <a:buFont typeface="+mj-lt"/>
              <a:buAutoNum type="arabicPeriod"/>
            </a:pPr>
            <a:r>
              <a:rPr lang="ru-RU" sz="2000" dirty="0">
                <a:latin typeface="Calibri" panose="020F0502020204030204" pitchFamily="34" charset="0"/>
              </a:rPr>
              <a:t>помещения (здания) различного назначения: технические помещения (подвальные помещения коридоры, лестничные клетки), вспомогательные (реже основные) помещения верхних этажей зданий, или части таких помещений;</a:t>
            </a:r>
          </a:p>
          <a:p>
            <a:pPr marL="342900" lvl="0" indent="-342900" algn="just">
              <a:spcBef>
                <a:spcPts val="1200"/>
              </a:spcBef>
              <a:buFont typeface="+mj-lt"/>
              <a:buAutoNum type="arabicPeriod"/>
            </a:pPr>
            <a:r>
              <a:rPr lang="ru-RU" sz="2000" dirty="0">
                <a:latin typeface="Calibri" panose="020F0502020204030204" pitchFamily="34" charset="0"/>
              </a:rPr>
              <a:t>конструктивные элементы зданий и сооружений: кровли, наружные или внутренние стены, фасадные конструкции, архитектурные элементы, парапеты или части таких конструктивных элементов;</a:t>
            </a:r>
          </a:p>
          <a:p>
            <a:pPr marL="342900" lvl="0" indent="-342900" algn="just">
              <a:spcBef>
                <a:spcPts val="1200"/>
              </a:spcBef>
              <a:buFont typeface="+mj-lt"/>
              <a:buAutoNum type="arabicPeriod"/>
            </a:pPr>
            <a:r>
              <a:rPr lang="ru-RU" sz="2000" dirty="0">
                <a:latin typeface="Calibri" panose="020F0502020204030204" pitchFamily="34" charset="0"/>
              </a:rPr>
              <a:t>чердаки, технические этажи или их части;</a:t>
            </a:r>
          </a:p>
          <a:p>
            <a:pPr marL="342900" lvl="0" indent="-342900" algn="just">
              <a:spcBef>
                <a:spcPts val="1200"/>
              </a:spcBef>
              <a:buFont typeface="+mj-lt"/>
              <a:buAutoNum type="arabicPeriod"/>
            </a:pPr>
            <a:r>
              <a:rPr lang="ru-RU" sz="2000" dirty="0">
                <a:latin typeface="Calibri" panose="020F0502020204030204" pitchFamily="34" charset="0"/>
              </a:rPr>
              <a:t>инженерные сооружения: трубы, мачты, башни, антенные опоры, столбы и другие опоры различного типа и назначения или их части;</a:t>
            </a:r>
          </a:p>
          <a:p>
            <a:pPr marL="342900" lvl="0" indent="-342900" algn="just">
              <a:spcBef>
                <a:spcPts val="1200"/>
              </a:spcBef>
              <a:buFont typeface="+mj-lt"/>
              <a:buAutoNum type="arabicPeriod"/>
            </a:pPr>
            <a:r>
              <a:rPr lang="ru-RU" sz="2000" dirty="0">
                <a:latin typeface="Calibri" panose="020F0502020204030204" pitchFamily="34" charset="0"/>
              </a:rPr>
              <a:t>земельные участки или их части.</a:t>
            </a:r>
          </a:p>
        </p:txBody>
      </p:sp>
    </p:spTree>
    <p:extLst>
      <p:ext uri="{BB962C8B-B14F-4D97-AF65-F5344CB8AC3E}">
        <p14:creationId xmlns:p14="http://schemas.microsoft.com/office/powerpoint/2010/main" val="185204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Объекты размещения</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694619"/>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Классификация объектов размещения</a:t>
            </a:r>
          </a:p>
          <a:p>
            <a:pPr indent="450215" algn="just">
              <a:lnSpc>
                <a:spcPct val="120000"/>
              </a:lnSpc>
              <a:spcBef>
                <a:spcPts val="600"/>
              </a:spcBef>
              <a:spcAft>
                <a:spcPts val="8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 особенностям размещения оборудования связи:</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простые – антенны и аппаратная размещаются вместе, на одном объекте размещения (на кровле или на мачте связи);</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составные – антенны и аппаратная размещаются на разных объектах (антенны – на кровле, аппаратная – на техническом этаже).</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indent="450215" algn="just">
              <a:lnSpc>
                <a:spcPct val="120000"/>
              </a:lnSpc>
              <a:spcBef>
                <a:spcPts val="600"/>
              </a:spcBef>
              <a:spcAft>
                <a:spcPts val="6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 признаку </a:t>
            </a:r>
            <a:r>
              <a:rPr lang="ru-RU" sz="20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специализированности</a:t>
            </a: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специализированные: предназначены для целей размещения оборудования сетей связи и т.п. (мачты и башни связи);</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неспециализированные: имеют иную </a:t>
            </a:r>
            <a:r>
              <a:rPr lang="ru-RU"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функц</a:t>
            </a: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направленность, но могут также использоваться для размещения оборудования связи.</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51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Объекты размещения</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5010089"/>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Классификация объектов размещения</a:t>
            </a:r>
          </a:p>
          <a:p>
            <a:pPr indent="450215" algn="just">
              <a:lnSpc>
                <a:spcPct val="120000"/>
              </a:lnSpc>
              <a:spcBef>
                <a:spcPts val="600"/>
              </a:spcBef>
              <a:spcAft>
                <a:spcPts val="800"/>
              </a:spcAft>
            </a:pPr>
            <a:r>
              <a:rPr lang="ru-RU"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 признаку востребованности на рынке:</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имеющие самостоятельную рыночную полезность;</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Aft>
                <a:spcPts val="600"/>
              </a:spcAft>
              <a:buFont typeface="Symbol" panose="05050102010706020507" pitchFamily="18" charset="2"/>
              <a:buChar char=""/>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не имеющие самостоятельную рыночную полезность.</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a:p>
            <a:pPr indent="450215" algn="just">
              <a:lnSpc>
                <a:spcPct val="120000"/>
              </a:lnSpc>
              <a:spcBef>
                <a:spcPts val="600"/>
              </a:spcBef>
              <a:spcAft>
                <a:spcPts val="600"/>
              </a:spcAft>
            </a:pPr>
            <a:endPar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450215" algn="just">
              <a:lnSpc>
                <a:spcPct val="110000"/>
              </a:lnSpc>
              <a:spcBef>
                <a:spcPts val="600"/>
              </a:spcBef>
              <a:spcAft>
                <a:spcPts val="600"/>
              </a:spcAft>
            </a:pPr>
            <a:r>
              <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Самостоятельная рыночная полезность – полезность объекта размещения для собственника, выраженная в принадлежности к сегменту рынка, для которого известны или могут быть определены ставки аренды и уровень рыночной загрузки, и отличному от аренды/продажи мест размещения оборудования связи.</a:t>
            </a:r>
          </a:p>
          <a:p>
            <a:pPr indent="450215" algn="just">
              <a:lnSpc>
                <a:spcPct val="110000"/>
              </a:lnSpc>
              <a:spcBef>
                <a:spcPts val="600"/>
              </a:spcBef>
              <a:spcAft>
                <a:spcPts val="600"/>
              </a:spcAft>
            </a:pP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То есть это объекты, относящиеся к «традиционным» сегментам рынка.</a:t>
            </a:r>
            <a:endParaRPr lang="ru-R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31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Типичные условия договора аренды</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555093"/>
          </a:xfrm>
          <a:prstGeom prst="rect">
            <a:avLst/>
          </a:prstGeom>
          <a:noFill/>
        </p:spPr>
        <p:txBody>
          <a:bodyPr wrap="square" rtlCol="0">
            <a:spAutoFit/>
          </a:bodyPr>
          <a:lstStyle/>
          <a:p>
            <a:pPr marL="342900" lvl="0" indent="-342900" algn="just">
              <a:spcBef>
                <a:spcPts val="1200"/>
              </a:spcBef>
              <a:buFont typeface="+mj-lt"/>
              <a:buAutoNum type="arabicPeriod"/>
            </a:pPr>
            <a:r>
              <a:rPr lang="ru-RU" sz="2000" dirty="0">
                <a:latin typeface="Calibri" panose="020F0502020204030204" pitchFamily="34" charset="0"/>
              </a:rPr>
              <a:t>Долгосрочные и краткосрочные; фактов прекращения арендных отношений крайне мало, по истечении срока действия договора (краткосрочного и долгосрочного), как правило, заключается новый</a:t>
            </a:r>
          </a:p>
          <a:p>
            <a:pPr marL="342900" lvl="0" indent="-342900" algn="just">
              <a:spcBef>
                <a:spcPts val="1200"/>
              </a:spcBef>
              <a:buFont typeface="+mj-lt"/>
              <a:buAutoNum type="arabicPeriod"/>
            </a:pPr>
            <a:r>
              <a:rPr lang="ru-RU" sz="2000" dirty="0">
                <a:latin typeface="Calibri" panose="020F0502020204030204" pitchFamily="34" charset="0"/>
              </a:rPr>
              <a:t>Оплата помесячно</a:t>
            </a:r>
          </a:p>
          <a:p>
            <a:pPr marL="342900" lvl="0" indent="-342900" algn="just">
              <a:spcBef>
                <a:spcPts val="1200"/>
              </a:spcBef>
              <a:buFont typeface="+mj-lt"/>
              <a:buAutoNum type="arabicPeriod"/>
            </a:pPr>
            <a:r>
              <a:rPr lang="ru-RU" sz="2000" dirty="0">
                <a:latin typeface="Calibri" panose="020F0502020204030204" pitchFamily="34" charset="0"/>
              </a:rPr>
              <a:t>Передача в субаренду не предусмотрена</a:t>
            </a:r>
          </a:p>
          <a:p>
            <a:pPr marL="342900" lvl="0" indent="-342900" algn="just">
              <a:spcBef>
                <a:spcPts val="1200"/>
              </a:spcBef>
              <a:buFont typeface="+mj-lt"/>
              <a:buAutoNum type="arabicPeriod"/>
            </a:pPr>
            <a:r>
              <a:rPr lang="ru-RU" sz="2000" dirty="0">
                <a:latin typeface="Calibri" panose="020F0502020204030204" pitchFamily="34" charset="0"/>
              </a:rPr>
              <a:t>При повреждении объекта арендатор производит ремонт за свой счет </a:t>
            </a:r>
          </a:p>
          <a:p>
            <a:pPr marL="342900" lvl="0" indent="-342900" algn="just">
              <a:spcBef>
                <a:spcPts val="1200"/>
              </a:spcBef>
              <a:buFont typeface="+mj-lt"/>
              <a:buAutoNum type="arabicPeriod"/>
            </a:pPr>
            <a:r>
              <a:rPr lang="ru-RU" sz="2000" dirty="0">
                <a:latin typeface="Calibri" panose="020F0502020204030204" pitchFamily="34" charset="0"/>
              </a:rPr>
              <a:t>Арендатор получает право разместить оборудование, проложить кабели и право доступа к оборудованию для обслуживания.</a:t>
            </a:r>
          </a:p>
          <a:p>
            <a:pPr marL="342900" lvl="0" indent="-342900" algn="just">
              <a:spcBef>
                <a:spcPts val="1200"/>
              </a:spcBef>
              <a:buFont typeface="+mj-lt"/>
              <a:buAutoNum type="arabicPeriod"/>
            </a:pPr>
            <a:r>
              <a:rPr lang="ru-RU" sz="2000" dirty="0">
                <a:latin typeface="Calibri" panose="020F0502020204030204" pitchFamily="34" charset="0"/>
              </a:rPr>
              <a:t>Обычно арендатор оплачивает фиксированную базовую часть арендной платы и отдельно – операционные расходы и/или коммунальные услуги (чаще всего – фактически потребленную электроэнергию)</a:t>
            </a:r>
          </a:p>
        </p:txBody>
      </p:sp>
    </p:spTree>
    <p:extLst>
      <p:ext uri="{BB962C8B-B14F-4D97-AF65-F5344CB8AC3E}">
        <p14:creationId xmlns:p14="http://schemas.microsoft.com/office/powerpoint/2010/main" val="77409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Объект оценки</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2985433"/>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Рекомендуемая формулировка объекта оценки в соответствии с нормами оценочной деятельности</a:t>
            </a:r>
          </a:p>
          <a:p>
            <a:pPr lvl="0" algn="just">
              <a:spcBef>
                <a:spcPts val="1200"/>
              </a:spcBef>
            </a:pPr>
            <a:r>
              <a:rPr lang="ru-RU" sz="2000" dirty="0">
                <a:latin typeface="Calibri" panose="020F0502020204030204" pitchFamily="34" charset="0"/>
              </a:rPr>
              <a:t>Право временного владения и пользования объектом аренды на условиях договора аренды в течение платежного периода (либо в течение срока действия договора) при условии отсутствия первоначального платежа за право заключения договора (или за переуступку прав по договору)</a:t>
            </a:r>
          </a:p>
          <a:p>
            <a:pPr lvl="0" algn="just">
              <a:spcBef>
                <a:spcPts val="1200"/>
              </a:spcBef>
            </a:pPr>
            <a:r>
              <a:rPr lang="ru-RU" sz="2000" dirty="0">
                <a:latin typeface="Calibri" panose="020F0502020204030204" pitchFamily="34" charset="0"/>
              </a:rPr>
              <a:t>В задании на оценку фиксируется объект аренды и условия договора аренды</a:t>
            </a:r>
            <a:endParaRPr lang="ru-RU" sz="2000" i="1" dirty="0">
              <a:latin typeface="Calibri" panose="020F0502020204030204" pitchFamily="34" charset="0"/>
            </a:endParaRPr>
          </a:p>
        </p:txBody>
      </p:sp>
    </p:spTree>
    <p:extLst>
      <p:ext uri="{BB962C8B-B14F-4D97-AF65-F5344CB8AC3E}">
        <p14:creationId xmlns:p14="http://schemas.microsoft.com/office/powerpoint/2010/main" val="95283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Анализ наиболее эффективного использования</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4924425"/>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Особенности проведения анализа НЭИ</a:t>
            </a:r>
          </a:p>
          <a:p>
            <a:pPr marL="457200" lvl="0" indent="-457200" algn="just">
              <a:spcBef>
                <a:spcPts val="1200"/>
              </a:spcBef>
              <a:buFont typeface="+mj-lt"/>
              <a:buAutoNum type="arabicPeriod"/>
            </a:pPr>
            <a:r>
              <a:rPr lang="ru-RU" sz="2000" dirty="0">
                <a:latin typeface="Calibri" panose="020F0502020204030204" pitchFamily="34" charset="0"/>
              </a:rPr>
              <a:t>Для целей аренды анализ НЭИ проводится с учетом условий использования этого объекта, устанавливаемых договором аренды или проектом такого договора (п. 21 ФСО №7)</a:t>
            </a:r>
          </a:p>
          <a:p>
            <a:pPr marL="457200" lvl="0" indent="-457200" algn="just">
              <a:spcBef>
                <a:spcPts val="1200"/>
              </a:spcBef>
              <a:buFont typeface="+mj-lt"/>
              <a:buAutoNum type="arabicPeriod"/>
            </a:pPr>
            <a:r>
              <a:rPr lang="ru-RU" sz="2000" dirty="0">
                <a:latin typeface="Calibri" panose="020F0502020204030204" pitchFamily="34" charset="0"/>
              </a:rPr>
              <a:t>Ключевой момент – переход полезности объектов недвижимости от арендодателя к арендатору</a:t>
            </a:r>
          </a:p>
          <a:p>
            <a:pPr marL="457200" lvl="0" indent="-457200" algn="just">
              <a:spcBef>
                <a:spcPts val="1200"/>
              </a:spcBef>
              <a:buFont typeface="+mj-lt"/>
              <a:buAutoNum type="arabicPeriod"/>
            </a:pPr>
            <a:r>
              <a:rPr lang="ru-RU" sz="2000" dirty="0">
                <a:latin typeface="Calibri" panose="020F0502020204030204" pitchFamily="34" charset="0"/>
              </a:rPr>
              <a:t>Объекты размещения многообразны – они могут быть простыми или составными, их части могут иметь или не иметь самостоятельной рыночной полезности</a:t>
            </a:r>
          </a:p>
          <a:p>
            <a:pPr marL="457200" lvl="0" indent="-457200" algn="just">
              <a:spcBef>
                <a:spcPts val="1200"/>
              </a:spcBef>
              <a:buFont typeface="+mj-lt"/>
              <a:buAutoNum type="arabicPeriod"/>
            </a:pPr>
            <a:r>
              <a:rPr lang="ru-RU" sz="2000" dirty="0">
                <a:latin typeface="Calibri" panose="020F0502020204030204" pitchFamily="34" charset="0"/>
              </a:rPr>
              <a:t>Есть полезность для арендодателя, и есть полезность для арендатора</a:t>
            </a:r>
          </a:p>
          <a:p>
            <a:pPr marL="457200" lvl="0" indent="-457200" algn="just">
              <a:spcBef>
                <a:spcPts val="1200"/>
              </a:spcBef>
              <a:buFont typeface="+mj-lt"/>
              <a:buAutoNum type="arabicPeriod"/>
            </a:pPr>
            <a:r>
              <a:rPr lang="ru-RU" sz="2000" dirty="0">
                <a:latin typeface="Calibri" panose="020F0502020204030204" pitchFamily="34" charset="0"/>
              </a:rPr>
              <a:t>Важно! В случае аренды объекта, не имеющего самостоятельной рыночной полезности, арендодатель не теряет полезность объекта аренды (стена, кровля).</a:t>
            </a:r>
            <a:endParaRPr lang="ru-RU" sz="1400" i="1" dirty="0">
              <a:latin typeface="Calibri" panose="020F0502020204030204" pitchFamily="34" charset="0"/>
            </a:endParaRPr>
          </a:p>
        </p:txBody>
      </p:sp>
    </p:spTree>
    <p:extLst>
      <p:ext uri="{BB962C8B-B14F-4D97-AF65-F5344CB8AC3E}">
        <p14:creationId xmlns:p14="http://schemas.microsoft.com/office/powerpoint/2010/main" val="427952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4835D47-1DA8-4AF8-B98B-94D8F843C403}"/>
              </a:ext>
            </a:extLst>
          </p:cNvPr>
          <p:cNvSpPr txBox="1">
            <a:spLocks noChangeArrowheads="1"/>
          </p:cNvSpPr>
          <p:nvPr/>
        </p:nvSpPr>
        <p:spPr bwMode="auto">
          <a:xfrm>
            <a:off x="1" y="-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3200" b="1" dirty="0">
                <a:solidFill>
                  <a:srgbClr val="0070C0"/>
                </a:solidFill>
                <a:latin typeface="Calibri" panose="020F0502020204030204" pitchFamily="34" charset="0"/>
                <a:cs typeface="Calibri" pitchFamily="34" charset="0"/>
              </a:rPr>
              <a:t>Анализ наиболее эффективного использования</a:t>
            </a:r>
          </a:p>
        </p:txBody>
      </p:sp>
      <p:sp>
        <p:nvSpPr>
          <p:cNvPr id="20" name="TextBox 19">
            <a:extLst>
              <a:ext uri="{FF2B5EF4-FFF2-40B4-BE49-F238E27FC236}">
                <a16:creationId xmlns:a16="http://schemas.microsoft.com/office/drawing/2014/main" id="{A5BA2C0A-6E71-44CF-81E9-A547E6D06F20}"/>
              </a:ext>
            </a:extLst>
          </p:cNvPr>
          <p:cNvSpPr txBox="1"/>
          <p:nvPr/>
        </p:nvSpPr>
        <p:spPr>
          <a:xfrm>
            <a:off x="467544" y="1412776"/>
            <a:ext cx="8377384" cy="923330"/>
          </a:xfrm>
          <a:prstGeom prst="rect">
            <a:avLst/>
          </a:prstGeom>
          <a:noFill/>
        </p:spPr>
        <p:txBody>
          <a:bodyPr wrap="square" rtlCol="0">
            <a:spAutoFit/>
          </a:bodyPr>
          <a:lstStyle/>
          <a:p>
            <a:pPr lvl="0" algn="just">
              <a:spcBef>
                <a:spcPts val="1200"/>
              </a:spcBef>
            </a:pPr>
            <a:r>
              <a:rPr lang="ru-RU" sz="2400" b="1" dirty="0">
                <a:solidFill>
                  <a:srgbClr val="0070C0"/>
                </a:solidFill>
                <a:latin typeface="Calibri" panose="020F0502020204030204" pitchFamily="34" charset="0"/>
              </a:rPr>
              <a:t>Особенности проведения анализа НЭИ</a:t>
            </a:r>
          </a:p>
          <a:p>
            <a:pPr lvl="0" algn="just">
              <a:spcBef>
                <a:spcPts val="1200"/>
              </a:spcBef>
            </a:pPr>
            <a:endParaRPr lang="ru-RU" sz="2000" dirty="0">
              <a:latin typeface="Calibri" panose="020F0502020204030204" pitchFamily="34" charset="0"/>
            </a:endParaRPr>
          </a:p>
        </p:txBody>
      </p:sp>
      <p:graphicFrame>
        <p:nvGraphicFramePr>
          <p:cNvPr id="2" name="Таблица 1">
            <a:extLst>
              <a:ext uri="{FF2B5EF4-FFF2-40B4-BE49-F238E27FC236}">
                <a16:creationId xmlns:a16="http://schemas.microsoft.com/office/drawing/2014/main" id="{0DF1DDE2-3102-6BFD-C867-26203EEBC359}"/>
              </a:ext>
            </a:extLst>
          </p:cNvPr>
          <p:cNvGraphicFramePr>
            <a:graphicFrameLocks noGrp="1"/>
          </p:cNvGraphicFramePr>
          <p:nvPr>
            <p:extLst>
              <p:ext uri="{D42A27DB-BD31-4B8C-83A1-F6EECF244321}">
                <p14:modId xmlns:p14="http://schemas.microsoft.com/office/powerpoint/2010/main" val="2468539440"/>
              </p:ext>
            </p:extLst>
          </p:nvPr>
        </p:nvGraphicFramePr>
        <p:xfrm>
          <a:off x="467544" y="2132856"/>
          <a:ext cx="8229600" cy="4220910"/>
        </p:xfrm>
        <a:graphic>
          <a:graphicData uri="http://schemas.openxmlformats.org/drawingml/2006/table">
            <a:tbl>
              <a:tblPr firstRow="1" firstCol="1" bandRow="1">
                <a:tableStyleId>{3B4B98B0-60AC-42C2-AFA5-B58CD77FA1E5}</a:tableStyleId>
              </a:tblPr>
              <a:tblGrid>
                <a:gridCol w="3240816">
                  <a:extLst>
                    <a:ext uri="{9D8B030D-6E8A-4147-A177-3AD203B41FA5}">
                      <a16:colId xmlns:a16="http://schemas.microsoft.com/office/drawing/2014/main" val="3599124937"/>
                    </a:ext>
                  </a:extLst>
                </a:gridCol>
                <a:gridCol w="4988784">
                  <a:extLst>
                    <a:ext uri="{9D8B030D-6E8A-4147-A177-3AD203B41FA5}">
                      <a16:colId xmlns:a16="http://schemas.microsoft.com/office/drawing/2014/main" val="2511840246"/>
                    </a:ext>
                  </a:extLst>
                </a:gridCol>
              </a:tblGrid>
              <a:tr h="0">
                <a:tc>
                  <a:txBody>
                    <a:bodyPr/>
                    <a:lstStyle/>
                    <a:p>
                      <a:pPr algn="ctr">
                        <a:lnSpc>
                          <a:spcPct val="120000"/>
                        </a:lnSpc>
                        <a:spcBef>
                          <a:spcPts val="600"/>
                        </a:spcBef>
                        <a:spcAft>
                          <a:spcPts val="600"/>
                        </a:spcAft>
                      </a:pPr>
                      <a:r>
                        <a:rPr lang="ru-RU" sz="1800">
                          <a:solidFill>
                            <a:schemeClr val="tx1"/>
                          </a:solidFill>
                          <a:effectLst/>
                          <a:latin typeface="Calibri" panose="020F0502020204030204" pitchFamily="34" charset="0"/>
                          <a:ea typeface="Calibri" panose="020F0502020204030204" pitchFamily="34" charset="0"/>
                          <a:cs typeface="Calibri" panose="020F0502020204030204" pitchFamily="34" charset="0"/>
                        </a:rPr>
                        <a:t>Характеристика состава объекта </a:t>
                      </a:r>
                    </a:p>
                  </a:txBody>
                  <a:tcPr marL="68580" marR="68580" marT="0" marB="0"/>
                </a:tc>
                <a:tc>
                  <a:txBody>
                    <a:bodyPr/>
                    <a:lstStyle/>
                    <a:p>
                      <a:pPr algn="ctr">
                        <a:lnSpc>
                          <a:spcPct val="120000"/>
                        </a:lnSpc>
                        <a:spcBef>
                          <a:spcPts val="600"/>
                        </a:spcBef>
                        <a:spcAft>
                          <a:spcPts val="600"/>
                        </a:spcAft>
                      </a:pPr>
                      <a:r>
                        <a:rPr lang="ru-RU" sz="1800">
                          <a:solidFill>
                            <a:schemeClr val="tx1"/>
                          </a:solidFill>
                          <a:effectLst/>
                          <a:latin typeface="Calibri" panose="020F0502020204030204" pitchFamily="34" charset="0"/>
                          <a:ea typeface="Calibri" panose="020F0502020204030204" pitchFamily="34" charset="0"/>
                          <a:cs typeface="Calibri" panose="020F0502020204030204" pitchFamily="34" charset="0"/>
                        </a:rPr>
                        <a:t>Полезность объекта, передаваемая от арендодателя к арендатору</a:t>
                      </a:r>
                    </a:p>
                  </a:txBody>
                  <a:tcPr marL="68580" marR="68580" marT="0" marB="0"/>
                </a:tc>
                <a:extLst>
                  <a:ext uri="{0D108BD9-81ED-4DB2-BD59-A6C34878D82A}">
                    <a16:rowId xmlns:a16="http://schemas.microsoft.com/office/drawing/2014/main" val="3501778291"/>
                  </a:ext>
                </a:extLst>
              </a:tr>
              <a:tr h="0">
                <a:tc>
                  <a:txBody>
                    <a:bodyPr/>
                    <a:lstStyle/>
                    <a:p>
                      <a:pPr>
                        <a:lnSpc>
                          <a:spcPct val="107000"/>
                        </a:lnSpc>
                        <a:spcAft>
                          <a:spcPts val="800"/>
                        </a:spcAft>
                      </a:pPr>
                      <a: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Не имеет частей</a:t>
                      </a:r>
                      <a:b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с самостоятельной рыночной полезностью</a:t>
                      </a:r>
                    </a:p>
                  </a:txBody>
                  <a:tcPr marL="68580" marR="68580" marT="0" marB="0"/>
                </a:tc>
                <a:tc>
                  <a:txBody>
                    <a:bodyPr/>
                    <a:lstStyle/>
                    <a:p>
                      <a:pPr algn="just">
                        <a:lnSpc>
                          <a:spcPct val="107000"/>
                        </a:lnSpc>
                        <a:spcAft>
                          <a:spcPts val="800"/>
                        </a:spcAft>
                      </a:pP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полезность объекта заключается в возможности размещения оборудования сотовой связи</a:t>
                      </a:r>
                    </a:p>
                  </a:txBody>
                  <a:tcPr marL="68580" marR="68580" marT="0" marB="0"/>
                </a:tc>
                <a:extLst>
                  <a:ext uri="{0D108BD9-81ED-4DB2-BD59-A6C34878D82A}">
                    <a16:rowId xmlns:a16="http://schemas.microsoft.com/office/drawing/2014/main" val="2416473868"/>
                  </a:ext>
                </a:extLst>
              </a:tr>
              <a:tr h="0">
                <a:tc>
                  <a:txBody>
                    <a:bodyPr/>
                    <a:lstStyle/>
                    <a:p>
                      <a:pPr>
                        <a:lnSpc>
                          <a:spcPct val="107000"/>
                        </a:lnSpc>
                        <a:spcAft>
                          <a:spcPts val="800"/>
                        </a:spcAft>
                      </a:pPr>
                      <a: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 состав входят части,</a:t>
                      </a:r>
                      <a:b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как имеющие самостоятельную рыночную полезность, так и не имеющие</a:t>
                      </a:r>
                    </a:p>
                  </a:txBody>
                  <a:tcPr marL="68580" marR="68580" marT="0" marB="0"/>
                </a:tc>
                <a:tc>
                  <a:txBody>
                    <a:bodyPr/>
                    <a:lstStyle/>
                    <a:p>
                      <a:pPr algn="just">
                        <a:lnSpc>
                          <a:spcPct val="107000"/>
                        </a:lnSpc>
                        <a:spcAft>
                          <a:spcPts val="800"/>
                        </a:spcAft>
                      </a:pP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полезность объекта складывается из двух частей:</a:t>
                      </a:r>
                    </a:p>
                    <a:p>
                      <a:pPr marL="342900" lvl="0" indent="-342900" algn="just">
                        <a:lnSpc>
                          <a:spcPct val="107000"/>
                        </a:lnSpc>
                        <a:buFont typeface="Symbol" panose="05050102010706020507" pitchFamily="18" charset="2"/>
                        <a:buChar char=""/>
                      </a:pP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рыночная полезность частей, которые обладают такой полезностью;</a:t>
                      </a:r>
                    </a:p>
                    <a:p>
                      <a:pPr marL="342900" lvl="0" indent="-342900" algn="just">
                        <a:lnSpc>
                          <a:spcPct val="107000"/>
                        </a:lnSpc>
                        <a:spcAft>
                          <a:spcPts val="800"/>
                        </a:spcAft>
                        <a:buFont typeface="Symbol" panose="05050102010706020507" pitchFamily="18" charset="2"/>
                        <a:buChar char=""/>
                      </a:pP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полезность объекта заключается</a:t>
                      </a:r>
                      <a:b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 возможности размещения оборудования сотовой связи</a:t>
                      </a:r>
                    </a:p>
                  </a:txBody>
                  <a:tcPr marL="68580" marR="68580" marT="0" marB="0"/>
                </a:tc>
                <a:extLst>
                  <a:ext uri="{0D108BD9-81ED-4DB2-BD59-A6C34878D82A}">
                    <a16:rowId xmlns:a16="http://schemas.microsoft.com/office/drawing/2014/main" val="2423838676"/>
                  </a:ext>
                </a:extLst>
              </a:tr>
              <a:tr h="0">
                <a:tc>
                  <a:txBody>
                    <a:bodyPr/>
                    <a:lstStyle/>
                    <a:p>
                      <a:pPr>
                        <a:lnSpc>
                          <a:spcPct val="107000"/>
                        </a:lnSpc>
                        <a:spcAft>
                          <a:spcPts val="800"/>
                        </a:spcAft>
                      </a:pPr>
                      <a:r>
                        <a:rPr lang="ru-RU"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 состав входят только части, имеющие самостоятельную рыночную полезность</a:t>
                      </a:r>
                    </a:p>
                  </a:txBody>
                  <a:tcPr marL="68580" marR="68580" marT="0" marB="0"/>
                </a:tc>
                <a:tc>
                  <a:txBody>
                    <a:bodyPr/>
                    <a:lstStyle/>
                    <a:p>
                      <a:pPr algn="just">
                        <a:lnSpc>
                          <a:spcPct val="107000"/>
                        </a:lnSpc>
                        <a:spcAft>
                          <a:spcPts val="800"/>
                        </a:spcAft>
                      </a:pPr>
                      <a:r>
                        <a:rPr lang="ru-R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полезность объекта равна рыночной полезности всех частей объекта размещения</a:t>
                      </a:r>
                    </a:p>
                  </a:txBody>
                  <a:tcPr marL="68580" marR="68580" marT="0" marB="0"/>
                </a:tc>
                <a:extLst>
                  <a:ext uri="{0D108BD9-81ED-4DB2-BD59-A6C34878D82A}">
                    <a16:rowId xmlns:a16="http://schemas.microsoft.com/office/drawing/2014/main" val="224174449"/>
                  </a:ext>
                </a:extLst>
              </a:tr>
            </a:tbl>
          </a:graphicData>
        </a:graphic>
      </p:graphicFrame>
    </p:spTree>
    <p:extLst>
      <p:ext uri="{BB962C8B-B14F-4D97-AF65-F5344CB8AC3E}">
        <p14:creationId xmlns:p14="http://schemas.microsoft.com/office/powerpoint/2010/main" val="1749816539"/>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25975</TotalTime>
  <Words>1828</Words>
  <Application>Microsoft Office PowerPoint</Application>
  <PresentationFormat>Экран (4:3)</PresentationFormat>
  <Paragraphs>220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Symbol</vt:lpstr>
      <vt:lpstr>Tahoma</vt:lpstr>
      <vt:lpstr>Оформление по умолчанию</vt:lpstr>
      <vt:lpstr> «Определение размера арендной платы для размещения оборудования сотовой связи»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недвижимости</dc:title>
  <dc:creator>1</dc:creator>
  <cp:lastModifiedBy>m l</cp:lastModifiedBy>
  <cp:revision>950</cp:revision>
  <dcterms:created xsi:type="dcterms:W3CDTF">2008-06-01T08:07:10Z</dcterms:created>
  <dcterms:modified xsi:type="dcterms:W3CDTF">2026-04-08T07:33:30Z</dcterms:modified>
</cp:coreProperties>
</file>