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367" r:id="rId3"/>
    <p:sldId id="383" r:id="rId4"/>
    <p:sldId id="384" r:id="rId5"/>
    <p:sldId id="385" r:id="rId6"/>
    <p:sldId id="389" r:id="rId7"/>
    <p:sldId id="387" r:id="rId8"/>
    <p:sldId id="388" r:id="rId9"/>
    <p:sldId id="391" r:id="rId10"/>
    <p:sldId id="392" r:id="rId11"/>
    <p:sldId id="386" r:id="rId12"/>
    <p:sldId id="3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598" autoAdjust="0"/>
  </p:normalViewPr>
  <p:slideViewPr>
    <p:cSldViewPr>
      <p:cViewPr varScale="1">
        <p:scale>
          <a:sx n="106" d="100"/>
          <a:sy n="106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389E-1E52-47BC-826D-7C5C52223A9F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923A-643F-4ECE-AB98-7F4FC6C3F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7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4C95-BD56-4634-8FA6-9E39C2509046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FE8C-0EDD-43D8-9267-7A603A3BD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 txBox="1">
            <a:spLocks/>
          </p:cNvSpPr>
          <p:nvPr/>
        </p:nvSpPr>
        <p:spPr>
          <a:xfrm>
            <a:off x="2785389" y="2924944"/>
            <a:ext cx="4869629" cy="642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Каминский Алексей Владимирович</a:t>
            </a: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2816464" y="3501008"/>
            <a:ext cx="453650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Председатель </a:t>
            </a:r>
            <a:r>
              <a:rPr lang="ru-RU" sz="1400" dirty="0" smtClean="0">
                <a:solidFill>
                  <a:srgbClr val="0070C0"/>
                </a:solidFill>
              </a:rPr>
              <a:t>Совета Национального </a:t>
            </a:r>
            <a:r>
              <a:rPr lang="ru-RU" sz="1400" dirty="0">
                <a:solidFill>
                  <a:srgbClr val="0070C0"/>
                </a:solidFill>
              </a:rPr>
              <a:t>объединения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СРО оценщиков «Союз СОО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9820" y="6536377"/>
            <a:ext cx="3050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Москва, </a:t>
            </a:r>
            <a:r>
              <a:rPr lang="en-US" sz="1400" b="1" dirty="0" smtClean="0">
                <a:solidFill>
                  <a:srgbClr val="0070C0"/>
                </a:solidFill>
              </a:rPr>
              <a:t>21</a:t>
            </a:r>
            <a:r>
              <a:rPr lang="ru-RU" sz="1400" b="1" dirty="0" smtClean="0">
                <a:solidFill>
                  <a:srgbClr val="0070C0"/>
                </a:solidFill>
              </a:rPr>
              <a:t> октября 2020 г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" name="Picture 10" descr="http://to02.rosreestr.ru/upload/to02/files/img/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701658" cy="7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ihi.ru/pics/2016/11/30/4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766934" cy="5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Ильин МО\Desktop\Фото\АВ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953"/>
          <a:stretch/>
        </p:blipFill>
        <p:spPr bwMode="auto">
          <a:xfrm>
            <a:off x="611560" y="3573016"/>
            <a:ext cx="20522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29DF115-2DAC-471E-AE26-58866ED72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212976"/>
            <a:ext cx="722978" cy="7200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6247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Уголовное преследование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 оспаривание кадастровой стоимости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Москве: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опасный прецедент для бизнеса и оценочного сообщества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2843808" y="4869160"/>
            <a:ext cx="4536504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Председатель </a:t>
            </a:r>
            <a:r>
              <a:rPr lang="ru-RU" sz="1400" dirty="0">
                <a:solidFill>
                  <a:srgbClr val="0070C0"/>
                </a:solidFill>
              </a:rPr>
              <a:t>Комиссии по кадастровой оценке 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и оспариванию кадастровой стоимости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70C0"/>
                </a:solidFill>
              </a:rPr>
              <a:t>Общественного совета при </a:t>
            </a:r>
            <a:r>
              <a:rPr lang="ru-RU" sz="1400" dirty="0" err="1" smtClean="0">
                <a:solidFill>
                  <a:srgbClr val="0070C0"/>
                </a:solidFill>
              </a:rPr>
              <a:t>Росреестре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2843808" y="5589240"/>
            <a:ext cx="4536504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Член </a:t>
            </a:r>
            <a:r>
              <a:rPr lang="ru-RU" sz="1400" dirty="0">
                <a:solidFill>
                  <a:srgbClr val="0070C0"/>
                </a:solidFill>
              </a:rPr>
              <a:t>Рабочей группы при Государственной Думе «Совершенствование законодательства в области имущественных налогов, кадастровой оценки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и оценочной деятельности»</a:t>
            </a:r>
          </a:p>
        </p:txBody>
      </p:sp>
      <p:sp>
        <p:nvSpPr>
          <p:cNvPr id="17" name="Текст 5"/>
          <p:cNvSpPr txBox="1">
            <a:spLocks/>
          </p:cNvSpPr>
          <p:nvPr/>
        </p:nvSpPr>
        <p:spPr>
          <a:xfrm>
            <a:off x="2843808" y="4077072"/>
            <a:ext cx="4536504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Заместитель председателя Совета ТПП РФ по саморегулированию профессиональной и предпринимательской деятельности 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Сумская торгово-промышленная палата"/>
          <p:cNvPicPr>
            <a:picLocks noChangeAspect="1" noChangeArrowheads="1"/>
          </p:cNvPicPr>
          <p:nvPr/>
        </p:nvPicPr>
        <p:blipFill>
          <a:blip r:embed="rId6" cstate="print"/>
          <a:srcRect l="32000" t="21520" r="32000" b="24679"/>
          <a:stretch>
            <a:fillRect/>
          </a:stretch>
        </p:blipFill>
        <p:spPr bwMode="auto">
          <a:xfrm>
            <a:off x="7524328" y="3933056"/>
            <a:ext cx="792088" cy="88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94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9973" t="10323" r="1076" b="72580"/>
          <a:stretch>
            <a:fillRect/>
          </a:stretch>
        </p:blipFill>
        <p:spPr bwMode="auto">
          <a:xfrm>
            <a:off x="0" y="0"/>
            <a:ext cx="9144000" cy="19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242088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ВАЖНО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Методические ошибки (при их наличии): некорректные аналоги и корректировки подменяются </a:t>
            </a:r>
            <a:r>
              <a:rPr lang="ru-RU" sz="3200" dirty="0" smtClean="0">
                <a:solidFill>
                  <a:srgbClr val="002060"/>
                </a:solidFill>
              </a:rPr>
              <a:t>экспертами ФБУ РФЦСЭ при Минюсте «использованием </a:t>
            </a:r>
            <a:r>
              <a:rPr lang="ru-RU" sz="3200" dirty="0" smtClean="0">
                <a:solidFill>
                  <a:srgbClr val="002060"/>
                </a:solidFill>
              </a:rPr>
              <a:t>информации, применение которой заведомо приводит к занижению результата рыночной стоимости».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95736" y="4869160"/>
            <a:ext cx="51845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5373216"/>
            <a:ext cx="76328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5877272"/>
            <a:ext cx="79208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3429000"/>
            <a:ext cx="40324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1520" y="4437112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Проект Решения заседания Совета ТПП РФ по саморегулированию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89644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Совет ТПП РФ по саморегулированию считает, что: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1. Безосновательное </a:t>
            </a:r>
            <a:r>
              <a:rPr lang="ru-RU" sz="2400" dirty="0" smtClean="0">
                <a:solidFill>
                  <a:srgbClr val="002060"/>
                </a:solidFill>
              </a:rPr>
              <a:t>вовлечение следственных органов в споры по установлению кадастровой стоимости имущества является недопустимой формой административного давления на суд, владельцев недвижимости, экспертов и оценочное сообщество;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2. Вступившие </a:t>
            </a:r>
            <a:r>
              <a:rPr lang="ru-RU" sz="2400" dirty="0" smtClean="0">
                <a:solidFill>
                  <a:srgbClr val="002060"/>
                </a:solidFill>
              </a:rPr>
              <a:t>в законную силу судебные акты являются обязательными для всех без исключения органов государственной власти, органов местного самоуправления, должностных и частных лиц, они подлежат неукоснительному исполнению на всей территории РФ. Попытка поставить под сомнение законность и обоснованность судебного акта в обход установленной процедуры его обжалования, в т.ч. путём обращения в следственные органы, является формой вмешательства в деятельность судебной системы и создает препятствия для независимого и беспристрастного правосудия. Подобные действия нарушают принципы разделения властей и вносят дисбаланс в систему сдержек и противовесов;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3. Огульное </a:t>
            </a:r>
            <a:r>
              <a:rPr lang="ru-RU" sz="2400" dirty="0" smtClean="0">
                <a:solidFill>
                  <a:srgbClr val="002060"/>
                </a:solidFill>
              </a:rPr>
              <a:t>и массовое обвинение оценщиков и судебных экспертов в манипуляциях, в сознательном занижении рыночной стоимости, мошенничестве и тому подобных действиях после завершения судебных процессов является формой клеветы, недопустимой со стороны государственного или муниципального органа. Подобные обвинения  грубо попирают конституционную презумпцию невиновности и снижают авторитет самих органов. Ответственность лиц, виновных в распространении подобной клеветы и домыслов, должна носить неотвратимый характер;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4. Профессиональному </a:t>
            </a:r>
            <a:r>
              <a:rPr lang="ru-RU" sz="2400" dirty="0" smtClean="0">
                <a:solidFill>
                  <a:srgbClr val="002060"/>
                </a:solidFill>
              </a:rPr>
              <a:t>и бизнес сообществу необходимо обеспечить максимальную публичность ситуаций с возбуждением уголовных дел по инициативе Департамента городского имущества города Москвы после проигранных судебных процессов по установлению кадастровой стоимости в размере рыночной,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т.ч. по объекту на Филипповском переулке, д.13, стр.1.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60152" t="9016" r="923" b="13730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691680" y="4509120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0006" t="33346" b="45248"/>
          <a:stretch>
            <a:fillRect/>
          </a:stretch>
        </p:blipFill>
        <p:spPr bwMode="auto">
          <a:xfrm>
            <a:off x="-108520" y="260648"/>
            <a:ext cx="97565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44008" y="980728"/>
            <a:ext cx="4104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504" y="1340768"/>
            <a:ext cx="648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/>
          <p:nvPr/>
        </p:nvPicPr>
        <p:blipFill>
          <a:blip r:embed="rId3" cstate="print"/>
          <a:srcRect l="60152" t="31147" b="46107"/>
          <a:stretch>
            <a:fillRect/>
          </a:stretch>
        </p:blipFill>
        <p:spPr bwMode="auto">
          <a:xfrm>
            <a:off x="0" y="3501008"/>
            <a:ext cx="9396536" cy="257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95736" y="4869160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5229200"/>
            <a:ext cx="8424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9512" y="5589240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63688" y="4509120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3109" t="9221" r="6232" b="35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59933" t="10041" b="20902"/>
          <a:stretch>
            <a:fillRect/>
          </a:stretch>
        </p:blipFill>
        <p:spPr bwMode="auto">
          <a:xfrm>
            <a:off x="-108520" y="0"/>
            <a:ext cx="9505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71572" t="6129" r="11166" b="20323"/>
          <a:stretch>
            <a:fillRect/>
          </a:stretch>
        </p:blipFill>
        <p:spPr bwMode="auto">
          <a:xfrm>
            <a:off x="467544" y="980728"/>
            <a:ext cx="406794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31641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Обращение в Национальное объединение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СРО оценщиков «Союз СОО»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71113" t="4839" r="11384" b="19355"/>
          <a:stretch>
            <a:fillRect/>
          </a:stretch>
        </p:blipFill>
        <p:spPr bwMode="auto">
          <a:xfrm>
            <a:off x="4716016" y="1052736"/>
            <a:ext cx="396044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316416" y="0"/>
            <a:ext cx="827584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29DF115-2DAC-471E-AE26-58866ED7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0"/>
            <a:ext cx="971600" cy="9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116632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Краткая информация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Объект.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Помещение, площадью 2 270,3 кв.м. по адресу: г.Москва, Филипповский пер., д.13, стр.1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Дата оценки –  01.01.2016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Решение вступило в законную силу 12.12.2018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06896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Истец – ООО «Астра семь»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71703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Ответчик – ДГИ города Москвы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37321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Обращение ДГИ в </a:t>
            </a:r>
            <a:r>
              <a:rPr lang="ru-RU" sz="3200" b="1" dirty="0" smtClean="0">
                <a:solidFill>
                  <a:srgbClr val="C00000"/>
                </a:solidFill>
              </a:rPr>
              <a:t>следственные </a:t>
            </a:r>
            <a:r>
              <a:rPr lang="ru-RU" sz="3200" b="1" dirty="0" smtClean="0">
                <a:solidFill>
                  <a:srgbClr val="C00000"/>
                </a:solidFill>
              </a:rPr>
              <a:t>органы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5013176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9973" t="10323" r="1076" b="72580"/>
          <a:stretch>
            <a:fillRect/>
          </a:stretch>
        </p:blipFill>
        <p:spPr bwMode="auto">
          <a:xfrm>
            <a:off x="0" y="0"/>
            <a:ext cx="9144000" cy="19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 l="16350" t="52818" r="54963" b="22090"/>
          <a:stretch>
            <a:fillRect/>
          </a:stretch>
        </p:blipFill>
        <p:spPr bwMode="auto">
          <a:xfrm>
            <a:off x="0" y="285293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827584" y="3284984"/>
            <a:ext cx="4680520" cy="216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267744" y="3933056"/>
            <a:ext cx="3960440" cy="216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19672" y="4149080"/>
            <a:ext cx="7272808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9973" t="10323" r="1076" b="72580"/>
          <a:stretch>
            <a:fillRect/>
          </a:stretch>
        </p:blipFill>
        <p:spPr bwMode="auto">
          <a:xfrm>
            <a:off x="0" y="0"/>
            <a:ext cx="9144000" cy="19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92280" y="5733256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7504" y="2060848"/>
            <a:ext cx="86409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Из Заключения ФБУ РФЦСЭ при Минюсте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использование в расчетах выбранных аналогов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заведомо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приведет </a:t>
            </a:r>
            <a:r>
              <a:rPr lang="ru-RU" sz="2400" dirty="0" smtClean="0">
                <a:solidFill>
                  <a:srgbClr val="002060"/>
                </a:solidFill>
              </a:rPr>
              <a:t>к занижению рыночной стоимости</a:t>
            </a:r>
            <a:r>
              <a:rPr lang="ru-RU" sz="2400" dirty="0" smtClean="0">
                <a:solidFill>
                  <a:srgbClr val="002060"/>
                </a:solidFill>
              </a:rPr>
              <a:t>»;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solidFill>
                  <a:srgbClr val="002060"/>
                </a:solidFill>
              </a:rPr>
              <a:t>Комментарий. Эксперт в расчетах использовал отдельно стоящие здания, а не встроенные помещения введя понижающую корректировку – 10%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2210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Таким образом, применение указанных корректировок последовательно, привело к существенному снижению рыночной стоимости по Сравнительному подходу. Таким образом, для специалистов очевидно, что выбрана методика расчета, которая заведомо </a:t>
            </a:r>
            <a:r>
              <a:rPr lang="ru-RU" sz="2400" dirty="0" smtClean="0">
                <a:solidFill>
                  <a:srgbClr val="002060"/>
                </a:solidFill>
              </a:rPr>
              <a:t>приведет </a:t>
            </a:r>
            <a:r>
              <a:rPr lang="ru-RU" sz="2400" dirty="0" smtClean="0">
                <a:solidFill>
                  <a:srgbClr val="002060"/>
                </a:solidFill>
              </a:rPr>
              <a:t>к заниженному результату.»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512" y="3212976"/>
            <a:ext cx="73448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281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как необходимый элемент цивилизованного института ГКО</dc:title>
  <dc:creator>Михаил</dc:creator>
  <cp:lastModifiedBy>Михаил</cp:lastModifiedBy>
  <cp:revision>194</cp:revision>
  <dcterms:created xsi:type="dcterms:W3CDTF">2019-09-28T19:43:44Z</dcterms:created>
  <dcterms:modified xsi:type="dcterms:W3CDTF">2020-10-21T11:37:13Z</dcterms:modified>
</cp:coreProperties>
</file>