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317" r:id="rId4"/>
    <p:sldId id="351" r:id="rId5"/>
    <p:sldId id="352" r:id="rId6"/>
    <p:sldId id="354" r:id="rId7"/>
    <p:sldId id="355" r:id="rId8"/>
    <p:sldId id="333" r:id="rId9"/>
    <p:sldId id="344" r:id="rId10"/>
    <p:sldId id="347" r:id="rId11"/>
    <p:sldId id="356" r:id="rId12"/>
    <p:sldId id="358" r:id="rId13"/>
    <p:sldId id="357" r:id="rId14"/>
    <p:sldId id="359" r:id="rId15"/>
    <p:sldId id="360" r:id="rId16"/>
    <p:sldId id="361" r:id="rId17"/>
    <p:sldId id="269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55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73310" autoAdjust="0"/>
  </p:normalViewPr>
  <p:slideViewPr>
    <p:cSldViewPr showGuides="1">
      <p:cViewPr>
        <p:scale>
          <a:sx n="80" d="100"/>
          <a:sy n="80" d="100"/>
        </p:scale>
        <p:origin x="-1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A2B08-25CC-452D-BC0E-EC4C185FFD4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99C0-6A23-4294-B093-A94AD76F0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4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9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9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Согласно практике арбитражных судов наиболее частые предметы спора «тарифных» дел: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Согласно практике арбитражных судов наиболее частые предметы спора «тарифных» дел: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2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Согласно практике арбитражных судов наиболее частые предметы спора «тарифных» дел: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Согласно практике арбитражных судов наиболее частые предметы спора «тарифных» дел: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7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C0-6A23-4294-B093-A94AD76F0E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F84E-1CEE-4810-8FFA-1F972F297E51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73C0-8746-49B6-A261-3C2E6F07A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itul-b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176" y="3212976"/>
            <a:ext cx="2401824" cy="30998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7353"/>
            <a:ext cx="7920880" cy="23762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Консалтинг</a:t>
            </a:r>
            <a:endParaRPr lang="ru-RU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76256" y="1844824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A555A"/>
                </a:solidFill>
              </a:rPr>
              <a:t>www.veta.expert</a:t>
            </a:r>
            <a:endParaRPr lang="ru-RU" dirty="0">
              <a:solidFill>
                <a:srgbClr val="4A555A"/>
              </a:solidFill>
            </a:endParaRPr>
          </a:p>
        </p:txBody>
      </p:sp>
      <p:pic>
        <p:nvPicPr>
          <p:cNvPr id="10" name="Рисунок 9" descr="logo-tit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243072" cy="1527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549" y="3428430"/>
            <a:ext cx="504056" cy="5053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549" y="4220803"/>
            <a:ext cx="504056" cy="5053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549" y="5012210"/>
            <a:ext cx="504056" cy="50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Действия эксперта для минимизации вопросов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791" y="2026267"/>
            <a:ext cx="8037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1. Выезд </a:t>
            </a:r>
            <a:r>
              <a:rPr lang="ru-RU" sz="2400" dirty="0"/>
              <a:t>эксперта на осмотр оцениваемого </a:t>
            </a:r>
            <a:r>
              <a:rPr lang="ru-RU" sz="2400" dirty="0" smtClean="0"/>
              <a:t>объекта!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1" y="3010164"/>
            <a:ext cx="7895605" cy="25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Действия эксперта для минимизации вопросов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791" y="2026267"/>
            <a:ext cx="8037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2. Изучение аналогов!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Объект-аналог на сайте:</a:t>
            </a:r>
            <a:endParaRPr lang="ru-RU" sz="2400" dirty="0"/>
          </a:p>
        </p:txBody>
      </p:sp>
      <p:pic>
        <p:nvPicPr>
          <p:cNvPr id="2050" name="Picture 2" descr="https://avatars.mds.yandex.net/get-pdb/225396/b8824901-fe7a-429f-aa6d-584cbc97cd4b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6844"/>
            <a:ext cx="4346840" cy="22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erraoko.com/wp-content/uploads/2016/05/terraoko-2016051650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34" y="3524926"/>
            <a:ext cx="3662495" cy="23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Действия эксперта для минимизации вопросов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791" y="2026267"/>
            <a:ext cx="8037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2. Изучение аналогов!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Что нужно: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Найти объект, выставленный на открытый рынок на других </a:t>
            </a:r>
            <a:r>
              <a:rPr lang="ru-RU" sz="2400" dirty="0" smtClean="0"/>
              <a:t>сайтах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Найти точный адрес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Найти кадастровый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8901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Действия эксперта для минимизации вопросов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791" y="2026267"/>
            <a:ext cx="8037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2. Изучение аналогов!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Объект-аналог после подробного изучения:</a:t>
            </a:r>
            <a:endParaRPr lang="ru-RU" sz="2400" dirty="0"/>
          </a:p>
        </p:txBody>
      </p:sp>
      <p:pic>
        <p:nvPicPr>
          <p:cNvPr id="7170" name="Picture 2" descr="http://cdn.fishki.net/upload/post/201507/16/1598959/usv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/>
        </p:blipFill>
        <p:spPr bwMode="auto">
          <a:xfrm>
            <a:off x="611560" y="3226596"/>
            <a:ext cx="4126813" cy="26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-dog.net/wallpapers/2/56/352474704893927/piano-ruins-detro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48" y="3592180"/>
            <a:ext cx="3777411" cy="25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Действия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эксперта для минимизации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вопросов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791" y="2026267"/>
            <a:ext cx="8037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3. Конечно, дать проверить работу коллегам в специализированный по проверке отдел :)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8" y="3132327"/>
            <a:ext cx="5868144" cy="29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Кейс – земельные участки ГК «Ока»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1" name="Picture 7" descr="E:\2019\3 март\Рабочие данные\Конференция\em.qhr5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1" y="1863988"/>
            <a:ext cx="5568090" cy="41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Кейс – земельные участки ГК «Ока»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7947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Оспаривалась кадастровая стоимость 4 земельных участков: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Кадастровая стоимость, до обращения в суд = 143 867 713,9 руб.</a:t>
            </a:r>
            <a:endParaRPr lang="ru-RU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Рыночная стоимость в отчете об оценке = 102 031 000 руб.</a:t>
            </a:r>
            <a:endParaRPr lang="ru-RU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Рыночная стоимость в заключении эксперта = 111 470 000 руб.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Суд вынес решение об установлении кадастровой стоимости в размере рыночной согласно результатам определенным экспертом </a:t>
            </a:r>
            <a:r>
              <a:rPr lang="ru-RU" b="1" dirty="0" smtClean="0"/>
              <a:t>111 470 000 руб.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Экономия на налоговых платежах составила 486 000 руб./год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9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Обратная связь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062" y="1230406"/>
            <a:ext cx="9176400" cy="56323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 marL="1614488"/>
            <a:r>
              <a:rPr lang="ru-RU" sz="2800" dirty="0" smtClean="0">
                <a:solidFill>
                  <a:schemeClr val="bg1"/>
                </a:solidFill>
              </a:rPr>
              <a:t>Звоните </a:t>
            </a:r>
            <a:r>
              <a:rPr lang="ru-RU" sz="2800" dirty="0">
                <a:solidFill>
                  <a:schemeClr val="bg1"/>
                </a:solidFill>
              </a:rPr>
              <a:t>по бесплатному </a:t>
            </a:r>
          </a:p>
          <a:p>
            <a:pPr marL="1614488"/>
            <a:r>
              <a:rPr lang="ru-RU" sz="2800" dirty="0">
                <a:solidFill>
                  <a:schemeClr val="bg1"/>
                </a:solidFill>
              </a:rPr>
              <a:t>телефону </a:t>
            </a:r>
          </a:p>
          <a:p>
            <a:pPr marL="1614488"/>
            <a:r>
              <a:rPr lang="ru-RU" sz="2800" b="1" dirty="0">
                <a:solidFill>
                  <a:schemeClr val="bg1"/>
                </a:solidFill>
              </a:rPr>
              <a:t>8 (800) 775-04-99 </a:t>
            </a:r>
          </a:p>
          <a:p>
            <a:pPr marL="1614488"/>
            <a:endParaRPr lang="ru-RU" sz="2800" dirty="0">
              <a:solidFill>
                <a:schemeClr val="bg1"/>
              </a:solidFill>
            </a:endParaRPr>
          </a:p>
          <a:p>
            <a:pPr marL="1614488"/>
            <a:r>
              <a:rPr lang="ru-RU" sz="2800" dirty="0">
                <a:solidFill>
                  <a:schemeClr val="bg1"/>
                </a:solidFill>
              </a:rPr>
              <a:t>или отправьте запрос по </a:t>
            </a:r>
          </a:p>
          <a:p>
            <a:pPr marL="1614488"/>
            <a:r>
              <a:rPr lang="ru-RU" sz="2800" dirty="0">
                <a:solidFill>
                  <a:schemeClr val="bg1"/>
                </a:solidFill>
              </a:rPr>
              <a:t>электронной почте </a:t>
            </a:r>
          </a:p>
          <a:p>
            <a:pPr marL="1614488"/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smtClean="0">
                <a:solidFill>
                  <a:schemeClr val="bg1"/>
                </a:solidFill>
              </a:rPr>
              <a:t>адрес </a:t>
            </a:r>
            <a:r>
              <a:rPr lang="ru-RU" sz="2800" b="1" dirty="0" err="1" smtClean="0">
                <a:solidFill>
                  <a:schemeClr val="bg1"/>
                </a:solidFill>
              </a:rPr>
              <a:t>veta@veta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expert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pPr marL="1614488"/>
            <a:r>
              <a:rPr lang="en-US" sz="2800" b="1" dirty="0" smtClean="0">
                <a:solidFill>
                  <a:schemeClr val="bg1"/>
                </a:solidFill>
              </a:rPr>
              <a:t>www.veta.expert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itul-b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176" y="3212976"/>
            <a:ext cx="2401824" cy="30998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920880" cy="29523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Практика судебной экспертизы при оспаривании кадастровой стоимости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ru-RU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Александр Терентьев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Судебный эксперт,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директора Экспертной группы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оценочной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76256" y="1844824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A555A"/>
                </a:solidFill>
              </a:rPr>
              <a:t>www.veta.expert</a:t>
            </a:r>
            <a:endParaRPr lang="ru-RU" dirty="0">
              <a:solidFill>
                <a:srgbClr val="4A555A"/>
              </a:solidFill>
            </a:endParaRPr>
          </a:p>
        </p:txBody>
      </p:sp>
      <p:pic>
        <p:nvPicPr>
          <p:cNvPr id="10" name="Рисунок 9" descr="logo-tit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243072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866" y="1078245"/>
            <a:ext cx="7856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таблица - практика судебной экспертизы: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98010"/>
              </p:ext>
            </p:extLst>
          </p:nvPr>
        </p:nvGraphicFramePr>
        <p:xfrm>
          <a:off x="611560" y="1747671"/>
          <a:ext cx="7920879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/>
                <a:gridCol w="2640017"/>
                <a:gridCol w="2640845"/>
              </a:tblGrid>
              <a:tr h="57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Нижегородский областной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Московский городской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Вероятность вызова </a:t>
                      </a:r>
                      <a:r>
                        <a:rPr lang="ru-RU" sz="1800" dirty="0">
                          <a:effectLst/>
                        </a:rPr>
                        <a:t>в судебное заседание Оценщика, подготовившего отчет об оценке оспариваемого объекта недвижимости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0-5%</a:t>
                      </a:r>
                    </a:p>
                  </a:txBody>
                  <a:tcPr marL="68580" marR="68580" marT="0" marB="0" anchor="ctr"/>
                </a:tc>
              </a:tr>
              <a:tr h="57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Кто задает вопросы Оценщику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 Москвы</a:t>
                      </a:r>
                    </a:p>
                  </a:txBody>
                  <a:tcPr marL="68580" marR="68580" marT="0" marB="0" anchor="ctr"/>
                </a:tc>
              </a:tr>
              <a:tr h="57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Вероятность назначения судебной экспертизы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95-100%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3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866" y="1078245"/>
            <a:ext cx="7856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таблица - практика судебной экспертизы: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58472"/>
              </p:ext>
            </p:extLst>
          </p:nvPr>
        </p:nvGraphicFramePr>
        <p:xfrm>
          <a:off x="611560" y="1747671"/>
          <a:ext cx="7920879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/>
                <a:gridCol w="2640017"/>
                <a:gridCol w="2640845"/>
              </a:tblGrid>
              <a:tr h="57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Нижегородский областной суд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Московский городской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42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проходит выбор экспертной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ходатайству административного истца. Выбор организации из списка, представленного административным истцом с наиболее низкой ценой.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ходатайству административного истца. Выбор организации не из списка, представленного административным истцом. </a:t>
                      </a:r>
                    </a:p>
                  </a:txBody>
                  <a:tcPr marL="68580" marR="68580" marT="0" marB="0"/>
                </a:tc>
              </a:tr>
              <a:tr h="5713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проведения судебной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экспертизы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15 000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работы назначается экспертной организацией.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70 000 руб.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3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866" y="1078245"/>
            <a:ext cx="7856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таблица - практика судебной экспертизы: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32829"/>
              </p:ext>
            </p:extLst>
          </p:nvPr>
        </p:nvGraphicFramePr>
        <p:xfrm>
          <a:off x="611560" y="1747671"/>
          <a:ext cx="7920879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/>
                <a:gridCol w="2640017"/>
                <a:gridCol w="2640845"/>
              </a:tblGrid>
              <a:tr h="57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Нижегородский областной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Московский городской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поставленных судом вопросов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Какова рыночная стоимость объекта недвижимости?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 ли отчет требованиям законодательства об оценочной деятельности и требованиям ФСО?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не соответствует, то какова рыночная стоимость?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866" y="1078245"/>
            <a:ext cx="7856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таблица - практика судебной экспертизы: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89974"/>
              </p:ext>
            </p:extLst>
          </p:nvPr>
        </p:nvGraphicFramePr>
        <p:xfrm>
          <a:off x="611560" y="1747671"/>
          <a:ext cx="7920879" cy="429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/>
                <a:gridCol w="2640017"/>
                <a:gridCol w="2640845"/>
              </a:tblGrid>
              <a:tr h="57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Нижегородский областной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Московский городской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Присутствие сторон на заседании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административный истец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Административный истец, Правительство Москвы</a:t>
                      </a:r>
                    </a:p>
                  </a:txBody>
                  <a:tcPr marL="68580" marR="68580" marT="0" marB="0"/>
                </a:tc>
              </a:tr>
              <a:tr h="57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Познания у судей в области оценки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Умеют читать отчеты и экспертизы. Стараются и разбираются в теме оценки.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Умеют читать отчеты и экспертизы. </a:t>
                      </a:r>
                    </a:p>
                  </a:txBody>
                  <a:tcPr marL="68580" marR="68580" marT="0" marB="0"/>
                </a:tc>
              </a:tr>
              <a:tr h="57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задает вопросы судебному эксперту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Административный истец, Правительство Москвы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6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866" y="1078245"/>
            <a:ext cx="7856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таблица - практика судебной экспертизы: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93028"/>
              </p:ext>
            </p:extLst>
          </p:nvPr>
        </p:nvGraphicFramePr>
        <p:xfrm>
          <a:off x="611560" y="1747671"/>
          <a:ext cx="7920879" cy="366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/>
                <a:gridCol w="2640017"/>
                <a:gridCol w="2640845"/>
              </a:tblGrid>
              <a:tr h="57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Нижегородский областной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Московский городской суд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вызова эксперта в суд для дачи пояснений по судебной экспертизе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из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50/50</a:t>
                      </a:r>
                    </a:p>
                  </a:txBody>
                  <a:tcPr marL="68580" marR="68580" marT="0" marB="0"/>
                </a:tc>
              </a:tr>
              <a:tr h="57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продолжительность рассмотрения дела от регистрации до вынесения решения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судебной экспертизы 1 месяц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судебной экспертизой 2-3 месяца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2,5-3,5 месяца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8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Статистика за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2018 г. по результатам оспаривания кадастровой стоимости в судебном порядке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5555" y="5621145"/>
            <a:ext cx="803796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Кадастровая стоимость была снижена на 718,2 млрд. руб. (на 40,6 %)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 bwMode="auto">
          <a:xfrm>
            <a:off x="611560" y="2325246"/>
            <a:ext cx="7920880" cy="327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823" y="0"/>
            <a:ext cx="6660563" cy="122413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VETA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вам 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" y="279496"/>
            <a:ext cx="1635291" cy="629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191593"/>
            <a:ext cx="7920880" cy="4571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6381328"/>
            <a:ext cx="810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A55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www.veta.expert                                                                                                                   8 (800) 775-04-99</a:t>
            </a:r>
            <a:endParaRPr lang="ru-RU" sz="1200" dirty="0">
              <a:solidFill>
                <a:srgbClr val="4A55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b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92" y="4463401"/>
            <a:ext cx="1359408" cy="175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340768"/>
            <a:ext cx="80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Наиболее часто задаваемые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вопросы затрагивают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2060848"/>
            <a:ext cx="803796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Оцениваемый объект</a:t>
            </a:r>
            <a:endParaRPr lang="ru-RU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Аналоги</a:t>
            </a:r>
            <a:endParaRPr lang="ru-RU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Арифметические и технические ошибки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8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739</Words>
  <Application>Microsoft Office PowerPoint</Application>
  <PresentationFormat>Экран (4:3)</PresentationFormat>
  <Paragraphs>178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VETA помогает вам </vt:lpstr>
      <vt:lpstr>Обратная связь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mbulanova</dc:creator>
  <cp:lastModifiedBy>evroset2013</cp:lastModifiedBy>
  <cp:revision>302</cp:revision>
  <cp:lastPrinted>2019-02-27T15:38:35Z</cp:lastPrinted>
  <dcterms:created xsi:type="dcterms:W3CDTF">2016-06-17T08:37:05Z</dcterms:created>
  <dcterms:modified xsi:type="dcterms:W3CDTF">2019-03-27T21:20:48Z</dcterms:modified>
</cp:coreProperties>
</file>