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1" r:id="rId2"/>
    <p:sldId id="412" r:id="rId3"/>
    <p:sldId id="422" r:id="rId4"/>
    <p:sldId id="423" r:id="rId5"/>
    <p:sldId id="424" r:id="rId6"/>
    <p:sldId id="426" r:id="rId7"/>
    <p:sldId id="427" r:id="rId8"/>
    <p:sldId id="425" r:id="rId9"/>
    <p:sldId id="415" r:id="rId10"/>
    <p:sldId id="419" r:id="rId11"/>
    <p:sldId id="319" r:id="rId12"/>
  </p:sldIdLst>
  <p:sldSz cx="12192000" cy="6858000"/>
  <p:notesSz cx="6797675" cy="987425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62626"/>
    <a:srgbClr val="C79478"/>
    <a:srgbClr val="6B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23" autoAdjust="0"/>
    <p:restoredTop sz="94273" autoAdjust="0"/>
  </p:normalViewPr>
  <p:slideViewPr>
    <p:cSldViewPr snapToGrid="0">
      <p:cViewPr varScale="1">
        <p:scale>
          <a:sx n="88" d="100"/>
          <a:sy n="88" d="100"/>
        </p:scale>
        <p:origin x="-317" y="-77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6E669-75E0-4757-8094-3D5B17F3D94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9A6ADB0-4171-4603-8950-0CB7E7AB0044}">
      <dgm:prSet phldrT="[Текст]" custT="1"/>
      <dgm:spPr/>
      <dgm:t>
        <a:bodyPr/>
        <a:lstStyle/>
        <a:p>
          <a:r>
            <a:rPr lang="ru-RU" sz="2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виды деятельности</a:t>
          </a:r>
          <a:endParaRPr lang="ru-RU" sz="2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F6BD2-779C-422E-B75D-45BD56E5246E}" type="parTrans" cxnId="{503B3918-DBEC-4328-AC03-1A1B4F934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661EA-6C79-4D29-A503-59F5D83EAA00}" type="sibTrans" cxnId="{503B3918-DBEC-4328-AC03-1A1B4F934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F3981-F100-4179-91E7-3933DB8037BB}">
      <dgm:prSet phldrT="[Текст]" custT="1"/>
      <dgm:spPr/>
      <dgm:t>
        <a:bodyPr lIns="72000"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кадастровой стоимости объектов недвижимости при проведении государственной кадастровой оценки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310E2-F283-4764-A56D-F479CF889BB7}" type="parTrans" cxnId="{31A57E76-ACD8-488B-8D06-E26B85397F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9577B-BC4E-4628-9628-79814BB92F4F}" type="sibTrans" cxnId="{31A57E76-ACD8-488B-8D06-E26B85397F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0753E-1BA6-4CE0-A948-1FC5B3252B85}">
      <dgm:prSet phldrT="[Текст]" custT="1"/>
      <dgm:spPr/>
      <dgm:t>
        <a:bodyPr lIns="72000"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кадастровой стоимости вновь учтенных объектов недвижимости, ранее учтенных объектов недвижимости в случае внесения в ЕГРН сведений о них и объектов недвижимости, в отношении которых произошло изменение их количественных и (или) качественных характеристик, в период между проведением государственной кадастровой оценки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A551C-2C26-4612-B269-C7B78B15425F}" type="parTrans" cxnId="{58F2162F-DF30-48D1-8BFB-4EF2E1660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9DD9D-F17C-410B-BB14-D50244541878}" type="sibTrans" cxnId="{58F2162F-DF30-48D1-8BFB-4EF2E1660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C433A-13C1-4CBB-BE25-0B634C219C54}">
      <dgm:prSet phldrT="[Текст]" custT="1"/>
      <dgm:spPr/>
      <dgm:t>
        <a:bodyPr lIns="72000"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обращений об исправлении ошибок, допущенных при определении кадастровой стоимости, и предоставление разъяснений, связанных с определением кадастровой стоимости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52A0E-BFE8-4AD2-A0E3-4B77B7076ABE}" type="parTrans" cxnId="{DB552DDC-6089-442A-8F33-B16D6BA3D4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82E81-7768-43BC-A9A1-073113D56BA4}" type="sibTrans" cxnId="{DB552DDC-6089-442A-8F33-B16D6BA3D4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3AAB2-A287-43AA-8143-75239A38A206}">
      <dgm:prSet phldrT="[Текст]" custT="1"/>
      <dgm:spPr/>
      <dgm:t>
        <a:bodyPr lIns="72000"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Сбор, обработка, систематизация и накопление информации, необходимой для определения кадастровой стоимости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282DB-7C0B-4BCE-92FB-2877F25D7210}" type="parTrans" cxnId="{2F262AF5-2099-4EDF-BFBF-B0CE9EBB3B67}">
      <dgm:prSet/>
      <dgm:spPr/>
      <dgm:t>
        <a:bodyPr/>
        <a:lstStyle/>
        <a:p>
          <a:endParaRPr lang="ru-RU"/>
        </a:p>
      </dgm:t>
    </dgm:pt>
    <dgm:pt modelId="{04C34EDB-7D28-4770-8090-C7C5B7E1DBAB}" type="sibTrans" cxnId="{2F262AF5-2099-4EDF-BFBF-B0CE9EBB3B67}">
      <dgm:prSet/>
      <dgm:spPr/>
      <dgm:t>
        <a:bodyPr/>
        <a:lstStyle/>
        <a:p>
          <a:endParaRPr lang="ru-RU"/>
        </a:p>
      </dgm:t>
    </dgm:pt>
    <dgm:pt modelId="{7510E3E6-A3C8-4319-8DD2-A2A9FDA29881}">
      <dgm:prSet phldrT="[Текст]" custT="1"/>
      <dgm:spPr/>
      <dgm:t>
        <a:bodyPr lIns="72000"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виды деятельности, предусмотренные законодательством РФ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4196B-8AB2-4566-B2F3-BF4B70790B3C}" type="parTrans" cxnId="{437D6139-D688-409F-9685-EC23B66E996E}">
      <dgm:prSet/>
      <dgm:spPr/>
      <dgm:t>
        <a:bodyPr/>
        <a:lstStyle/>
        <a:p>
          <a:endParaRPr lang="ru-RU"/>
        </a:p>
      </dgm:t>
    </dgm:pt>
    <dgm:pt modelId="{4F7A524C-557F-4B90-9FC5-76D71C319264}" type="sibTrans" cxnId="{437D6139-D688-409F-9685-EC23B66E996E}">
      <dgm:prSet/>
      <dgm:spPr/>
      <dgm:t>
        <a:bodyPr/>
        <a:lstStyle/>
        <a:p>
          <a:endParaRPr lang="ru-RU"/>
        </a:p>
      </dgm:t>
    </dgm:pt>
    <dgm:pt modelId="{D47588C1-B788-43C3-9588-01F7A7F74E36}" type="pres">
      <dgm:prSet presAssocID="{FAA6E669-75E0-4757-8094-3D5B17F3D94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3D89B-F63C-4293-975E-176FD2564FA8}" type="pres">
      <dgm:prSet presAssocID="{E9A6ADB0-4171-4603-8950-0CB7E7AB0044}" presName="root1" presStyleCnt="0"/>
      <dgm:spPr/>
    </dgm:pt>
    <dgm:pt modelId="{3E7B48AA-F7DE-44BE-BF39-8B9C40E32D5A}" type="pres">
      <dgm:prSet presAssocID="{E9A6ADB0-4171-4603-8950-0CB7E7AB0044}" presName="LevelOneTextNode" presStyleLbl="node0" presStyleIdx="0" presStyleCnt="1" custScaleX="132027" custScaleY="133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7E446-23A0-4B76-813E-4B18BDBE2C5A}" type="pres">
      <dgm:prSet presAssocID="{E9A6ADB0-4171-4603-8950-0CB7E7AB0044}" presName="level2hierChild" presStyleCnt="0"/>
      <dgm:spPr/>
    </dgm:pt>
    <dgm:pt modelId="{F8B2F194-1058-4B77-803C-1A6B083D26A7}" type="pres">
      <dgm:prSet presAssocID="{FCC310E2-F283-4764-A56D-F479CF889BB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0FC491A-A1FA-494D-B847-BF807D5ED78A}" type="pres">
      <dgm:prSet presAssocID="{FCC310E2-F283-4764-A56D-F479CF889BB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D5B512C-98DD-431B-8908-37393CFBBC4D}" type="pres">
      <dgm:prSet presAssocID="{9E6F3981-F100-4179-91E7-3933DB8037BB}" presName="root2" presStyleCnt="0"/>
      <dgm:spPr/>
    </dgm:pt>
    <dgm:pt modelId="{0A79879E-90F1-42E3-9B10-761653B10F88}" type="pres">
      <dgm:prSet presAssocID="{9E6F3981-F100-4179-91E7-3933DB8037BB}" presName="LevelTwoTextNode" presStyleLbl="node2" presStyleIdx="0" presStyleCnt="5" custScaleX="463792" custScaleY="138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E545B-969C-4E3F-BF39-654182F0F1A1}" type="pres">
      <dgm:prSet presAssocID="{9E6F3981-F100-4179-91E7-3933DB8037BB}" presName="level3hierChild" presStyleCnt="0"/>
      <dgm:spPr/>
    </dgm:pt>
    <dgm:pt modelId="{160FA845-49DC-45E9-8A49-370B8D4D5B89}" type="pres">
      <dgm:prSet presAssocID="{AA6A551C-2C26-4612-B269-C7B78B15425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AA4EA76-9E73-4DA5-BEF1-9B0C247D744E}" type="pres">
      <dgm:prSet presAssocID="{AA6A551C-2C26-4612-B269-C7B78B15425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1CBA34B-A1B6-4B4F-BDBA-EAAAF111C572}" type="pres">
      <dgm:prSet presAssocID="{3B90753E-1BA6-4CE0-A948-1FC5B3252B85}" presName="root2" presStyleCnt="0"/>
      <dgm:spPr/>
    </dgm:pt>
    <dgm:pt modelId="{0053DB8D-6129-4BF1-A8FC-586C167C9B38}" type="pres">
      <dgm:prSet presAssocID="{3B90753E-1BA6-4CE0-A948-1FC5B3252B85}" presName="LevelTwoTextNode" presStyleLbl="node2" presStyleIdx="1" presStyleCnt="5" custScaleX="463853" custScaleY="209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D22273-708B-4458-A55C-6E32D2BC2A0E}" type="pres">
      <dgm:prSet presAssocID="{3B90753E-1BA6-4CE0-A948-1FC5B3252B85}" presName="level3hierChild" presStyleCnt="0"/>
      <dgm:spPr/>
    </dgm:pt>
    <dgm:pt modelId="{EB62FDBE-AC57-4FF2-B73D-B82E55DE8B6A}" type="pres">
      <dgm:prSet presAssocID="{30852A0E-BFE8-4AD2-A0E3-4B77B7076AB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92A2FC4-9F6F-4991-A383-B922863B9A64}" type="pres">
      <dgm:prSet presAssocID="{30852A0E-BFE8-4AD2-A0E3-4B77B7076AB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7F719B0-C536-488A-A9E5-2FAE228B2178}" type="pres">
      <dgm:prSet presAssocID="{F08C433A-13C1-4CBB-BE25-0B634C219C54}" presName="root2" presStyleCnt="0"/>
      <dgm:spPr/>
    </dgm:pt>
    <dgm:pt modelId="{9AC05CED-1B5A-4AA9-B8A0-FA8ABF2AF49A}" type="pres">
      <dgm:prSet presAssocID="{F08C433A-13C1-4CBB-BE25-0B634C219C54}" presName="LevelTwoTextNode" presStyleLbl="node2" presStyleIdx="2" presStyleCnt="5" custScaleX="463853" custScaleY="138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8EDAF-9438-49DC-B80D-1A64EC2B86DD}" type="pres">
      <dgm:prSet presAssocID="{F08C433A-13C1-4CBB-BE25-0B634C219C54}" presName="level3hierChild" presStyleCnt="0"/>
      <dgm:spPr/>
    </dgm:pt>
    <dgm:pt modelId="{EFD72DE2-EEB7-421F-AF6D-F4C4EC51A8C4}" type="pres">
      <dgm:prSet presAssocID="{81E282DB-7C0B-4BCE-92FB-2877F25D721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DAF9240-6C70-4EDC-A29F-BAD1EC81E62B}" type="pres">
      <dgm:prSet presAssocID="{81E282DB-7C0B-4BCE-92FB-2877F25D721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3C79D7D-1763-4C5C-9667-7F2EAD720D03}" type="pres">
      <dgm:prSet presAssocID="{B393AAB2-A287-43AA-8143-75239A38A206}" presName="root2" presStyleCnt="0"/>
      <dgm:spPr/>
    </dgm:pt>
    <dgm:pt modelId="{B2E17CBB-F8A0-4613-8759-090ADE35729E}" type="pres">
      <dgm:prSet presAssocID="{B393AAB2-A287-43AA-8143-75239A38A206}" presName="LevelTwoTextNode" presStyleLbl="node2" presStyleIdx="3" presStyleCnt="5" custScaleX="463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A2FEFD-EE5E-4001-B7B1-5D703A73E701}" type="pres">
      <dgm:prSet presAssocID="{B393AAB2-A287-43AA-8143-75239A38A206}" presName="level3hierChild" presStyleCnt="0"/>
      <dgm:spPr/>
    </dgm:pt>
    <dgm:pt modelId="{08C632C9-2E84-4D21-BF7D-51FAA4C8768A}" type="pres">
      <dgm:prSet presAssocID="{D134196B-8AB2-4566-B2F3-BF4B70790B3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0C38EBE-57CF-4077-9F70-A1FE163A345A}" type="pres">
      <dgm:prSet presAssocID="{D134196B-8AB2-4566-B2F3-BF4B70790B3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0D60A0C-04CA-4BC5-B3F1-82554020E8CF}" type="pres">
      <dgm:prSet presAssocID="{7510E3E6-A3C8-4319-8DD2-A2A9FDA29881}" presName="root2" presStyleCnt="0"/>
      <dgm:spPr/>
    </dgm:pt>
    <dgm:pt modelId="{963E25F6-50BA-4105-B5D5-C14E9041AE0A}" type="pres">
      <dgm:prSet presAssocID="{7510E3E6-A3C8-4319-8DD2-A2A9FDA29881}" presName="LevelTwoTextNode" presStyleLbl="node2" presStyleIdx="4" presStyleCnt="5" custScaleX="318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F1E20-42B5-4FAC-ADCC-635B6D5952D4}" type="pres">
      <dgm:prSet presAssocID="{7510E3E6-A3C8-4319-8DD2-A2A9FDA29881}" presName="level3hierChild" presStyleCnt="0"/>
      <dgm:spPr/>
    </dgm:pt>
  </dgm:ptLst>
  <dgm:cxnLst>
    <dgm:cxn modelId="{6F077A50-07A1-46AF-A7D3-A281D3526BBE}" type="presOf" srcId="{3B90753E-1BA6-4CE0-A948-1FC5B3252B85}" destId="{0053DB8D-6129-4BF1-A8FC-586C167C9B38}" srcOrd="0" destOrd="0" presId="urn:microsoft.com/office/officeart/2008/layout/HorizontalMultiLevelHierarchy"/>
    <dgm:cxn modelId="{437D6139-D688-409F-9685-EC23B66E996E}" srcId="{E9A6ADB0-4171-4603-8950-0CB7E7AB0044}" destId="{7510E3E6-A3C8-4319-8DD2-A2A9FDA29881}" srcOrd="4" destOrd="0" parTransId="{D134196B-8AB2-4566-B2F3-BF4B70790B3C}" sibTransId="{4F7A524C-557F-4B90-9FC5-76D71C319264}"/>
    <dgm:cxn modelId="{1C4C8DCB-D67E-4CA8-8F31-F38A566AE397}" type="presOf" srcId="{30852A0E-BFE8-4AD2-A0E3-4B77B7076ABE}" destId="{EB62FDBE-AC57-4FF2-B73D-B82E55DE8B6A}" srcOrd="0" destOrd="0" presId="urn:microsoft.com/office/officeart/2008/layout/HorizontalMultiLevelHierarchy"/>
    <dgm:cxn modelId="{58F2162F-DF30-48D1-8BFB-4EF2E1660BE6}" srcId="{E9A6ADB0-4171-4603-8950-0CB7E7AB0044}" destId="{3B90753E-1BA6-4CE0-A948-1FC5B3252B85}" srcOrd="1" destOrd="0" parTransId="{AA6A551C-2C26-4612-B269-C7B78B15425F}" sibTransId="{E329DD9D-F17C-410B-BB14-D50244541878}"/>
    <dgm:cxn modelId="{DB552DDC-6089-442A-8F33-B16D6BA3D40A}" srcId="{E9A6ADB0-4171-4603-8950-0CB7E7AB0044}" destId="{F08C433A-13C1-4CBB-BE25-0B634C219C54}" srcOrd="2" destOrd="0" parTransId="{30852A0E-BFE8-4AD2-A0E3-4B77B7076ABE}" sibTransId="{C3682E81-7768-43BC-A9A1-073113D56BA4}"/>
    <dgm:cxn modelId="{503B3918-DBEC-4328-AC03-1A1B4F93445A}" srcId="{FAA6E669-75E0-4757-8094-3D5B17F3D945}" destId="{E9A6ADB0-4171-4603-8950-0CB7E7AB0044}" srcOrd="0" destOrd="0" parTransId="{C5DF6BD2-779C-422E-B75D-45BD56E5246E}" sibTransId="{06E661EA-6C79-4D29-A503-59F5D83EAA00}"/>
    <dgm:cxn modelId="{75EF16B1-9160-45C0-802D-81BA83F8B554}" type="presOf" srcId="{81E282DB-7C0B-4BCE-92FB-2877F25D7210}" destId="{0DAF9240-6C70-4EDC-A29F-BAD1EC81E62B}" srcOrd="1" destOrd="0" presId="urn:microsoft.com/office/officeart/2008/layout/HorizontalMultiLevelHierarchy"/>
    <dgm:cxn modelId="{5B641546-0C31-46DB-901A-DE8F71005A26}" type="presOf" srcId="{D134196B-8AB2-4566-B2F3-BF4B70790B3C}" destId="{08C632C9-2E84-4D21-BF7D-51FAA4C8768A}" srcOrd="0" destOrd="0" presId="urn:microsoft.com/office/officeart/2008/layout/HorizontalMultiLevelHierarchy"/>
    <dgm:cxn modelId="{D5FEC2F4-8208-4D9D-B5C4-ECFC60223187}" type="presOf" srcId="{B393AAB2-A287-43AA-8143-75239A38A206}" destId="{B2E17CBB-F8A0-4613-8759-090ADE35729E}" srcOrd="0" destOrd="0" presId="urn:microsoft.com/office/officeart/2008/layout/HorizontalMultiLevelHierarchy"/>
    <dgm:cxn modelId="{E61AED10-ECF8-4A6D-90E4-01AA3F580041}" type="presOf" srcId="{FCC310E2-F283-4764-A56D-F479CF889BB7}" destId="{70FC491A-A1FA-494D-B847-BF807D5ED78A}" srcOrd="1" destOrd="0" presId="urn:microsoft.com/office/officeart/2008/layout/HorizontalMultiLevelHierarchy"/>
    <dgm:cxn modelId="{41BB682A-6E98-4C72-81B8-BCC7F3F7E27E}" type="presOf" srcId="{F08C433A-13C1-4CBB-BE25-0B634C219C54}" destId="{9AC05CED-1B5A-4AA9-B8A0-FA8ABF2AF49A}" srcOrd="0" destOrd="0" presId="urn:microsoft.com/office/officeart/2008/layout/HorizontalMultiLevelHierarchy"/>
    <dgm:cxn modelId="{1823E8BF-8658-4C8E-9C61-61B2DA68F72D}" type="presOf" srcId="{30852A0E-BFE8-4AD2-A0E3-4B77B7076ABE}" destId="{D92A2FC4-9F6F-4991-A383-B922863B9A64}" srcOrd="1" destOrd="0" presId="urn:microsoft.com/office/officeart/2008/layout/HorizontalMultiLevelHierarchy"/>
    <dgm:cxn modelId="{31A57E76-ACD8-488B-8D06-E26B85397FCB}" srcId="{E9A6ADB0-4171-4603-8950-0CB7E7AB0044}" destId="{9E6F3981-F100-4179-91E7-3933DB8037BB}" srcOrd="0" destOrd="0" parTransId="{FCC310E2-F283-4764-A56D-F479CF889BB7}" sibTransId="{EF79577B-BC4E-4628-9628-79814BB92F4F}"/>
    <dgm:cxn modelId="{F1C7E441-E534-44B3-941C-3FFA9BC4360F}" type="presOf" srcId="{FAA6E669-75E0-4757-8094-3D5B17F3D945}" destId="{D47588C1-B788-43C3-9588-01F7A7F74E36}" srcOrd="0" destOrd="0" presId="urn:microsoft.com/office/officeart/2008/layout/HorizontalMultiLevelHierarchy"/>
    <dgm:cxn modelId="{3F788FF4-470C-4F6B-86D6-012B7FBDB029}" type="presOf" srcId="{81E282DB-7C0B-4BCE-92FB-2877F25D7210}" destId="{EFD72DE2-EEB7-421F-AF6D-F4C4EC51A8C4}" srcOrd="0" destOrd="0" presId="urn:microsoft.com/office/officeart/2008/layout/HorizontalMultiLevelHierarchy"/>
    <dgm:cxn modelId="{9DF13523-896E-4F20-AC06-3E65370DDB7E}" type="presOf" srcId="{7510E3E6-A3C8-4319-8DD2-A2A9FDA29881}" destId="{963E25F6-50BA-4105-B5D5-C14E9041AE0A}" srcOrd="0" destOrd="0" presId="urn:microsoft.com/office/officeart/2008/layout/HorizontalMultiLevelHierarchy"/>
    <dgm:cxn modelId="{A081FBF2-8596-400B-B43D-B5791D2C09BA}" type="presOf" srcId="{FCC310E2-F283-4764-A56D-F479CF889BB7}" destId="{F8B2F194-1058-4B77-803C-1A6B083D26A7}" srcOrd="0" destOrd="0" presId="urn:microsoft.com/office/officeart/2008/layout/HorizontalMultiLevelHierarchy"/>
    <dgm:cxn modelId="{A082F9B1-62D4-44E5-8EC6-DB12CC6C10E0}" type="presOf" srcId="{9E6F3981-F100-4179-91E7-3933DB8037BB}" destId="{0A79879E-90F1-42E3-9B10-761653B10F88}" srcOrd="0" destOrd="0" presId="urn:microsoft.com/office/officeart/2008/layout/HorizontalMultiLevelHierarchy"/>
    <dgm:cxn modelId="{AA36D520-DD08-4206-BE25-78D6A78EA12E}" type="presOf" srcId="{AA6A551C-2C26-4612-B269-C7B78B15425F}" destId="{160FA845-49DC-45E9-8A49-370B8D4D5B89}" srcOrd="0" destOrd="0" presId="urn:microsoft.com/office/officeart/2008/layout/HorizontalMultiLevelHierarchy"/>
    <dgm:cxn modelId="{7E94B420-2F1F-4175-A58A-500F348FFCFF}" type="presOf" srcId="{AA6A551C-2C26-4612-B269-C7B78B15425F}" destId="{EAA4EA76-9E73-4DA5-BEF1-9B0C247D744E}" srcOrd="1" destOrd="0" presId="urn:microsoft.com/office/officeart/2008/layout/HorizontalMultiLevelHierarchy"/>
    <dgm:cxn modelId="{6521818B-10C3-43B3-A617-D4BB7FEDF097}" type="presOf" srcId="{D134196B-8AB2-4566-B2F3-BF4B70790B3C}" destId="{90C38EBE-57CF-4077-9F70-A1FE163A345A}" srcOrd="1" destOrd="0" presId="urn:microsoft.com/office/officeart/2008/layout/HorizontalMultiLevelHierarchy"/>
    <dgm:cxn modelId="{2F262AF5-2099-4EDF-BFBF-B0CE9EBB3B67}" srcId="{E9A6ADB0-4171-4603-8950-0CB7E7AB0044}" destId="{B393AAB2-A287-43AA-8143-75239A38A206}" srcOrd="3" destOrd="0" parTransId="{81E282DB-7C0B-4BCE-92FB-2877F25D7210}" sibTransId="{04C34EDB-7D28-4770-8090-C7C5B7E1DBAB}"/>
    <dgm:cxn modelId="{FB36703C-2BA4-4F1A-B52A-9B87C8390B44}" type="presOf" srcId="{E9A6ADB0-4171-4603-8950-0CB7E7AB0044}" destId="{3E7B48AA-F7DE-44BE-BF39-8B9C40E32D5A}" srcOrd="0" destOrd="0" presId="urn:microsoft.com/office/officeart/2008/layout/HorizontalMultiLevelHierarchy"/>
    <dgm:cxn modelId="{47EDB3EB-005A-4C92-A102-E5D34F2D1DC5}" type="presParOf" srcId="{D47588C1-B788-43C3-9588-01F7A7F74E36}" destId="{4A73D89B-F63C-4293-975E-176FD2564FA8}" srcOrd="0" destOrd="0" presId="urn:microsoft.com/office/officeart/2008/layout/HorizontalMultiLevelHierarchy"/>
    <dgm:cxn modelId="{C59E2078-18F9-4450-AA1F-9A9262802648}" type="presParOf" srcId="{4A73D89B-F63C-4293-975E-176FD2564FA8}" destId="{3E7B48AA-F7DE-44BE-BF39-8B9C40E32D5A}" srcOrd="0" destOrd="0" presId="urn:microsoft.com/office/officeart/2008/layout/HorizontalMultiLevelHierarchy"/>
    <dgm:cxn modelId="{B76FC508-DF9A-4E46-AA84-37B9CA5A075A}" type="presParOf" srcId="{4A73D89B-F63C-4293-975E-176FD2564FA8}" destId="{2D27E446-23A0-4B76-813E-4B18BDBE2C5A}" srcOrd="1" destOrd="0" presId="urn:microsoft.com/office/officeart/2008/layout/HorizontalMultiLevelHierarchy"/>
    <dgm:cxn modelId="{7316E472-FC19-44B6-A0C2-E099A767EF72}" type="presParOf" srcId="{2D27E446-23A0-4B76-813E-4B18BDBE2C5A}" destId="{F8B2F194-1058-4B77-803C-1A6B083D26A7}" srcOrd="0" destOrd="0" presId="urn:microsoft.com/office/officeart/2008/layout/HorizontalMultiLevelHierarchy"/>
    <dgm:cxn modelId="{93AB5703-C51C-4D62-BBB4-C78E33764474}" type="presParOf" srcId="{F8B2F194-1058-4B77-803C-1A6B083D26A7}" destId="{70FC491A-A1FA-494D-B847-BF807D5ED78A}" srcOrd="0" destOrd="0" presId="urn:microsoft.com/office/officeart/2008/layout/HorizontalMultiLevelHierarchy"/>
    <dgm:cxn modelId="{B15796F3-0934-49C2-BE32-06A9705CFB0B}" type="presParOf" srcId="{2D27E446-23A0-4B76-813E-4B18BDBE2C5A}" destId="{DD5B512C-98DD-431B-8908-37393CFBBC4D}" srcOrd="1" destOrd="0" presId="urn:microsoft.com/office/officeart/2008/layout/HorizontalMultiLevelHierarchy"/>
    <dgm:cxn modelId="{971CC657-7F24-4286-8B00-97FCFC3E7AC0}" type="presParOf" srcId="{DD5B512C-98DD-431B-8908-37393CFBBC4D}" destId="{0A79879E-90F1-42E3-9B10-761653B10F88}" srcOrd="0" destOrd="0" presId="urn:microsoft.com/office/officeart/2008/layout/HorizontalMultiLevelHierarchy"/>
    <dgm:cxn modelId="{4DB8A411-E354-4DA1-BA2E-30E31783C655}" type="presParOf" srcId="{DD5B512C-98DD-431B-8908-37393CFBBC4D}" destId="{82CE545B-969C-4E3F-BF39-654182F0F1A1}" srcOrd="1" destOrd="0" presId="urn:microsoft.com/office/officeart/2008/layout/HorizontalMultiLevelHierarchy"/>
    <dgm:cxn modelId="{0898B5E5-068A-422F-8D50-06A7EB09362C}" type="presParOf" srcId="{2D27E446-23A0-4B76-813E-4B18BDBE2C5A}" destId="{160FA845-49DC-45E9-8A49-370B8D4D5B89}" srcOrd="2" destOrd="0" presId="urn:microsoft.com/office/officeart/2008/layout/HorizontalMultiLevelHierarchy"/>
    <dgm:cxn modelId="{C0B27C21-204E-4C8E-9225-0E04B79A11AF}" type="presParOf" srcId="{160FA845-49DC-45E9-8A49-370B8D4D5B89}" destId="{EAA4EA76-9E73-4DA5-BEF1-9B0C247D744E}" srcOrd="0" destOrd="0" presId="urn:microsoft.com/office/officeart/2008/layout/HorizontalMultiLevelHierarchy"/>
    <dgm:cxn modelId="{2CF57180-115C-49FF-9E45-8431813F7F53}" type="presParOf" srcId="{2D27E446-23A0-4B76-813E-4B18BDBE2C5A}" destId="{C1CBA34B-A1B6-4B4F-BDBA-EAAAF111C572}" srcOrd="3" destOrd="0" presId="urn:microsoft.com/office/officeart/2008/layout/HorizontalMultiLevelHierarchy"/>
    <dgm:cxn modelId="{10324998-C0EB-45DE-A7A4-1A7ED000E396}" type="presParOf" srcId="{C1CBA34B-A1B6-4B4F-BDBA-EAAAF111C572}" destId="{0053DB8D-6129-4BF1-A8FC-586C167C9B38}" srcOrd="0" destOrd="0" presId="urn:microsoft.com/office/officeart/2008/layout/HorizontalMultiLevelHierarchy"/>
    <dgm:cxn modelId="{839055D6-F951-4D2E-B614-AAD707B36089}" type="presParOf" srcId="{C1CBA34B-A1B6-4B4F-BDBA-EAAAF111C572}" destId="{42D22273-708B-4458-A55C-6E32D2BC2A0E}" srcOrd="1" destOrd="0" presId="urn:microsoft.com/office/officeart/2008/layout/HorizontalMultiLevelHierarchy"/>
    <dgm:cxn modelId="{38E11592-ED37-4236-BCA5-1A1AE0137263}" type="presParOf" srcId="{2D27E446-23A0-4B76-813E-4B18BDBE2C5A}" destId="{EB62FDBE-AC57-4FF2-B73D-B82E55DE8B6A}" srcOrd="4" destOrd="0" presId="urn:microsoft.com/office/officeart/2008/layout/HorizontalMultiLevelHierarchy"/>
    <dgm:cxn modelId="{7CE2303C-901E-44F2-BDDE-6077796845BD}" type="presParOf" srcId="{EB62FDBE-AC57-4FF2-B73D-B82E55DE8B6A}" destId="{D92A2FC4-9F6F-4991-A383-B922863B9A64}" srcOrd="0" destOrd="0" presId="urn:microsoft.com/office/officeart/2008/layout/HorizontalMultiLevelHierarchy"/>
    <dgm:cxn modelId="{D1322DB2-2F23-4D4F-A937-D43D7F228B95}" type="presParOf" srcId="{2D27E446-23A0-4B76-813E-4B18BDBE2C5A}" destId="{67F719B0-C536-488A-A9E5-2FAE228B2178}" srcOrd="5" destOrd="0" presId="urn:microsoft.com/office/officeart/2008/layout/HorizontalMultiLevelHierarchy"/>
    <dgm:cxn modelId="{F993E869-8E6C-47C5-B3A8-B35725314BC4}" type="presParOf" srcId="{67F719B0-C536-488A-A9E5-2FAE228B2178}" destId="{9AC05CED-1B5A-4AA9-B8A0-FA8ABF2AF49A}" srcOrd="0" destOrd="0" presId="urn:microsoft.com/office/officeart/2008/layout/HorizontalMultiLevelHierarchy"/>
    <dgm:cxn modelId="{BA0A9813-02C3-4EB8-AE3D-286EB704B9C8}" type="presParOf" srcId="{67F719B0-C536-488A-A9E5-2FAE228B2178}" destId="{45B8EDAF-9438-49DC-B80D-1A64EC2B86DD}" srcOrd="1" destOrd="0" presId="urn:microsoft.com/office/officeart/2008/layout/HorizontalMultiLevelHierarchy"/>
    <dgm:cxn modelId="{25E02E4D-7B9C-4A33-8F87-4125C62DA738}" type="presParOf" srcId="{2D27E446-23A0-4B76-813E-4B18BDBE2C5A}" destId="{EFD72DE2-EEB7-421F-AF6D-F4C4EC51A8C4}" srcOrd="6" destOrd="0" presId="urn:microsoft.com/office/officeart/2008/layout/HorizontalMultiLevelHierarchy"/>
    <dgm:cxn modelId="{29BE4348-47B9-4D74-BC78-72E34AF284D1}" type="presParOf" srcId="{EFD72DE2-EEB7-421F-AF6D-F4C4EC51A8C4}" destId="{0DAF9240-6C70-4EDC-A29F-BAD1EC81E62B}" srcOrd="0" destOrd="0" presId="urn:microsoft.com/office/officeart/2008/layout/HorizontalMultiLevelHierarchy"/>
    <dgm:cxn modelId="{58004E59-AB85-431B-A84C-74AF55A03346}" type="presParOf" srcId="{2D27E446-23A0-4B76-813E-4B18BDBE2C5A}" destId="{73C79D7D-1763-4C5C-9667-7F2EAD720D03}" srcOrd="7" destOrd="0" presId="urn:microsoft.com/office/officeart/2008/layout/HorizontalMultiLevelHierarchy"/>
    <dgm:cxn modelId="{D8EDBAFE-5F20-424D-8E0C-89696189AB08}" type="presParOf" srcId="{73C79D7D-1763-4C5C-9667-7F2EAD720D03}" destId="{B2E17CBB-F8A0-4613-8759-090ADE35729E}" srcOrd="0" destOrd="0" presId="urn:microsoft.com/office/officeart/2008/layout/HorizontalMultiLevelHierarchy"/>
    <dgm:cxn modelId="{2E00F931-32EF-4CF0-882A-659C73B3AA48}" type="presParOf" srcId="{73C79D7D-1763-4C5C-9667-7F2EAD720D03}" destId="{C2A2FEFD-EE5E-4001-B7B1-5D703A73E701}" srcOrd="1" destOrd="0" presId="urn:microsoft.com/office/officeart/2008/layout/HorizontalMultiLevelHierarchy"/>
    <dgm:cxn modelId="{3B9ECEB0-241E-4468-91DB-8B172BB08062}" type="presParOf" srcId="{2D27E446-23A0-4B76-813E-4B18BDBE2C5A}" destId="{08C632C9-2E84-4D21-BF7D-51FAA4C8768A}" srcOrd="8" destOrd="0" presId="urn:microsoft.com/office/officeart/2008/layout/HorizontalMultiLevelHierarchy"/>
    <dgm:cxn modelId="{BD86A4ED-FF2B-40AA-B27F-8050AF94E783}" type="presParOf" srcId="{08C632C9-2E84-4D21-BF7D-51FAA4C8768A}" destId="{90C38EBE-57CF-4077-9F70-A1FE163A345A}" srcOrd="0" destOrd="0" presId="urn:microsoft.com/office/officeart/2008/layout/HorizontalMultiLevelHierarchy"/>
    <dgm:cxn modelId="{E5BD1727-8C7A-44C8-BFCD-9A3675C57C97}" type="presParOf" srcId="{2D27E446-23A0-4B76-813E-4B18BDBE2C5A}" destId="{00D60A0C-04CA-4BC5-B3F1-82554020E8CF}" srcOrd="9" destOrd="0" presId="urn:microsoft.com/office/officeart/2008/layout/HorizontalMultiLevelHierarchy"/>
    <dgm:cxn modelId="{C3D60548-0B5A-47AF-A4F1-14879159FCE3}" type="presParOf" srcId="{00D60A0C-04CA-4BC5-B3F1-82554020E8CF}" destId="{963E25F6-50BA-4105-B5D5-C14E9041AE0A}" srcOrd="0" destOrd="0" presId="urn:microsoft.com/office/officeart/2008/layout/HorizontalMultiLevelHierarchy"/>
    <dgm:cxn modelId="{9849E436-88F6-4E26-BB03-86927CAEEF47}" type="presParOf" srcId="{00D60A0C-04CA-4BC5-B3F1-82554020E8CF}" destId="{836F1E20-42B5-4FAC-ADCC-635B6D5952D4}" srcOrd="1" destOrd="0" presId="urn:microsoft.com/office/officeart/2008/layout/HorizontalMultiLevelHierarchy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2BC4E-13EC-432C-957D-C672CDCA0770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EE913A0-BEC4-42D2-98D4-CE58C719DF04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кадастровая оценка проводится по решению исполнительного органа государственной власти субъекта РФ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880F4-64D0-4DFC-9F50-F12072248598}" type="parTrans" cxnId="{FC627A58-1C51-46E4-843F-A9BDF58C315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BCCA1-D3FF-4E52-A93F-D5826AD0A983}" type="sibTrans" cxnId="{FC627A58-1C51-46E4-843F-A9BDF58C315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39996-3A27-4636-BF32-8C3C27D40B01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кадастровая оценка проводится сотрудниками государственного бюджетного учреждения на постоянной основе.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E6638-1C05-4225-8FF3-F2044B92E325}" type="parTrans" cxnId="{C4FE8DC3-2366-4004-9D71-F7B54AB1367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BFD1B-E3E2-47ED-BDD7-4CC3964674F8}" type="sibTrans" cxnId="{C4FE8DC3-2366-4004-9D71-F7B54AB1367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00949-FF83-4B77-A429-D47CF4213459}">
      <dgm:prSet phldrT="[Текст]" custT="1"/>
      <dgm:spPr/>
      <dgm:t>
        <a:bodyPr/>
        <a:lstStyle/>
        <a:p>
          <a:pPr algn="just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кадастровая оценка проводится на основе принципов единства методологии определения кадастровой стоимости, непрерывности актуализации сведений, необходимых для определения кадастровой стоимости, независимости и открытости процедур государственной кадастровой оценки на каждом этапе их осуществления, экономической обоснованности и </a:t>
          </a:r>
          <a:r>
            <a:rPr lang="ru-RU" sz="1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проверяемости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результатов определения кадастровой стоимости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64D84-31FA-4E25-B0DB-93E413ABA8C8}" type="parTrans" cxnId="{1E038592-F0A8-49A9-AF01-87C56C5381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31E48-B8F8-4C40-B5A3-8AC66EB8FC31}" type="sibTrans" cxnId="{1E038592-F0A8-49A9-AF01-87C56C5381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8DC1D-084A-4BB7-9755-0505EB36E94A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период к проведению государственной кадастровой оценки, в течение которого осуществляется сбор исходной информации, необходимой для проведения работ по определению стоимости, в том числе принятие деклараций от собственников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C4E57-CB13-460C-8592-D4C084471A94}" type="parTrans" cxnId="{6133835F-30A7-406D-AB4D-C2191B4A147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98498-5352-4443-8EED-E0DE0B061F6A}" type="sibTrans" cxnId="{6133835F-30A7-406D-AB4D-C2191B4A147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D0A31-41F9-4AA8-ABDC-22BB312C8747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 надзор за проведением государственной кадастровой оценки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CF206-8B7F-4C14-B9A5-7613E9E708DB}" type="parTrans" cxnId="{D89B6826-C8F0-4E93-8C69-0CCC4BF95B4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F1808-CC5F-46CA-B349-86DD5FAE854B}" type="sibTrans" cxnId="{D89B6826-C8F0-4E93-8C69-0CCC4BF95B4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B1E96-94F9-4429-85C0-0495AB3E175D}" type="pres">
      <dgm:prSet presAssocID="{8A52BC4E-13EC-432C-957D-C672CDCA07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163FAE4-75FC-4D96-9A13-5FDBB27163A2}" type="pres">
      <dgm:prSet presAssocID="{8A52BC4E-13EC-432C-957D-C672CDCA0770}" presName="Name1" presStyleCnt="0"/>
      <dgm:spPr/>
    </dgm:pt>
    <dgm:pt modelId="{19CC7F21-9B1F-47F1-BB7D-976D7EE98015}" type="pres">
      <dgm:prSet presAssocID="{8A52BC4E-13EC-432C-957D-C672CDCA0770}" presName="cycle" presStyleCnt="0"/>
      <dgm:spPr/>
    </dgm:pt>
    <dgm:pt modelId="{487BF24F-DA65-4FB6-BEEE-371D6AC85611}" type="pres">
      <dgm:prSet presAssocID="{8A52BC4E-13EC-432C-957D-C672CDCA0770}" presName="srcNode" presStyleLbl="node1" presStyleIdx="0" presStyleCnt="5"/>
      <dgm:spPr/>
    </dgm:pt>
    <dgm:pt modelId="{D7FA4864-72EF-4B49-B147-3A5E49E94BD3}" type="pres">
      <dgm:prSet presAssocID="{8A52BC4E-13EC-432C-957D-C672CDCA0770}" presName="conn" presStyleLbl="parChTrans1D2" presStyleIdx="0" presStyleCnt="1"/>
      <dgm:spPr/>
      <dgm:t>
        <a:bodyPr/>
        <a:lstStyle/>
        <a:p>
          <a:endParaRPr lang="ru-RU"/>
        </a:p>
      </dgm:t>
    </dgm:pt>
    <dgm:pt modelId="{387FBFF8-69F9-47BC-A617-043FA26BF630}" type="pres">
      <dgm:prSet presAssocID="{8A52BC4E-13EC-432C-957D-C672CDCA0770}" presName="extraNode" presStyleLbl="node1" presStyleIdx="0" presStyleCnt="5"/>
      <dgm:spPr/>
    </dgm:pt>
    <dgm:pt modelId="{2C6304AF-0215-47F1-8462-2F54C705D1A9}" type="pres">
      <dgm:prSet presAssocID="{8A52BC4E-13EC-432C-957D-C672CDCA0770}" presName="dstNode" presStyleLbl="node1" presStyleIdx="0" presStyleCnt="5"/>
      <dgm:spPr/>
    </dgm:pt>
    <dgm:pt modelId="{55B9E55A-4D00-4164-BD10-A1F4B1C2978C}" type="pres">
      <dgm:prSet presAssocID="{8EE913A0-BEC4-42D2-98D4-CE58C719DF04}" presName="text_1" presStyleLbl="node1" presStyleIdx="0" presStyleCnt="5" custLinFactNeighborX="-789" custLinFactNeighborY="-30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1ECAF-3E62-4391-BAD6-D128CB2C2230}" type="pres">
      <dgm:prSet presAssocID="{8EE913A0-BEC4-42D2-98D4-CE58C719DF04}" presName="accent_1" presStyleCnt="0"/>
      <dgm:spPr/>
    </dgm:pt>
    <dgm:pt modelId="{A6FF5CAE-0628-40EC-BD68-0DBFFFEEB882}" type="pres">
      <dgm:prSet presAssocID="{8EE913A0-BEC4-42D2-98D4-CE58C719DF04}" presName="accentRepeatNode" presStyleLbl="solidFgAcc1" presStyleIdx="0" presStyleCnt="5" custScaleY="103113" custLinFactNeighborY="-18426"/>
      <dgm:spPr/>
    </dgm:pt>
    <dgm:pt modelId="{3B99F50D-C1F3-4A8E-8CE9-64FDB09B6606}" type="pres">
      <dgm:prSet presAssocID="{05439996-3A27-4636-BF32-8C3C27D40B01}" presName="text_2" presStyleLbl="node1" presStyleIdx="1" presStyleCnt="5" custScaleX="101668" custLinFactNeighborX="-919" custLinFactNeighborY="-47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3AD2C-A20D-408A-906B-82FBD7229B15}" type="pres">
      <dgm:prSet presAssocID="{05439996-3A27-4636-BF32-8C3C27D40B01}" presName="accent_2" presStyleCnt="0"/>
      <dgm:spPr/>
    </dgm:pt>
    <dgm:pt modelId="{A3965D52-07DA-4A5F-B5D9-694E1AB6AA89}" type="pres">
      <dgm:prSet presAssocID="{05439996-3A27-4636-BF32-8C3C27D40B01}" presName="accentRepeatNode" presStyleLbl="solidFgAcc1" presStyleIdx="1" presStyleCnt="5" custLinFactNeighborX="-9213" custLinFactNeighborY="-33597"/>
      <dgm:spPr/>
    </dgm:pt>
    <dgm:pt modelId="{3A0D6D3C-4385-4933-B770-753D7DD2A1BB}" type="pres">
      <dgm:prSet presAssocID="{17F00949-FF83-4B77-A429-D47CF4213459}" presName="text_3" presStyleLbl="node1" presStyleIdx="2" presStyleCnt="5" custScaleY="169575" custLinFactNeighborY="-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9C945-EBDD-4C36-B022-C09AF81D4C81}" type="pres">
      <dgm:prSet presAssocID="{17F00949-FF83-4B77-A429-D47CF4213459}" presName="accent_3" presStyleCnt="0"/>
      <dgm:spPr/>
    </dgm:pt>
    <dgm:pt modelId="{E75F6EAA-F9C6-4BFD-878F-E9CCE979515C}" type="pres">
      <dgm:prSet presAssocID="{17F00949-FF83-4B77-A429-D47CF4213459}" presName="accentRepeatNode" presStyleLbl="solidFgAcc1" presStyleIdx="2" presStyleCnt="5" custScaleX="147992" custScaleY="143882" custLinFactNeighborX="-14679" custLinFactNeighborY="-22375"/>
      <dgm:spPr/>
    </dgm:pt>
    <dgm:pt modelId="{BEF801F7-DA7C-4520-9696-E7C96B0380DA}" type="pres">
      <dgm:prSet presAssocID="{1558DC1D-084A-4BB7-9755-0505EB36E94A}" presName="text_4" presStyleLbl="node1" presStyleIdx="3" presStyleCnt="5" custScaleY="134888" custLinFactNeighborX="-919" custLinFactNeighborY="9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12E42-C033-4C89-AF0F-AAF7D9FC2C8B}" type="pres">
      <dgm:prSet presAssocID="{1558DC1D-084A-4BB7-9755-0505EB36E94A}" presName="accent_4" presStyleCnt="0"/>
      <dgm:spPr/>
    </dgm:pt>
    <dgm:pt modelId="{B4AA3EBA-7B63-406F-9EF7-96BD83DF6C36}" type="pres">
      <dgm:prSet presAssocID="{1558DC1D-084A-4BB7-9755-0505EB36E94A}" presName="accentRepeatNode" presStyleLbl="solidFgAcc1" presStyleIdx="3" presStyleCnt="5" custScaleX="110973" custScaleY="107295" custLinFactNeighborX="-20234" custLinFactNeighborY="7458"/>
      <dgm:spPr/>
    </dgm:pt>
    <dgm:pt modelId="{377DDAEF-ED85-4825-80CA-A2C28F31E569}" type="pres">
      <dgm:prSet presAssocID="{FDDD0A31-41F9-4AA8-ABDC-22BB312C8747}" presName="text_5" presStyleLbl="node1" presStyleIdx="4" presStyleCnt="5" custScaleX="72881" custLinFactNeighborX="-13100" custLinFactNeighborY="-2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EB2B-A4AB-47DF-A503-D1E96192823A}" type="pres">
      <dgm:prSet presAssocID="{FDDD0A31-41F9-4AA8-ABDC-22BB312C8747}" presName="accent_5" presStyleCnt="0"/>
      <dgm:spPr/>
    </dgm:pt>
    <dgm:pt modelId="{F0EEA235-CD03-461A-BA97-E93662B580AB}" type="pres">
      <dgm:prSet presAssocID="{FDDD0A31-41F9-4AA8-ABDC-22BB312C8747}" presName="accentRepeatNode" presStyleLbl="solidFgAcc1" presStyleIdx="4" presStyleCnt="5"/>
      <dgm:spPr/>
    </dgm:pt>
  </dgm:ptLst>
  <dgm:cxnLst>
    <dgm:cxn modelId="{1E038592-F0A8-49A9-AF01-87C56C538163}" srcId="{8A52BC4E-13EC-432C-957D-C672CDCA0770}" destId="{17F00949-FF83-4B77-A429-D47CF4213459}" srcOrd="2" destOrd="0" parTransId="{C4A64D84-31FA-4E25-B0DB-93E413ABA8C8}" sibTransId="{00B31E48-B8F8-4C40-B5A3-8AC66EB8FC31}"/>
    <dgm:cxn modelId="{7E9047DC-B785-447F-A567-C1E93AB10057}" type="presOf" srcId="{17F00949-FF83-4B77-A429-D47CF4213459}" destId="{3A0D6D3C-4385-4933-B770-753D7DD2A1BB}" srcOrd="0" destOrd="0" presId="urn:microsoft.com/office/officeart/2008/layout/VerticalCurvedList"/>
    <dgm:cxn modelId="{C4FE8DC3-2366-4004-9D71-F7B54AB1367F}" srcId="{8A52BC4E-13EC-432C-957D-C672CDCA0770}" destId="{05439996-3A27-4636-BF32-8C3C27D40B01}" srcOrd="1" destOrd="0" parTransId="{57AE6638-1C05-4225-8FF3-F2044B92E325}" sibTransId="{A02BFD1B-E3E2-47ED-BDD7-4CC3964674F8}"/>
    <dgm:cxn modelId="{4BC024F2-957F-4575-9B7A-A2B38D010017}" type="presOf" srcId="{05439996-3A27-4636-BF32-8C3C27D40B01}" destId="{3B99F50D-C1F3-4A8E-8CE9-64FDB09B6606}" srcOrd="0" destOrd="0" presId="urn:microsoft.com/office/officeart/2008/layout/VerticalCurvedList"/>
    <dgm:cxn modelId="{FC627A58-1C51-46E4-843F-A9BDF58C3156}" srcId="{8A52BC4E-13EC-432C-957D-C672CDCA0770}" destId="{8EE913A0-BEC4-42D2-98D4-CE58C719DF04}" srcOrd="0" destOrd="0" parTransId="{62B880F4-64D0-4DFC-9F50-F12072248598}" sibTransId="{986BCCA1-D3FF-4E52-A93F-D5826AD0A983}"/>
    <dgm:cxn modelId="{819541C4-E691-4217-87ED-918B353D33A7}" type="presOf" srcId="{8EE913A0-BEC4-42D2-98D4-CE58C719DF04}" destId="{55B9E55A-4D00-4164-BD10-A1F4B1C2978C}" srcOrd="0" destOrd="0" presId="urn:microsoft.com/office/officeart/2008/layout/VerticalCurvedList"/>
    <dgm:cxn modelId="{DE2F24DC-A3B0-482C-B85F-2D56C371B65D}" type="presOf" srcId="{FDDD0A31-41F9-4AA8-ABDC-22BB312C8747}" destId="{377DDAEF-ED85-4825-80CA-A2C28F31E569}" srcOrd="0" destOrd="0" presId="urn:microsoft.com/office/officeart/2008/layout/VerticalCurvedList"/>
    <dgm:cxn modelId="{6133835F-30A7-406D-AB4D-C2191B4A1470}" srcId="{8A52BC4E-13EC-432C-957D-C672CDCA0770}" destId="{1558DC1D-084A-4BB7-9755-0505EB36E94A}" srcOrd="3" destOrd="0" parTransId="{CA1C4E57-CB13-460C-8592-D4C084471A94}" sibTransId="{28C98498-5352-4443-8EED-E0DE0B061F6A}"/>
    <dgm:cxn modelId="{D89B6826-C8F0-4E93-8C69-0CCC4BF95B44}" srcId="{8A52BC4E-13EC-432C-957D-C672CDCA0770}" destId="{FDDD0A31-41F9-4AA8-ABDC-22BB312C8747}" srcOrd="4" destOrd="0" parTransId="{BA7CF206-8B7F-4C14-B9A5-7613E9E708DB}" sibTransId="{EF5F1808-CC5F-46CA-B349-86DD5FAE854B}"/>
    <dgm:cxn modelId="{6C2530E7-27A9-4593-9D4C-3877C0853501}" type="presOf" srcId="{8A52BC4E-13EC-432C-957D-C672CDCA0770}" destId="{416B1E96-94F9-4429-85C0-0495AB3E175D}" srcOrd="0" destOrd="0" presId="urn:microsoft.com/office/officeart/2008/layout/VerticalCurvedList"/>
    <dgm:cxn modelId="{B9D5B88A-78D6-4852-A4EA-8FC5F51F72DD}" type="presOf" srcId="{986BCCA1-D3FF-4E52-A93F-D5826AD0A983}" destId="{D7FA4864-72EF-4B49-B147-3A5E49E94BD3}" srcOrd="0" destOrd="0" presId="urn:microsoft.com/office/officeart/2008/layout/VerticalCurvedList"/>
    <dgm:cxn modelId="{D858F3ED-4465-4FC8-A107-59B79602F23B}" type="presOf" srcId="{1558DC1D-084A-4BB7-9755-0505EB36E94A}" destId="{BEF801F7-DA7C-4520-9696-E7C96B0380DA}" srcOrd="0" destOrd="0" presId="urn:microsoft.com/office/officeart/2008/layout/VerticalCurvedList"/>
    <dgm:cxn modelId="{E49AB78A-83F4-4CDC-BD52-3AD873AA79EE}" type="presParOf" srcId="{416B1E96-94F9-4429-85C0-0495AB3E175D}" destId="{C163FAE4-75FC-4D96-9A13-5FDBB27163A2}" srcOrd="0" destOrd="0" presId="urn:microsoft.com/office/officeart/2008/layout/VerticalCurvedList"/>
    <dgm:cxn modelId="{9CE089A1-D135-40CC-8357-9244D19DEBA4}" type="presParOf" srcId="{C163FAE4-75FC-4D96-9A13-5FDBB27163A2}" destId="{19CC7F21-9B1F-47F1-BB7D-976D7EE98015}" srcOrd="0" destOrd="0" presId="urn:microsoft.com/office/officeart/2008/layout/VerticalCurvedList"/>
    <dgm:cxn modelId="{7E8FD0FC-0711-4126-82D5-09E674EF47D0}" type="presParOf" srcId="{19CC7F21-9B1F-47F1-BB7D-976D7EE98015}" destId="{487BF24F-DA65-4FB6-BEEE-371D6AC85611}" srcOrd="0" destOrd="0" presId="urn:microsoft.com/office/officeart/2008/layout/VerticalCurvedList"/>
    <dgm:cxn modelId="{D977AE31-A802-4B11-911D-377CDBEBBE40}" type="presParOf" srcId="{19CC7F21-9B1F-47F1-BB7D-976D7EE98015}" destId="{D7FA4864-72EF-4B49-B147-3A5E49E94BD3}" srcOrd="1" destOrd="0" presId="urn:microsoft.com/office/officeart/2008/layout/VerticalCurvedList"/>
    <dgm:cxn modelId="{43952873-AFDC-4F62-AC5A-1EE0E38D3862}" type="presParOf" srcId="{19CC7F21-9B1F-47F1-BB7D-976D7EE98015}" destId="{387FBFF8-69F9-47BC-A617-043FA26BF630}" srcOrd="2" destOrd="0" presId="urn:microsoft.com/office/officeart/2008/layout/VerticalCurvedList"/>
    <dgm:cxn modelId="{ABDD42EB-E7C9-4A41-A33D-5DF215EBFF92}" type="presParOf" srcId="{19CC7F21-9B1F-47F1-BB7D-976D7EE98015}" destId="{2C6304AF-0215-47F1-8462-2F54C705D1A9}" srcOrd="3" destOrd="0" presId="urn:microsoft.com/office/officeart/2008/layout/VerticalCurvedList"/>
    <dgm:cxn modelId="{21A794D4-D5CE-4C38-BC67-237A67C1B88A}" type="presParOf" srcId="{C163FAE4-75FC-4D96-9A13-5FDBB27163A2}" destId="{55B9E55A-4D00-4164-BD10-A1F4B1C2978C}" srcOrd="1" destOrd="0" presId="urn:microsoft.com/office/officeart/2008/layout/VerticalCurvedList"/>
    <dgm:cxn modelId="{6C69510A-A697-41C7-B52C-8658DFD8CD4D}" type="presParOf" srcId="{C163FAE4-75FC-4D96-9A13-5FDBB27163A2}" destId="{4AD1ECAF-3E62-4391-BAD6-D128CB2C2230}" srcOrd="2" destOrd="0" presId="urn:microsoft.com/office/officeart/2008/layout/VerticalCurvedList"/>
    <dgm:cxn modelId="{88D35460-E074-4EEE-BF30-06F81AA77FED}" type="presParOf" srcId="{4AD1ECAF-3E62-4391-BAD6-D128CB2C2230}" destId="{A6FF5CAE-0628-40EC-BD68-0DBFFFEEB882}" srcOrd="0" destOrd="0" presId="urn:microsoft.com/office/officeart/2008/layout/VerticalCurvedList"/>
    <dgm:cxn modelId="{36447F4B-0BDE-455D-94FB-1436E085124B}" type="presParOf" srcId="{C163FAE4-75FC-4D96-9A13-5FDBB27163A2}" destId="{3B99F50D-C1F3-4A8E-8CE9-64FDB09B6606}" srcOrd="3" destOrd="0" presId="urn:microsoft.com/office/officeart/2008/layout/VerticalCurvedList"/>
    <dgm:cxn modelId="{8A0F82BD-0468-4763-B24B-3623B00E8DFF}" type="presParOf" srcId="{C163FAE4-75FC-4D96-9A13-5FDBB27163A2}" destId="{6A23AD2C-A20D-408A-906B-82FBD7229B15}" srcOrd="4" destOrd="0" presId="urn:microsoft.com/office/officeart/2008/layout/VerticalCurvedList"/>
    <dgm:cxn modelId="{6ECE0F48-E650-4B4E-BAC4-BF4F4B210994}" type="presParOf" srcId="{6A23AD2C-A20D-408A-906B-82FBD7229B15}" destId="{A3965D52-07DA-4A5F-B5D9-694E1AB6AA89}" srcOrd="0" destOrd="0" presId="urn:microsoft.com/office/officeart/2008/layout/VerticalCurvedList"/>
    <dgm:cxn modelId="{5888EA33-89C3-4845-BD2A-7ACBEEFAF8A0}" type="presParOf" srcId="{C163FAE4-75FC-4D96-9A13-5FDBB27163A2}" destId="{3A0D6D3C-4385-4933-B770-753D7DD2A1BB}" srcOrd="5" destOrd="0" presId="urn:microsoft.com/office/officeart/2008/layout/VerticalCurvedList"/>
    <dgm:cxn modelId="{03A1C91E-7BCF-440E-8B24-D46FF99A4AC4}" type="presParOf" srcId="{C163FAE4-75FC-4D96-9A13-5FDBB27163A2}" destId="{4F09C945-EBDD-4C36-B022-C09AF81D4C81}" srcOrd="6" destOrd="0" presId="urn:microsoft.com/office/officeart/2008/layout/VerticalCurvedList"/>
    <dgm:cxn modelId="{7FB515E5-82BF-427C-94FE-68C9D56BF3B3}" type="presParOf" srcId="{4F09C945-EBDD-4C36-B022-C09AF81D4C81}" destId="{E75F6EAA-F9C6-4BFD-878F-E9CCE979515C}" srcOrd="0" destOrd="0" presId="urn:microsoft.com/office/officeart/2008/layout/VerticalCurvedList"/>
    <dgm:cxn modelId="{A032ACF8-AA84-48CD-B613-781C44658BFD}" type="presParOf" srcId="{C163FAE4-75FC-4D96-9A13-5FDBB27163A2}" destId="{BEF801F7-DA7C-4520-9696-E7C96B0380DA}" srcOrd="7" destOrd="0" presId="urn:microsoft.com/office/officeart/2008/layout/VerticalCurvedList"/>
    <dgm:cxn modelId="{37A00A09-085D-4931-8C1C-07C416158500}" type="presParOf" srcId="{C163FAE4-75FC-4D96-9A13-5FDBB27163A2}" destId="{18F12E42-C033-4C89-AF0F-AAF7D9FC2C8B}" srcOrd="8" destOrd="0" presId="urn:microsoft.com/office/officeart/2008/layout/VerticalCurvedList"/>
    <dgm:cxn modelId="{152AC464-297F-4E9A-B1B9-979BC240347B}" type="presParOf" srcId="{18F12E42-C033-4C89-AF0F-AAF7D9FC2C8B}" destId="{B4AA3EBA-7B63-406F-9EF7-96BD83DF6C36}" srcOrd="0" destOrd="0" presId="urn:microsoft.com/office/officeart/2008/layout/VerticalCurvedList"/>
    <dgm:cxn modelId="{233A4DD5-78E3-4ED2-8B7B-C3F28A99A2D1}" type="presParOf" srcId="{C163FAE4-75FC-4D96-9A13-5FDBB27163A2}" destId="{377DDAEF-ED85-4825-80CA-A2C28F31E569}" srcOrd="9" destOrd="0" presId="urn:microsoft.com/office/officeart/2008/layout/VerticalCurvedList"/>
    <dgm:cxn modelId="{80507DC5-6767-4A46-AAAA-26DDE436EF66}" type="presParOf" srcId="{C163FAE4-75FC-4D96-9A13-5FDBB27163A2}" destId="{2892EB2B-A4AB-47DF-A503-D1E96192823A}" srcOrd="10" destOrd="0" presId="urn:microsoft.com/office/officeart/2008/layout/VerticalCurvedList"/>
    <dgm:cxn modelId="{69B6914D-0AA3-4C7B-AE54-8C304DBC559F}" type="presParOf" srcId="{2892EB2B-A4AB-47DF-A503-D1E96192823A}" destId="{F0EEA235-CD03-461A-BA97-E93662B580AB}" srcOrd="0" destOrd="0" presId="urn:microsoft.com/office/officeart/2008/layout/VerticalCurvedLis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8ACED-9ADA-4A32-A39F-9C05298BF74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335240E-D750-4618-92D4-305FE2067F5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Полная и достоверная исходная информация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E726-2BF7-440B-A8F6-10CD0FF5F818}" type="parTrans" cxnId="{2D88026F-4512-4097-90CD-3080FF9308AF}">
      <dgm:prSet/>
      <dgm:spPr/>
      <dgm:t>
        <a:bodyPr/>
        <a:lstStyle/>
        <a:p>
          <a:endParaRPr lang="ru-RU"/>
        </a:p>
      </dgm:t>
    </dgm:pt>
    <dgm:pt modelId="{673B73ED-159C-4381-81ED-B28CCB883EC7}" type="sibTrans" cxnId="{2D88026F-4512-4097-90CD-3080FF9308AF}">
      <dgm:prSet/>
      <dgm:spPr/>
      <dgm:t>
        <a:bodyPr/>
        <a:lstStyle/>
        <a:p>
          <a:endParaRPr lang="ru-RU"/>
        </a:p>
      </dgm:t>
    </dgm:pt>
    <dgm:pt modelId="{833E956F-FE37-4433-B58D-914422F619E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Справедливая кадастровая стоимость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3DE2A-61D6-4CCE-8448-766CC2799C7C}" type="parTrans" cxnId="{4CCB40B5-DB98-4378-A774-4EB2011EE59B}">
      <dgm:prSet/>
      <dgm:spPr/>
      <dgm:t>
        <a:bodyPr/>
        <a:lstStyle/>
        <a:p>
          <a:endParaRPr lang="ru-RU"/>
        </a:p>
      </dgm:t>
    </dgm:pt>
    <dgm:pt modelId="{D9D497C7-B7B2-469E-91B8-258A18C8EBE9}" type="sibTrans" cxnId="{4CCB40B5-DB98-4378-A774-4EB2011EE59B}">
      <dgm:prSet/>
      <dgm:spPr/>
      <dgm:t>
        <a:bodyPr/>
        <a:lstStyle/>
        <a:p>
          <a:endParaRPr lang="ru-RU"/>
        </a:p>
      </dgm:t>
    </dgm:pt>
    <dgm:pt modelId="{7105C15E-36FE-40D5-A992-484FE91920F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налоговой базы и высокая доля поступлений в бюджет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3830D-407C-41A9-AA22-7837E21F2232}" type="parTrans" cxnId="{FE9E7F2C-DFBF-438B-85FA-10A17444E4F9}">
      <dgm:prSet/>
      <dgm:spPr/>
      <dgm:t>
        <a:bodyPr/>
        <a:lstStyle/>
        <a:p>
          <a:endParaRPr lang="ru-RU"/>
        </a:p>
      </dgm:t>
    </dgm:pt>
    <dgm:pt modelId="{861070F4-E315-4D38-8C95-75C2EE043472}" type="sibTrans" cxnId="{FE9E7F2C-DFBF-438B-85FA-10A17444E4F9}">
      <dgm:prSet/>
      <dgm:spPr/>
      <dgm:t>
        <a:bodyPr/>
        <a:lstStyle/>
        <a:p>
          <a:endParaRPr lang="ru-RU"/>
        </a:p>
      </dgm:t>
    </dgm:pt>
    <dgm:pt modelId="{A884FCBE-CFC0-4CC0-8039-88B92FF0B057}" type="pres">
      <dgm:prSet presAssocID="{78B8ACED-9ADA-4A32-A39F-9C05298BF743}" presName="arrowDiagram" presStyleCnt="0">
        <dgm:presLayoutVars>
          <dgm:chMax val="5"/>
          <dgm:dir/>
          <dgm:resizeHandles val="exact"/>
        </dgm:presLayoutVars>
      </dgm:prSet>
      <dgm:spPr/>
    </dgm:pt>
    <dgm:pt modelId="{C19EDCE7-D3DD-4284-AC51-0ED2D1E188F2}" type="pres">
      <dgm:prSet presAssocID="{78B8ACED-9ADA-4A32-A39F-9C05298BF743}" presName="arrow" presStyleLbl="bgShp" presStyleIdx="0" presStyleCnt="1" custScaleX="84914" custScaleY="89312"/>
      <dgm:spPr/>
    </dgm:pt>
    <dgm:pt modelId="{E8687B65-CE06-47DA-BCDB-2AC453D67585}" type="pres">
      <dgm:prSet presAssocID="{78B8ACED-9ADA-4A32-A39F-9C05298BF743}" presName="arrowDiagram3" presStyleCnt="0"/>
      <dgm:spPr/>
    </dgm:pt>
    <dgm:pt modelId="{E65DFDA4-763A-49C5-B5DF-1665E3C53FCB}" type="pres">
      <dgm:prSet presAssocID="{4335240E-D750-4618-92D4-305FE2067F55}" presName="bullet3a" presStyleLbl="node1" presStyleIdx="0" presStyleCnt="3"/>
      <dgm:spPr/>
    </dgm:pt>
    <dgm:pt modelId="{9EAFD363-07DB-4DFD-A575-A0FAD9BF1C80}" type="pres">
      <dgm:prSet presAssocID="{4335240E-D750-4618-92D4-305FE2067F55}" presName="textBox3a" presStyleLbl="revTx" presStyleIdx="0" presStyleCnt="3" custScaleX="230217" custLinFactNeighborX="61567" custLinFactNeighborY="1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DB5A0-B78D-4F73-B7DF-CE5147A48C94}" type="pres">
      <dgm:prSet presAssocID="{833E956F-FE37-4433-B58D-914422F619ED}" presName="bullet3b" presStyleLbl="node1" presStyleIdx="1" presStyleCnt="3"/>
      <dgm:spPr/>
    </dgm:pt>
    <dgm:pt modelId="{35E565F6-F26E-4611-89E8-565FB97FF260}" type="pres">
      <dgm:prSet presAssocID="{833E956F-FE37-4433-B58D-914422F619ED}" presName="textBox3b" presStyleLbl="revTx" presStyleIdx="1" presStyleCnt="3" custScaleX="202312" custScaleY="38178" custLinFactNeighborX="55244" custLinFactNeighborY="-14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2A37D-AEE1-4923-A2A4-CC29785908BE}" type="pres">
      <dgm:prSet presAssocID="{7105C15E-36FE-40D5-A992-484FE91920F6}" presName="bullet3c" presStyleLbl="node1" presStyleIdx="2" presStyleCnt="3" custLinFactNeighborX="81400" custLinFactNeighborY="-24420"/>
      <dgm:spPr/>
    </dgm:pt>
    <dgm:pt modelId="{B60BFB32-662C-4153-A068-869379D99DB2}" type="pres">
      <dgm:prSet presAssocID="{7105C15E-36FE-40D5-A992-484FE91920F6}" presName="textBox3c" presStyleLbl="revTx" presStyleIdx="2" presStyleCnt="3" custScaleX="313072" custScaleY="29540" custLinFactNeighborX="-43483" custLinFactNeighborY="-8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12059-0886-4C24-A691-45932BB8040B}" type="presOf" srcId="{833E956F-FE37-4433-B58D-914422F619ED}" destId="{35E565F6-F26E-4611-89E8-565FB97FF260}" srcOrd="0" destOrd="0" presId="urn:microsoft.com/office/officeart/2005/8/layout/arrow2"/>
    <dgm:cxn modelId="{2D88026F-4512-4097-90CD-3080FF9308AF}" srcId="{78B8ACED-9ADA-4A32-A39F-9C05298BF743}" destId="{4335240E-D750-4618-92D4-305FE2067F55}" srcOrd="0" destOrd="0" parTransId="{8D64E726-2BF7-440B-A8F6-10CD0FF5F818}" sibTransId="{673B73ED-159C-4381-81ED-B28CCB883EC7}"/>
    <dgm:cxn modelId="{78EE3522-ABB5-4C58-AC67-73AAF7F56049}" type="presOf" srcId="{78B8ACED-9ADA-4A32-A39F-9C05298BF743}" destId="{A884FCBE-CFC0-4CC0-8039-88B92FF0B057}" srcOrd="0" destOrd="0" presId="urn:microsoft.com/office/officeart/2005/8/layout/arrow2"/>
    <dgm:cxn modelId="{FE9E7F2C-DFBF-438B-85FA-10A17444E4F9}" srcId="{78B8ACED-9ADA-4A32-A39F-9C05298BF743}" destId="{7105C15E-36FE-40D5-A992-484FE91920F6}" srcOrd="2" destOrd="0" parTransId="{2D63830D-407C-41A9-AA22-7837E21F2232}" sibTransId="{861070F4-E315-4D38-8C95-75C2EE043472}"/>
    <dgm:cxn modelId="{7A337982-383D-49F6-8EBE-4BF3913657B4}" type="presOf" srcId="{4335240E-D750-4618-92D4-305FE2067F55}" destId="{9EAFD363-07DB-4DFD-A575-A0FAD9BF1C80}" srcOrd="0" destOrd="0" presId="urn:microsoft.com/office/officeart/2005/8/layout/arrow2"/>
    <dgm:cxn modelId="{1DF43B51-54D8-42F7-9C20-6CF622B5F5AF}" type="presOf" srcId="{7105C15E-36FE-40D5-A992-484FE91920F6}" destId="{B60BFB32-662C-4153-A068-869379D99DB2}" srcOrd="0" destOrd="0" presId="urn:microsoft.com/office/officeart/2005/8/layout/arrow2"/>
    <dgm:cxn modelId="{4CCB40B5-DB98-4378-A774-4EB2011EE59B}" srcId="{78B8ACED-9ADA-4A32-A39F-9C05298BF743}" destId="{833E956F-FE37-4433-B58D-914422F619ED}" srcOrd="1" destOrd="0" parTransId="{A893DE2A-61D6-4CCE-8448-766CC2799C7C}" sibTransId="{D9D497C7-B7B2-469E-91B8-258A18C8EBE9}"/>
    <dgm:cxn modelId="{B774C50D-77CB-4DF6-8BF2-408499223D2C}" type="presParOf" srcId="{A884FCBE-CFC0-4CC0-8039-88B92FF0B057}" destId="{C19EDCE7-D3DD-4284-AC51-0ED2D1E188F2}" srcOrd="0" destOrd="0" presId="urn:microsoft.com/office/officeart/2005/8/layout/arrow2"/>
    <dgm:cxn modelId="{1A5E3A80-5933-44D5-B5FA-6C32FD3C253A}" type="presParOf" srcId="{A884FCBE-CFC0-4CC0-8039-88B92FF0B057}" destId="{E8687B65-CE06-47DA-BCDB-2AC453D67585}" srcOrd="1" destOrd="0" presId="urn:microsoft.com/office/officeart/2005/8/layout/arrow2"/>
    <dgm:cxn modelId="{336F6278-D461-4596-A255-251307C053D3}" type="presParOf" srcId="{E8687B65-CE06-47DA-BCDB-2AC453D67585}" destId="{E65DFDA4-763A-49C5-B5DF-1665E3C53FCB}" srcOrd="0" destOrd="0" presId="urn:microsoft.com/office/officeart/2005/8/layout/arrow2"/>
    <dgm:cxn modelId="{949962F4-107A-4426-A84E-9B74F6B80DCA}" type="presParOf" srcId="{E8687B65-CE06-47DA-BCDB-2AC453D67585}" destId="{9EAFD363-07DB-4DFD-A575-A0FAD9BF1C80}" srcOrd="1" destOrd="0" presId="urn:microsoft.com/office/officeart/2005/8/layout/arrow2"/>
    <dgm:cxn modelId="{EDDC5A1A-0513-4242-9F46-75BB7A504234}" type="presParOf" srcId="{E8687B65-CE06-47DA-BCDB-2AC453D67585}" destId="{AC5DB5A0-B78D-4F73-B7DF-CE5147A48C94}" srcOrd="2" destOrd="0" presId="urn:microsoft.com/office/officeart/2005/8/layout/arrow2"/>
    <dgm:cxn modelId="{2090A13F-8638-47A9-B51E-E21E53E4638D}" type="presParOf" srcId="{E8687B65-CE06-47DA-BCDB-2AC453D67585}" destId="{35E565F6-F26E-4611-89E8-565FB97FF260}" srcOrd="3" destOrd="0" presId="urn:microsoft.com/office/officeart/2005/8/layout/arrow2"/>
    <dgm:cxn modelId="{8C5E3E9F-4D4B-4E34-99BC-DE08C571ED01}" type="presParOf" srcId="{E8687B65-CE06-47DA-BCDB-2AC453D67585}" destId="{AF72A37D-AEE1-4923-A2A4-CC29785908BE}" srcOrd="4" destOrd="0" presId="urn:microsoft.com/office/officeart/2005/8/layout/arrow2"/>
    <dgm:cxn modelId="{6F711160-AED4-4C07-9F17-BED592602147}" type="presParOf" srcId="{E8687B65-CE06-47DA-BCDB-2AC453D67585}" destId="{B60BFB32-662C-4153-A068-869379D99DB2}" srcOrd="5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E0AC6-1103-40EA-99B1-9E0E44409F2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4D471-4C9F-4DF1-8765-62CA6977A822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Частичная или недостоверная исходная информация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70F06-107D-4540-AC78-13EE5A54AE26}" type="parTrans" cxnId="{2CDB2FF6-B799-4B0C-B261-FDFED5962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C2B63-B611-4ED6-BBB7-5508128B3312}" type="sibTrans" cxnId="{2CDB2FF6-B799-4B0C-B261-FDFED5962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3CC2B-1D48-416D-A0FE-599D89CA0A9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Неправильные расчеты. Ошибочная кадастровая стоимость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D4578-9AED-4CB5-8827-4E8C95FCEA1D}" type="parTrans" cxnId="{E556C302-9232-4A02-B82B-A6520CE901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C8C28-7465-4D3A-931B-89F2079C47C6}" type="sibTrans" cxnId="{E556C302-9232-4A02-B82B-A6520CE901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CB8AF-8F58-4839-A7DF-C7B30E6452EF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социальной напряженности, оспаривание результатов ГКО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A4D15-8683-492B-BD93-619011CA47D3}" type="parTrans" cxnId="{365B2B41-C9AF-4222-A4E8-B862D39033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27B11-4335-431C-8768-81649DA8D1BB}" type="sibTrans" cxnId="{365B2B41-C9AF-4222-A4E8-B862D39033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5CD12-7161-413E-872D-1024EB1498E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доля поступлений в бюджет, возмещение расходов, связанных с оспариванием кадастровой стоимости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1137B-8D13-4B97-AEDA-52F8C9CB239D}" type="parTrans" cxnId="{9382EF3F-24CE-4C44-AB4B-4F52C70D28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613A9-F22D-4B64-A3A9-1898F40F1CA8}" type="sibTrans" cxnId="{9382EF3F-24CE-4C44-AB4B-4F52C70D28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81BA1-1799-405E-81A9-654F27896446}" type="pres">
      <dgm:prSet presAssocID="{721E0AC6-1103-40EA-99B1-9E0E44409F2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253D085D-8C99-42C0-A736-99F3FAC577CD}" type="pres">
      <dgm:prSet presAssocID="{721E0AC6-1103-40EA-99B1-9E0E44409F23}" presName="arrowNode" presStyleLbl="node1" presStyleIdx="0" presStyleCnt="1" custLinFactNeighborX="49217" custLinFactNeighborY="-3420"/>
      <dgm:spPr/>
    </dgm:pt>
    <dgm:pt modelId="{6CEC93C0-7D00-4566-ACAC-5AEBC31212CD}" type="pres">
      <dgm:prSet presAssocID="{83E4D471-4C9F-4DF1-8765-62CA6977A822}" presName="txNode1" presStyleLbl="revTx" presStyleIdx="0" presStyleCnt="4" custScaleX="172354" custScaleY="115713" custLinFactNeighborX="37931" custLinFactNeighborY="3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6820-E70D-4F6C-9B66-61DCCC4EEFA8}" type="pres">
      <dgm:prSet presAssocID="{BB03CC2B-1D48-416D-A0FE-599D89CA0A93}" presName="txNode2" presStyleLbl="revTx" presStyleIdx="1" presStyleCnt="4" custScaleX="104524" custScaleY="149463" custLinFactY="-7940" custLinFactNeighborX="603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45947-83A8-40D1-8A14-A0F2F4EC40B4}" type="pres">
      <dgm:prSet presAssocID="{A99C8C28-7465-4D3A-931B-89F2079C47C6}" presName="dotNode2" presStyleCnt="0"/>
      <dgm:spPr/>
    </dgm:pt>
    <dgm:pt modelId="{9B6D0BFF-6B83-4B57-A622-6C01030E9A97}" type="pres">
      <dgm:prSet presAssocID="{A99C8C28-7465-4D3A-931B-89F2079C47C6}" presName="dotRepeatNode" presStyleLbl="fgShp" presStyleIdx="0" presStyleCnt="2" custScaleX="250391" custScaleY="250391" custLinFactX="835641" custLinFactY="-119076" custLinFactNeighborX="900000" custLinFactNeighborY="-200000"/>
      <dgm:spPr/>
      <dgm:t>
        <a:bodyPr/>
        <a:lstStyle/>
        <a:p>
          <a:endParaRPr lang="ru-RU"/>
        </a:p>
      </dgm:t>
    </dgm:pt>
    <dgm:pt modelId="{6E6FD006-DDCE-4AA7-8516-9C755E0D91A4}" type="pres">
      <dgm:prSet presAssocID="{21FCB8AF-8F58-4839-A7DF-C7B30E6452EF}" presName="txNode3" presStyleLbl="revTx" presStyleIdx="2" presStyleCnt="4" custScaleX="161800" custScaleY="164750" custLinFactNeighborX="59481" custLinFactNeighborY="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7A1A5-5109-45C3-93BD-A84EF67B469C}" type="pres">
      <dgm:prSet presAssocID="{61827B11-4335-431C-8768-81649DA8D1BB}" presName="dotNode3" presStyleCnt="0"/>
      <dgm:spPr/>
    </dgm:pt>
    <dgm:pt modelId="{7A796A2B-7AAE-41BE-AB66-B45D4A30C9D5}" type="pres">
      <dgm:prSet presAssocID="{61827B11-4335-431C-8768-81649DA8D1BB}" presName="dotRepeatNode" presStyleLbl="fgShp" presStyleIdx="1" presStyleCnt="2" custScaleX="250391" custScaleY="250391" custLinFactX="800000" custLinFactNeighborX="880297" custLinFactNeighborY="-84944"/>
      <dgm:spPr/>
      <dgm:t>
        <a:bodyPr/>
        <a:lstStyle/>
        <a:p>
          <a:endParaRPr lang="ru-RU"/>
        </a:p>
      </dgm:t>
    </dgm:pt>
    <dgm:pt modelId="{C43B64E8-FDBA-470D-A630-5FD2D8AC56C7}" type="pres">
      <dgm:prSet presAssocID="{1665CD12-7161-413E-872D-1024EB1498E5}" presName="txNode4" presStyleLbl="revTx" presStyleIdx="3" presStyleCnt="4" custScaleX="269819" custLinFactNeighborX="-9312" custLinFactNeighborY="-32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6C302-9232-4A02-B82B-A6520CE901B7}" srcId="{721E0AC6-1103-40EA-99B1-9E0E44409F23}" destId="{BB03CC2B-1D48-416D-A0FE-599D89CA0A93}" srcOrd="1" destOrd="0" parTransId="{B60D4578-9AED-4CB5-8827-4E8C95FCEA1D}" sibTransId="{A99C8C28-7465-4D3A-931B-89F2079C47C6}"/>
    <dgm:cxn modelId="{5FAF99E9-14AC-4587-A7EF-C517D2B4F335}" type="presOf" srcId="{721E0AC6-1103-40EA-99B1-9E0E44409F23}" destId="{0BD81BA1-1799-405E-81A9-654F27896446}" srcOrd="0" destOrd="0" presId="urn:microsoft.com/office/officeart/2009/3/layout/DescendingProcess"/>
    <dgm:cxn modelId="{2CDB2FF6-B799-4B0C-B261-FDFED59621A3}" srcId="{721E0AC6-1103-40EA-99B1-9E0E44409F23}" destId="{83E4D471-4C9F-4DF1-8765-62CA6977A822}" srcOrd="0" destOrd="0" parTransId="{B4770F06-107D-4540-AC78-13EE5A54AE26}" sibTransId="{4DEC2B63-B611-4ED6-BBB7-5508128B3312}"/>
    <dgm:cxn modelId="{0A122CB0-0F8F-431B-AD7C-69E2A955CF73}" type="presOf" srcId="{BB03CC2B-1D48-416D-A0FE-599D89CA0A93}" destId="{E4306820-E70D-4F6C-9B66-61DCCC4EEFA8}" srcOrd="0" destOrd="0" presId="urn:microsoft.com/office/officeart/2009/3/layout/DescendingProcess"/>
    <dgm:cxn modelId="{6A17BA3B-274C-45DF-BB28-FFC006ABE08F}" type="presOf" srcId="{A99C8C28-7465-4D3A-931B-89F2079C47C6}" destId="{9B6D0BFF-6B83-4B57-A622-6C01030E9A97}" srcOrd="0" destOrd="0" presId="urn:microsoft.com/office/officeart/2009/3/layout/DescendingProcess"/>
    <dgm:cxn modelId="{9382EF3F-24CE-4C44-AB4B-4F52C70D286B}" srcId="{721E0AC6-1103-40EA-99B1-9E0E44409F23}" destId="{1665CD12-7161-413E-872D-1024EB1498E5}" srcOrd="3" destOrd="0" parTransId="{EDC1137B-8D13-4B97-AEDA-52F8C9CB239D}" sibTransId="{D2F613A9-F22D-4B64-A3A9-1898F40F1CA8}"/>
    <dgm:cxn modelId="{365B2B41-C9AF-4222-A4E8-B862D39033E3}" srcId="{721E0AC6-1103-40EA-99B1-9E0E44409F23}" destId="{21FCB8AF-8F58-4839-A7DF-C7B30E6452EF}" srcOrd="2" destOrd="0" parTransId="{6E9A4D15-8683-492B-BD93-619011CA47D3}" sibTransId="{61827B11-4335-431C-8768-81649DA8D1BB}"/>
    <dgm:cxn modelId="{BA82D550-5161-46E6-B08A-BB52F400CDE4}" type="presOf" srcId="{21FCB8AF-8F58-4839-A7DF-C7B30E6452EF}" destId="{6E6FD006-DDCE-4AA7-8516-9C755E0D91A4}" srcOrd="0" destOrd="0" presId="urn:microsoft.com/office/officeart/2009/3/layout/DescendingProcess"/>
    <dgm:cxn modelId="{C7AB9BE0-4FC6-435A-AB07-B9D9E89ABD9E}" type="presOf" srcId="{61827B11-4335-431C-8768-81649DA8D1BB}" destId="{7A796A2B-7AAE-41BE-AB66-B45D4A30C9D5}" srcOrd="0" destOrd="0" presId="urn:microsoft.com/office/officeart/2009/3/layout/DescendingProcess"/>
    <dgm:cxn modelId="{6481FD58-97B5-49FD-B6DC-2DF5F210BFCE}" type="presOf" srcId="{83E4D471-4C9F-4DF1-8765-62CA6977A822}" destId="{6CEC93C0-7D00-4566-ACAC-5AEBC31212CD}" srcOrd="0" destOrd="0" presId="urn:microsoft.com/office/officeart/2009/3/layout/DescendingProcess"/>
    <dgm:cxn modelId="{15800A99-0CB1-4C1B-8A22-D236C6792DB2}" type="presOf" srcId="{1665CD12-7161-413E-872D-1024EB1498E5}" destId="{C43B64E8-FDBA-470D-A630-5FD2D8AC56C7}" srcOrd="0" destOrd="0" presId="urn:microsoft.com/office/officeart/2009/3/layout/DescendingProcess"/>
    <dgm:cxn modelId="{3749617C-B6B5-4977-8F63-3D358CD6DB99}" type="presParOf" srcId="{0BD81BA1-1799-405E-81A9-654F27896446}" destId="{253D085D-8C99-42C0-A736-99F3FAC577CD}" srcOrd="0" destOrd="0" presId="urn:microsoft.com/office/officeart/2009/3/layout/DescendingProcess"/>
    <dgm:cxn modelId="{8639C2C1-9562-4502-AECC-9D6F00F0E592}" type="presParOf" srcId="{0BD81BA1-1799-405E-81A9-654F27896446}" destId="{6CEC93C0-7D00-4566-ACAC-5AEBC31212CD}" srcOrd="1" destOrd="0" presId="urn:microsoft.com/office/officeart/2009/3/layout/DescendingProcess"/>
    <dgm:cxn modelId="{E5D41A7F-C716-408E-BFD3-4FC264AF9CC1}" type="presParOf" srcId="{0BD81BA1-1799-405E-81A9-654F27896446}" destId="{E4306820-E70D-4F6C-9B66-61DCCC4EEFA8}" srcOrd="2" destOrd="0" presId="urn:microsoft.com/office/officeart/2009/3/layout/DescendingProcess"/>
    <dgm:cxn modelId="{AB5839F8-BCEB-4289-A56E-7E5FBC6D453F}" type="presParOf" srcId="{0BD81BA1-1799-405E-81A9-654F27896446}" destId="{CA545947-83A8-40D1-8A14-A0F2F4EC40B4}" srcOrd="3" destOrd="0" presId="urn:microsoft.com/office/officeart/2009/3/layout/DescendingProcess"/>
    <dgm:cxn modelId="{21E04746-BFDF-47DF-BE08-0A673DABDB81}" type="presParOf" srcId="{CA545947-83A8-40D1-8A14-A0F2F4EC40B4}" destId="{9B6D0BFF-6B83-4B57-A622-6C01030E9A97}" srcOrd="0" destOrd="0" presId="urn:microsoft.com/office/officeart/2009/3/layout/DescendingProcess"/>
    <dgm:cxn modelId="{713E8C90-809A-45B4-AB57-95A39928158F}" type="presParOf" srcId="{0BD81BA1-1799-405E-81A9-654F27896446}" destId="{6E6FD006-DDCE-4AA7-8516-9C755E0D91A4}" srcOrd="4" destOrd="0" presId="urn:microsoft.com/office/officeart/2009/3/layout/DescendingProcess"/>
    <dgm:cxn modelId="{340774AD-0C12-4112-96BC-7F645159029D}" type="presParOf" srcId="{0BD81BA1-1799-405E-81A9-654F27896446}" destId="{D017A1A5-5109-45C3-93BD-A84EF67B469C}" srcOrd="5" destOrd="0" presId="urn:microsoft.com/office/officeart/2009/3/layout/DescendingProcess"/>
    <dgm:cxn modelId="{FCD2E402-5488-41BA-9B4D-094077D6E747}" type="presParOf" srcId="{D017A1A5-5109-45C3-93BD-A84EF67B469C}" destId="{7A796A2B-7AAE-41BE-AB66-B45D4A30C9D5}" srcOrd="0" destOrd="0" presId="urn:microsoft.com/office/officeart/2009/3/layout/DescendingProcess"/>
    <dgm:cxn modelId="{8C156D29-3443-44D6-B261-348CC18A8FA6}" type="presParOf" srcId="{0BD81BA1-1799-405E-81A9-654F27896446}" destId="{C43B64E8-FDBA-470D-A630-5FD2D8AC56C7}" srcOrd="6" destOrd="0" presId="urn:microsoft.com/office/officeart/2009/3/layout/Descending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BA11C-F0FC-4D91-A1CC-1BBEF8083E8A}" type="datetimeFigureOut">
              <a:rPr lang="uk-UA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5CD12C0-C721-45F8-B88F-31DFF8F801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49D914-A7AC-4DA4-8202-60A1D20B4D50}" type="datetimeFigureOut">
              <a:rPr lang="uk-UA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Редагувати стиль зразка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П’ятий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9F64F8-9B39-4F72-9D93-2026E81AC7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/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/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65F672-4E79-42AD-AE5B-B43210341F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/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/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5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681E655-4A38-488D-8EF5-1430920DFC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/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/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2780858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1527859"/>
            <a:ext cx="2780858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2" y="512776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8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1" y="3611336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0E7C1A-78F8-4F70-AA47-7F3A317798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 smtClean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DED0561-6BF0-4D95-9CA1-0CF34AC2F7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Редагувати стиль зразка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E460D-DB24-40D4-9F13-9FC36A5C4917}" type="datetime1">
              <a:rPr lang="uk-UA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5BC3D7-26C6-411C-B9D9-4B56887F3D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bunok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610289" y="2569444"/>
            <a:ext cx="8278812" cy="2487612"/>
          </a:xfrm>
        </p:spPr>
        <p:txBody>
          <a:bodyPr/>
          <a:lstStyle/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«Кадастровая оценка»</a:t>
            </a:r>
            <a:endParaRPr lang="uk-UA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17700" y="687388"/>
            <a:ext cx="5646738" cy="800100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ИМУЩЕСТВЕННЫХ И ЗЕМЕЛЬНЫХ ОТНОШЕНИЙ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НИЖЕГОРОДСКОЙ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УЧРЕЖДЕНИЕ НИЖЕГОРОДСКОЙ ОБЛАСТИ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«КАДАСТРОВАЯ ОЦЕНКА»</a:t>
            </a:r>
            <a:endParaRPr lang="ru-RU" sz="12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71" y="540649"/>
            <a:ext cx="10515600" cy="66675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Контактная информация:</a:t>
            </a:r>
            <a:endParaRPr lang="ru-RU" sz="4000" dirty="0"/>
          </a:p>
        </p:txBody>
      </p:sp>
      <p:sp>
        <p:nvSpPr>
          <p:cNvPr id="15363" name="Текст 3"/>
          <p:cNvSpPr>
            <a:spLocks noGrp="1"/>
          </p:cNvSpPr>
          <p:nvPr>
            <p:ph type="body" sz="quarter" idx="13"/>
          </p:nvPr>
        </p:nvSpPr>
        <p:spPr>
          <a:xfrm>
            <a:off x="743160" y="1337814"/>
            <a:ext cx="7702550" cy="3303588"/>
          </a:xfrm>
        </p:spPr>
        <p:txBody>
          <a:bodyPr/>
          <a:lstStyle/>
          <a:p>
            <a:r>
              <a:rPr lang="ru-RU" sz="1800" dirty="0" smtClean="0"/>
              <a:t>Учреждение находится по адресу: г. Нижний Новгород, улица Рождественская, дом 40</a:t>
            </a:r>
          </a:p>
          <a:p>
            <a:endParaRPr lang="ru-RU" sz="1800" dirty="0" smtClean="0"/>
          </a:p>
          <a:p>
            <a:r>
              <a:rPr lang="ru-RU" sz="1800" dirty="0" smtClean="0"/>
              <a:t>Телефон: 8 (831) 281-62-02</a:t>
            </a:r>
          </a:p>
          <a:p>
            <a:endParaRPr lang="ru-RU" sz="1800" dirty="0" smtClean="0"/>
          </a:p>
          <a:p>
            <a:r>
              <a:rPr lang="ru-RU" sz="1800" dirty="0" smtClean="0"/>
              <a:t>Сайт: </a:t>
            </a:r>
            <a:r>
              <a:rPr lang="en-US" sz="1800" dirty="0" smtClean="0">
                <a:hlinkClick r:id="rId2"/>
              </a:rPr>
              <a:t>www.gbunoko.ru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smtClean="0"/>
              <a:t>Электронная почта: </a:t>
            </a:r>
            <a:r>
              <a:rPr lang="en-US" sz="1800" dirty="0" smtClean="0"/>
              <a:t>info@gbunoko.ru</a:t>
            </a:r>
            <a:endParaRPr lang="ru-RU" sz="1800" dirty="0" smtClean="0"/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E89A1D-48A6-40EA-B7EB-CC9534FA20DE}" type="slidenum">
              <a:rPr lang="uk-UA" smtClean="0"/>
              <a:pPr/>
              <a:t>10</a:t>
            </a:fld>
            <a:endParaRPr lang="uk-UA" smtClean="0"/>
          </a:p>
        </p:txBody>
      </p:sp>
      <p:pic>
        <p:nvPicPr>
          <p:cNvPr id="15365" name="Picture 5" descr="C:\Users\Юрист\Downloads\1600px-Рождественская,_40_Здание_гостини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970" y="2274057"/>
            <a:ext cx="5969480" cy="4477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679450" y="2722563"/>
            <a:ext cx="8280400" cy="2189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СПАСИБО ЗА ВНИМАНИЕ!</a:t>
            </a:r>
            <a:endParaRPr lang="uk-UA" altLang="ru-RU" sz="2800" dirty="0" smtClean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70125" y="884238"/>
            <a:ext cx="6432550" cy="8001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</a:rPr>
              <a:t>МИНИСТЕРСТВО ИМУЩЕСТВЕННЫХ И ЗЕМЕЛЬНЫХ ОТНОШЕНИЙ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</a:rPr>
              <a:t>НИЖЕГОРОДСКОЙ ОБЛАСТИ</a:t>
            </a:r>
            <a:endParaRPr lang="ru-RU" sz="12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212725"/>
            <a:ext cx="10515600" cy="153511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cs typeface="Arial" panose="020B0604020202020204" pitchFamily="34" charset="0"/>
              </a:rPr>
              <a:t>Информация  </a:t>
            </a:r>
            <a:r>
              <a:rPr lang="ru-RU" sz="2800" dirty="0">
                <a:cs typeface="Arial" panose="020B0604020202020204" pitchFamily="34" charset="0"/>
              </a:rPr>
              <a:t>о создании на территории Нижегородской области государственного бюджетного учреждения Нижегородской области «Кадастровая оценка</a:t>
            </a:r>
            <a:r>
              <a:rPr lang="ru-RU" sz="2800" dirty="0" smtClean="0"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sp>
        <p:nvSpPr>
          <p:cNvPr id="9219" name="Текст 3"/>
          <p:cNvSpPr>
            <a:spLocks noGrp="1"/>
          </p:cNvSpPr>
          <p:nvPr>
            <p:ph type="body" sz="quarter" idx="13"/>
          </p:nvPr>
        </p:nvSpPr>
        <p:spPr>
          <a:xfrm>
            <a:off x="484188" y="998538"/>
            <a:ext cx="10618787" cy="4654550"/>
          </a:xfrm>
        </p:spPr>
        <p:txBody>
          <a:bodyPr/>
          <a:lstStyle/>
          <a:p>
            <a:pPr algn="just"/>
            <a:r>
              <a:rPr lang="ru-RU" altLang="ru-RU" sz="1600" b="0" dirty="0" smtClean="0">
                <a:cs typeface="Arial" pitchFamily="34" charset="0"/>
              </a:rPr>
              <a:t>	В </a:t>
            </a:r>
            <a:r>
              <a:rPr lang="ru-RU" altLang="ru-RU" sz="1600" b="0" dirty="0" smtClean="0">
                <a:cs typeface="Arial" pitchFamily="34" charset="0"/>
              </a:rPr>
              <a:t>соответствии с распоряжением Правительства Нижегородской области от 23 марта 2018 года № 253-р создано Государственное бюджетное учреждение Нижегородской области «Кадастровая оценка» (ГБУ НО «Кадастровая оценка»), которое было зарегистрировано 04.10.2018.</a:t>
            </a:r>
          </a:p>
          <a:p>
            <a:pPr algn="just"/>
            <a:endParaRPr lang="ru-RU" altLang="ru-RU" sz="1600" b="0" dirty="0" smtClean="0">
              <a:cs typeface="Arial" pitchFamily="34" charset="0"/>
            </a:endParaRPr>
          </a:p>
          <a:p>
            <a:pPr indent="449263" algn="just">
              <a:lnSpc>
                <a:spcPct val="100000"/>
              </a:lnSpc>
            </a:pPr>
            <a:r>
              <a:rPr lang="ru-RU" altLang="ru-RU" sz="1600" b="0" dirty="0" smtClean="0">
                <a:cs typeface="Times New Roman" pitchFamily="18" charset="0"/>
              </a:rPr>
              <a:t>ГБУ НО «Кадастровая оценка» является подведомственным учреждением Министерства имущественных и земельных отношений Нижегородской области.</a:t>
            </a:r>
          </a:p>
          <a:p>
            <a:pPr indent="449263" algn="just">
              <a:lnSpc>
                <a:spcPct val="100000"/>
              </a:lnSpc>
            </a:pPr>
            <a:r>
              <a:rPr lang="ru-RU" altLang="ru-RU" sz="1600" b="0" dirty="0" smtClean="0">
                <a:cs typeface="Times New Roman" pitchFamily="18" charset="0"/>
              </a:rPr>
              <a:t>Основной целью деятельности ГБУ НО «Кадастровая оценка» является реализация полномочий, связанных с определением кадастровой стоимости, в соответствии с Федеральным законом от 03.07.2016 №237-ФЗ «О государственной кадастровой оценке».</a:t>
            </a:r>
          </a:p>
          <a:p>
            <a:pPr algn="just"/>
            <a:endParaRPr lang="ru-RU" altLang="ru-RU" sz="1600" b="0" dirty="0" smtClean="0">
              <a:cs typeface="Arial" pitchFamily="34" charset="0"/>
            </a:endParaRPr>
          </a:p>
          <a:p>
            <a:pPr algn="just"/>
            <a:endParaRPr lang="ru-RU" altLang="ru-RU" sz="1600" b="0" dirty="0" smtClean="0">
              <a:cs typeface="Arial" pitchFamily="34" charset="0"/>
            </a:endParaRPr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600FD-664F-413B-8CA6-E930153540FC}" type="slidenum">
              <a:rPr lang="uk-UA" altLang="ru-RU" smtClean="0"/>
              <a:pPr/>
              <a:t>2</a:t>
            </a:fld>
            <a:endParaRPr lang="uk-UA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6956E-67A6-4761-8296-DAF9F0BA1EAB}" type="slidenum">
              <a:rPr lang="uk-UA" altLang="ru-RU"/>
              <a:pPr/>
              <a:t>3</a:t>
            </a:fld>
            <a:endParaRPr lang="uk-UA" alt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725488" y="0"/>
            <a:ext cx="10515600" cy="1011238"/>
          </a:xfrm>
        </p:spPr>
        <p:txBody>
          <a:bodyPr/>
          <a:lstStyle/>
          <a:p>
            <a:pPr algn="ctr"/>
            <a:r>
              <a:rPr lang="ru-RU" altLang="ru-RU" sz="2400" dirty="0" smtClean="0">
                <a:ea typeface="Open Sans"/>
                <a:cs typeface="Times New Roman" pitchFamily="18" charset="0"/>
              </a:rPr>
              <a:t>Основные виды деятельности, осуществляемые ГБУ НО «Кадастровая оценка»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61349" y="767759"/>
          <a:ext cx="11243276" cy="578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7063" y="200025"/>
            <a:ext cx="11071225" cy="666750"/>
          </a:xfrm>
        </p:spPr>
        <p:txBody>
          <a:bodyPr/>
          <a:lstStyle/>
          <a:p>
            <a:pPr algn="ctr"/>
            <a:r>
              <a:rPr lang="ru-RU" altLang="ru-RU" sz="2400" dirty="0" smtClean="0">
                <a:ea typeface="Open Sans"/>
                <a:cs typeface="Times New Roman" pitchFamily="18" charset="0"/>
              </a:rPr>
              <a:t>Особенности проведения государственной кадастровой оценки в новых условиях</a:t>
            </a:r>
          </a:p>
        </p:txBody>
      </p:sp>
      <p:sp>
        <p:nvSpPr>
          <p:cNvPr id="13315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C66647-3D04-4427-ACDC-D4A509C3A623}" type="slidenum">
              <a:rPr lang="uk-UA" altLang="ru-RU"/>
              <a:pPr/>
              <a:t>4</a:t>
            </a:fld>
            <a:endParaRPr lang="uk-UA" alt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03118" y="1071033"/>
          <a:ext cx="10952069" cy="560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87375" y="549275"/>
            <a:ext cx="10515600" cy="666750"/>
          </a:xfrm>
        </p:spPr>
        <p:txBody>
          <a:bodyPr/>
          <a:lstStyle/>
          <a:p>
            <a:pPr algn="ctr"/>
            <a:r>
              <a:rPr lang="ru-RU" altLang="ru-RU" sz="2400" dirty="0" smtClean="0">
                <a:ea typeface="Open Sans"/>
                <a:cs typeface="Times New Roman" pitchFamily="18" charset="0"/>
              </a:rPr>
              <a:t>Проведении государственной кадастровой оценки на территории Нижегородской области в 2019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87375" y="1279525"/>
            <a:ext cx="10909300" cy="4100513"/>
          </a:xfrm>
        </p:spPr>
        <p:txBody>
          <a:bodyPr/>
          <a:lstStyle/>
          <a:p>
            <a:pPr indent="450000" algn="just">
              <a:defRPr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11 Федерального закона №237-ФЗ Министерством имущественных и земельных отношений Нижегородской области было принято решение о проведении государственной кадастровой оценки: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№Сл-326-25614/18 от 12.11.2018 г. «О проведении в 2019 году государственной кадастровой оценки объектов незавершенного строительства, расположенных на территории Нижегородской области»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№Сл-326-25607/18 от 12.11.2018 г. «О проведении в 2019 году государственной кадастровой оценки объектов недвижимости – сооружений, расположенных на территории Нижегородской области»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№Сл-326-29217/18 от 16.11.2018 г. «О проведении в 2019 году государственной кадастровой оценки земель водного фонда, расположенных в Нижегородской области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№Сл-326-26657/18 от 13.11.2018 г. «О проведении в 2019 году государственной кадастровой оценки земель особо охраняемых территорий и объектов, расположенных на территории Нижегородской области.</a:t>
            </a:r>
            <a:endParaRPr lang="ru-RU" sz="1800" dirty="0"/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BA833-824E-464E-AD01-93EDEC7EE7E7}" type="slidenum">
              <a:rPr lang="uk-UA" altLang="ru-RU"/>
              <a:pPr/>
              <a:t>5</a:t>
            </a:fld>
            <a:endParaRPr lang="uk-UA" altLang="ru-RU"/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587375" y="5380038"/>
            <a:ext cx="7816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Министерством имущественных и земельных отношений Нижегородской области обеспечено информирование о принятии решений о проведении государственной кадастровой оценки, а также о приеме бюджетным учреждением деклараций и характеристиках объектов недвижимости.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065F672-4E79-42AD-AE5B-B43210341F76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4286" y="477970"/>
            <a:ext cx="110935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Порядок проведения государственной кадастровой оценки на территории Нижегородской области в течении планового периода 2019 - 2021 гг.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Государственным заданием на очередной финансовый год и плановый период, предусмотрено проведение ГБУ НО «Кадастровая оценка» государственной кадастровой оценки следующих видов объектов недвижимости в плановый период 2019-2021 гг.: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1.	2019 год - объекты незавершенного строительства, сооружения, земли водного фонда, земли особо охраняемых территорий и объектов;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2.	2020 год – здания, помещения,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машино-места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единые недвижимые комплексы, земли сельскохозяйственного назначения;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indent="449263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3.	2021 год- земли населенных пунктов, земли промышленности и иного специального назначения, земли лесного фонда. </a:t>
            </a:r>
          </a:p>
          <a:p>
            <a:pPr indent="449263" algn="just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+mn-lt"/>
                <a:ea typeface="Times New Roman" pitchFamily="18" charset="0"/>
                <a:cs typeface="Times New Roman" pitchFamily="18" charset="0"/>
              </a:rPr>
              <a:t>итогам определения кадастровой стоимости бюджетным учреждением будут составлены промежуточные отчетные документы, являющиеся проектом отчета. Проект отчета будет размещен в фонде данных государственной кадастровой оценки на 60 дней для представления замечаний, связанных с определением кадастровой стоимости. Замечания могут быть предоставлены любым заинтересованным лицом.</a:t>
            </a:r>
            <a:endParaRPr lang="en-US" sz="16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455" y="514770"/>
            <a:ext cx="10515600" cy="666067"/>
          </a:xfrm>
        </p:spPr>
        <p:txBody>
          <a:bodyPr/>
          <a:lstStyle/>
          <a:p>
            <a:pPr algn="ctr"/>
            <a:r>
              <a:rPr lang="ru-RU" sz="2400" dirty="0" smtClean="0"/>
              <a:t>Обоснование поэтапного проведения кадастровой оценки объектов недвижимости на территории Нижегородской области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065F672-4E79-42AD-AE5B-B43210341F76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77718" y="1342642"/>
            <a:ext cx="11145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	</a:t>
            </a:r>
            <a:r>
              <a:rPr lang="ru-RU" sz="1600" dirty="0" smtClean="0">
                <a:latin typeface="+mn-lt"/>
              </a:rPr>
              <a:t>На </a:t>
            </a:r>
            <a:r>
              <a:rPr lang="ru-RU" sz="1600" dirty="0">
                <a:latin typeface="+mn-lt"/>
              </a:rPr>
              <a:t>сегодняшний момент на территории Российской Федерации государственная кадастровая оценка проводится в рамках введения в действие нового законодательства в сфере государственной кадастровой оценки. Её проведение основывается на принципиально новых понятиях и методиках</a:t>
            </a:r>
            <a:r>
              <a:rPr lang="ru-RU" sz="1600" dirty="0" smtClean="0">
                <a:latin typeface="+mn-lt"/>
              </a:rPr>
              <a:t>. Залогом </a:t>
            </a:r>
            <a:r>
              <a:rPr lang="ru-RU" sz="1600" dirty="0">
                <a:latin typeface="+mn-lt"/>
              </a:rPr>
              <a:t>получения объективных и достоверных результатов оценки является полнота и достоверность исходной информации. Для обеспечения сбора и обработки полной и достоверной информации, необходимой для определения кадастровой стоимости, предусмотрен подготовительный период к проведению государственной кадастровой </a:t>
            </a:r>
            <a:r>
              <a:rPr lang="ru-RU" sz="1600" dirty="0" smtClean="0">
                <a:latin typeface="+mn-lt"/>
              </a:rPr>
              <a:t>оценки.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>	В </a:t>
            </a:r>
            <a:r>
              <a:rPr lang="ru-RU" sz="1600" dirty="0">
                <a:latin typeface="+mn-lt"/>
              </a:rPr>
              <a:t>связи с этим необходимо провести тщательную подготовку к проведению государственной кадастровой оценки наиболее объемных видов объектов, таких как земли населенных пунктов и объекты капитального строительства (здания, помещения, </a:t>
            </a:r>
            <a:r>
              <a:rPr lang="ru-RU" sz="1600" dirty="0" err="1">
                <a:latin typeface="+mn-lt"/>
              </a:rPr>
              <a:t>машино-места</a:t>
            </a:r>
            <a:r>
              <a:rPr lang="ru-RU" sz="1600" dirty="0">
                <a:latin typeface="+mn-lt"/>
              </a:rPr>
              <a:t>, единые недвижимые комплексы) в 2019 и 2020 годах соответственно, для получения качественных результатов определения кадастровой стоимости.</a:t>
            </a:r>
          </a:p>
          <a:p>
            <a:pPr algn="just">
              <a:buFont typeface="Arial" pitchFamily="34" charset="0"/>
              <a:buChar char="•"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8900"/>
            <a:ext cx="10515600" cy="665163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ea typeface="Open Sans"/>
                <a:cs typeface="Times New Roman" panose="02020603050405020304" pitchFamily="18" charset="0"/>
              </a:rPr>
              <a:t>Взаимодействие ГБУ НО «Кадастровая оценка» с органами государственной власти</a:t>
            </a:r>
            <a:endParaRPr lang="ru-RU" sz="2400" dirty="0"/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DC0D13-375F-4ABE-A642-B7D57BDEC292}" type="slidenum">
              <a:rPr lang="uk-UA" altLang="ru-RU"/>
              <a:pPr/>
              <a:t>8</a:t>
            </a:fld>
            <a:endParaRPr lang="uk-UA" alt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6145304" y="1543116"/>
          <a:ext cx="5082989" cy="364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20364" y="1677809"/>
          <a:ext cx="5387975" cy="329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101600" y="5051425"/>
            <a:ext cx="858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Качество оценки обеспечивают полнота и достоверность исходной информации. Достижение высоких результатов при подготовке и проведении работ по государственной кадастровой оценке возможно только при условии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максимального взаимодействия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Министерства имущественных и земельных отношений Нижегородской области, органов местного самоуправления муниципальных образований Нижегородской области, Управления Федеральной службы государственной регистрации, кадастра и картографии по Нижегородской области, правообладателями объектов недвижимости и ГБУ НО «Кадастровая оценка».</a:t>
            </a:r>
            <a:endParaRPr lang="ru-RU" altLang="ru-RU" sz="1600" dirty="0"/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611188" y="896938"/>
            <a:ext cx="4748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НЕЭФФЕКТИВНАЯ МОДЕЛЬ КАДАСТРОВОЙ ОЦЕНКИ</a:t>
            </a:r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7089775" y="909638"/>
            <a:ext cx="4146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ЭФФЕКТИВНАЯ МОДЕЛЬ КАДАСТРОВОЙ ОЦЕНКИ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68988" y="896938"/>
            <a:ext cx="0" cy="407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87375" y="549275"/>
            <a:ext cx="10515600" cy="66675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262626"/>
                </a:solidFill>
                <a:ea typeface="Open Sans"/>
                <a:cs typeface="Times New Roman" pitchFamily="18" charset="0"/>
              </a:rPr>
              <a:t>Ожидаемые результаты работы ГБУ НО «Кадастровая оценка» по проведению государственной кадастровой оценки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038" y="1422400"/>
            <a:ext cx="8083550" cy="492283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●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	Установление справедливой кадастровой оценки, отражающей реальную стоимость имущества и земли.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	 Сокращение расходов населения на оспаривание кадастровой стоимости в целях налогообложения.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	Создание стабильной, долгосрочной налоговой политики в Нижегородской области, основанной на «умных» ставках имущественных налогов, гармонично увязанных с территориальными особенностями месторасположения имущества, а также учитывающих социально-экономический уровень развития данной территории в Нижегородском регионе.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	Увеличение объема поступления доходов в бюджеты всех уровней от имущественных налогов за счет проведения верификации и выявления не прошедших кадастровый учет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объектов с помощью использования РГИС.</a:t>
            </a:r>
            <a:endParaRPr lang="ru-RU" sz="1600" dirty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Улучшение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социального климата. Формирование положительного имиджа государственной власти. </a:t>
            </a: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02CFF5-73D5-4532-9C00-93F2FAB925EA}" type="slidenum">
              <a:rPr lang="uk-UA" smtClean="0"/>
              <a:pPr/>
              <a:t>9</a:t>
            </a:fld>
            <a:endParaRPr lang="uk-UA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4071</TotalTime>
  <Words>696</Words>
  <Application>Microsoft Office PowerPoint</Application>
  <PresentationFormat>Произвольный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 Light</vt:lpstr>
      <vt:lpstr>Calibri</vt:lpstr>
      <vt:lpstr>Open Sans</vt:lpstr>
      <vt:lpstr>Times New Roman</vt:lpstr>
      <vt:lpstr>Wingdings</vt:lpstr>
      <vt:lpstr>Tahoma</vt:lpstr>
      <vt:lpstr>Тема Office</vt:lpstr>
      <vt:lpstr>Государственное бюджетное учреждение Нижегородской области «Кадастровая оценка»</vt:lpstr>
      <vt:lpstr>Информация  о создании на территории Нижегородской области государственного бюджетного учреждения Нижегородской области «Кадастровая оценка»</vt:lpstr>
      <vt:lpstr>Основные виды деятельности, осуществляемые ГБУ НО «Кадастровая оценка»</vt:lpstr>
      <vt:lpstr>Особенности проведения государственной кадастровой оценки в новых условиях</vt:lpstr>
      <vt:lpstr>Проведении государственной кадастровой оценки на территории Нижегородской области в 2019 году</vt:lpstr>
      <vt:lpstr>Слайд 6</vt:lpstr>
      <vt:lpstr>Обоснование поэтапного проведения кадастровой оценки объектов недвижимости на территории Нижегородской области</vt:lpstr>
      <vt:lpstr>Взаимодействие ГБУ НО «Кадастровая оценка» с органами государственной власти</vt:lpstr>
      <vt:lpstr>Ожидаемые результаты работы ГБУ НО «Кадастровая оценка» по проведению государственной кадастровой оценки</vt:lpstr>
      <vt:lpstr>Контактная информация: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Юрист</cp:lastModifiedBy>
  <cp:revision>423</cp:revision>
  <cp:lastPrinted>2018-10-10T12:49:11Z</cp:lastPrinted>
  <dcterms:created xsi:type="dcterms:W3CDTF">2017-12-04T11:28:17Z</dcterms:created>
  <dcterms:modified xsi:type="dcterms:W3CDTF">2019-02-05T13:00:31Z</dcterms:modified>
</cp:coreProperties>
</file>