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Default Extension="vsdx" ContentType="application/vnd.ms-visio.drawing"/>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1"/>
  </p:notes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9" r:id="rId22"/>
    <p:sldId id="276" r:id="rId23"/>
    <p:sldId id="277" r:id="rId24"/>
    <p:sldId id="278" r:id="rId25"/>
    <p:sldId id="282" r:id="rId26"/>
    <p:sldId id="280" r:id="rId27"/>
    <p:sldId id="281"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9" r:id="rId44"/>
    <p:sldId id="298"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Lst>
  <p:sldSz cx="9144000" cy="6858000" type="screen4x3"/>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78" y="-6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F2320ED3-D8D6-4E21-85F9-A7BC423873A5}" type="datetimeFigureOut">
              <a:rPr lang="ru-RU" smtClean="0"/>
              <a:pPr/>
              <a:t>11.10.2018</a:t>
            </a:fld>
            <a:endParaRPr lang="ru-RU"/>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36EF2DA-D3F2-41CB-B7A9-DD726AD6274A}"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236EF2DA-D3F2-41CB-B7A9-DD726AD6274A}" type="slidenum">
              <a:rPr lang="ru-RU" smtClean="0"/>
              <a:pPr/>
              <a:t>35</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236EF2DA-D3F2-41CB-B7A9-DD726AD6274A}" type="slidenum">
              <a:rPr lang="ru-RU" smtClean="0"/>
              <a:pPr/>
              <a:t>52</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83A0BC1-498E-4E14-A5ED-89A448B89E0B}" type="datetime1">
              <a:rPr lang="ru-RU" smtClean="0"/>
              <a:t>11.10.2018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70B9754-2BC6-443E-9E51-FF0E6E05674B}" type="datetime1">
              <a:rPr lang="ru-RU" smtClean="0"/>
              <a:t>11.10.2018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BFAB768-0349-4633-8CE4-6D4B52F2E4A9}" type="datetime1">
              <a:rPr lang="ru-RU" smtClean="0"/>
              <a:t>11.10.2018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B8FA82F-47BC-430F-BF8A-D857EC2259BD}" type="datetime1">
              <a:rPr lang="ru-RU" smtClean="0"/>
              <a:t>11.10.2018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5BEB906-FB18-4B5A-8E21-05C9EB92303A}" type="datetime1">
              <a:rPr lang="ru-RU" smtClean="0"/>
              <a:t>11.10.2018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B86F279-03FA-472B-B97B-1790B54DDC19}" type="datetime1">
              <a:rPr lang="ru-RU" smtClean="0"/>
              <a:t>11.10.2018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AF5EBCB-80E1-4E23-ACEF-ACAAFC3B599D}" type="datetime1">
              <a:rPr lang="ru-RU" smtClean="0"/>
              <a:t>11.10.2018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25E7BBF-3189-48F9-93E3-9578262EAD43}" type="datetime1">
              <a:rPr lang="ru-RU" smtClean="0"/>
              <a:t>11.10.2018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F913345-61A7-4E82-AE31-55342C1626BD}" type="datetime1">
              <a:rPr lang="ru-RU" smtClean="0"/>
              <a:t>11.10.2018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BD0D8EA-07D7-410C-91EA-E2503DE1AFAE}" type="datetime1">
              <a:rPr lang="ru-RU" smtClean="0"/>
              <a:t>11.10.2018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38D63E5-C10F-406B-9FE0-084F632D9AD6}" type="datetime1">
              <a:rPr lang="ru-RU" smtClean="0"/>
              <a:t>11.10.2018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3B0FC9-33D2-4649-93D9-F2A1314CB521}" type="datetime1">
              <a:rPr lang="ru-RU" smtClean="0"/>
              <a:t>11.10.2018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package" Target="../embeddings/_________Microsoft_Visio444444.vsdx"/><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1.xml.rels><?xml version="1.0" encoding="UTF-8" standalone="yes"?>
<Relationships xmlns="http://schemas.openxmlformats.org/package/2006/relationships"><Relationship Id="rId3" Type="http://schemas.openxmlformats.org/officeDocument/2006/relationships/package" Target="../embeddings/_________Microsoft_Visio555555.vsdx"/><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consultant.ru/document/cons_doc_LAW_294692/8226847de7f2eeb92a5dc53e6289e35d1c74e4c2/" TargetMode="External"/><Relationship Id="rId2" Type="http://schemas.openxmlformats.org/officeDocument/2006/relationships/hyperlink" Target="http://www.consultant.ru/document/cons_doc_LAW_294692/e030b95d0e6a02a77c355405dd06e52b986e805a/" TargetMode="External"/><Relationship Id="rId1" Type="http://schemas.openxmlformats.org/officeDocument/2006/relationships/slideLayout" Target="../slideLayouts/slideLayout2.xml"/><Relationship Id="rId5" Type="http://schemas.openxmlformats.org/officeDocument/2006/relationships/hyperlink" Target="http://www.consultant.ru/document/cons_doc_LAW_289558/b30afbe34265fb3f8eaaab2f7da692ae05342463/" TargetMode="External"/><Relationship Id="rId4" Type="http://schemas.openxmlformats.org/officeDocument/2006/relationships/hyperlink" Target="http://www.consultant.ru/document/cons_doc_LAW_294692/ef15ac31626ea040eb253163411ae540d239002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consultant.ru/document/cons_doc_LAW_301651/" TargetMode="External"/><Relationship Id="rId2" Type="http://schemas.openxmlformats.org/officeDocument/2006/relationships/hyperlink" Target="http://www.consultant.ru/document/cons_doc_LAW_301420/a9f03501d1904bfc9fb8dd8ab4b37619f49d5d7c/" TargetMode="External"/><Relationship Id="rId1" Type="http://schemas.openxmlformats.org/officeDocument/2006/relationships/slideLayout" Target="../slideLayouts/slideLayout2.xml"/><Relationship Id="rId4" Type="http://schemas.openxmlformats.org/officeDocument/2006/relationships/hyperlink" Target="http://www.consultant.ru/document/cons_doc_LAW_301699/c568967f29244cc16dafaaf83066d8c1ac3124eb/"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consultant.ru/document/cons_doc_LAW_298678/98ad2641f95945c4b7956150260564c8b44028d9/" TargetMode="External"/><Relationship Id="rId2" Type="http://schemas.openxmlformats.org/officeDocument/2006/relationships/hyperlink" Target="http://www.consultant.ru/document/cons_doc_LAW_72025/" TargetMode="External"/><Relationship Id="rId1" Type="http://schemas.openxmlformats.org/officeDocument/2006/relationships/slideLayout" Target="../slideLayouts/slideLayout2.xml"/><Relationship Id="rId5" Type="http://schemas.openxmlformats.org/officeDocument/2006/relationships/hyperlink" Target="http://www.consultant.ru/document/cons_doc_LAW_196358/cc048986360587e1f6be6a6ad59286e813e58080/" TargetMode="External"/><Relationship Id="rId4" Type="http://schemas.openxmlformats.org/officeDocument/2006/relationships/hyperlink" Target="http://www.consultant.ru/document/cons_doc_LAW_298678/640cbca01ece35bc535ffe5e6d96b7988d2daf6b/"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consultant.ru/document/cons_doc_LAW_211601/f51448522ea93eed07e34957f8bd62d7a3ce1df1/" TargetMode="External"/><Relationship Id="rId2" Type="http://schemas.openxmlformats.org/officeDocument/2006/relationships/hyperlink" Target="http://www.consultant.ru/document/cons_doc_LAW_301795/6837eb5962d010b4c55b5544c6cc4415019883b5/" TargetMode="External"/><Relationship Id="rId1" Type="http://schemas.openxmlformats.org/officeDocument/2006/relationships/slideLayout" Target="../slideLayouts/slideLayout2.xml"/><Relationship Id="rId5" Type="http://schemas.openxmlformats.org/officeDocument/2006/relationships/hyperlink" Target="http://www.consultant.ru/document/cons_doc_LAW_299657/c8ebcedc9ddce9d959d6c520c3b0d602f71e8e12/" TargetMode="External"/><Relationship Id="rId4" Type="http://schemas.openxmlformats.org/officeDocument/2006/relationships/hyperlink" Target="http://www.consultant.ru/document/cons_doc_LAW_294692/5da4828afa5956f0e1837c437b43c2772783b98a/"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www.consultant.ru/document/cons_doc_LAW_304353/5e01f3a0a83a29f1741823fb9304593195004235/"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package" Target="../embeddings/_________Microsoft_Visio1111111.vsd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package" Target="../embeddings/_________Microsoft_Visio2222222.vsd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package" Target="../embeddings/_________Microsoft_Visio33333.vsdx"/><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latin typeface="Times New Roman" pitchFamily="18" charset="0"/>
                <a:cs typeface="Times New Roman" pitchFamily="18" charset="0"/>
              </a:rPr>
              <a:t>НДС в оценке и экспертизе.</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Суть. Практика. Предложения.  </a:t>
            </a:r>
            <a:endParaRPr lang="ru-RU"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371600" y="5157192"/>
            <a:ext cx="6400800" cy="481608"/>
          </a:xfrm>
        </p:spPr>
        <p:txBody>
          <a:bodyPr>
            <a:normAutofit fontScale="92500" lnSpcReduction="20000"/>
          </a:bodyPr>
          <a:lstStyle/>
          <a:p>
            <a:pPr algn="r"/>
            <a:r>
              <a:rPr lang="ru-RU" dirty="0" smtClean="0">
                <a:latin typeface="Times New Roman" pitchFamily="18" charset="0"/>
                <a:cs typeface="Times New Roman" pitchFamily="18" charset="0"/>
              </a:rPr>
              <a:t>© Сафонов Ю.В., 2018</a:t>
            </a:r>
            <a:endParaRPr lang="ru-RU"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1</a:t>
            </a:fld>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Вся цепочка работает с НДС</a:t>
            </a:r>
            <a:endParaRPr lang="ru-RU" dirty="0"/>
          </a:p>
        </p:txBody>
      </p:sp>
      <p:sp>
        <p:nvSpPr>
          <p:cNvPr id="3" name="Содержимое 2"/>
          <p:cNvSpPr>
            <a:spLocks noGrp="1"/>
          </p:cNvSpPr>
          <p:nvPr>
            <p:ph idx="1"/>
          </p:nvPr>
        </p:nvSpPr>
        <p:spPr>
          <a:xfrm>
            <a:off x="457200" y="5661248"/>
            <a:ext cx="8229600" cy="464915"/>
          </a:xfrm>
        </p:spPr>
        <p:txBody>
          <a:bodyPr>
            <a:normAutofit fontScale="92500" lnSpcReduction="20000"/>
          </a:bodyPr>
          <a:lstStyle/>
          <a:p>
            <a:endParaRPr lang="ru-RU" dirty="0"/>
          </a:p>
        </p:txBody>
      </p:sp>
      <p:sp>
        <p:nvSpPr>
          <p:cNvPr id="194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9457" name="Object 1"/>
          <p:cNvGraphicFramePr>
            <a:graphicFrameLocks noChangeAspect="1"/>
          </p:cNvGraphicFramePr>
          <p:nvPr/>
        </p:nvGraphicFramePr>
        <p:xfrm>
          <a:off x="395536" y="1412776"/>
          <a:ext cx="8289530" cy="4104456"/>
        </p:xfrm>
        <a:graphic>
          <a:graphicData uri="http://schemas.openxmlformats.org/presentationml/2006/ole">
            <p:oleObj spid="_x0000_s19457" r:id="rId3" imgW="13011223" imgH="5772060" progId="">
              <p:embed/>
            </p:oleObj>
          </a:graphicData>
        </a:graphic>
      </p:graphicFrame>
      <p:sp>
        <p:nvSpPr>
          <p:cNvPr id="6" name="Номер слайда 5"/>
          <p:cNvSpPr>
            <a:spLocks noGrp="1"/>
          </p:cNvSpPr>
          <p:nvPr>
            <p:ph type="sldNum" sz="quarter" idx="12"/>
          </p:nvPr>
        </p:nvSpPr>
        <p:spPr/>
        <p:txBody>
          <a:bodyPr/>
          <a:lstStyle/>
          <a:p>
            <a:fld id="{725C68B6-61C2-468F-89AB-4B9F7531AA68}" type="slidenum">
              <a:rPr lang="ru-RU" smtClean="0"/>
              <a:pPr/>
              <a:t>10</a:t>
            </a:fld>
            <a:endParaRPr lang="ru-R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Есть выпадающее звено</a:t>
            </a:r>
            <a:endParaRPr lang="ru-RU" dirty="0"/>
          </a:p>
        </p:txBody>
      </p:sp>
      <p:sp>
        <p:nvSpPr>
          <p:cNvPr id="3" name="Содержимое 2"/>
          <p:cNvSpPr>
            <a:spLocks noGrp="1"/>
          </p:cNvSpPr>
          <p:nvPr>
            <p:ph idx="1"/>
          </p:nvPr>
        </p:nvSpPr>
        <p:spPr>
          <a:xfrm>
            <a:off x="457200" y="5805264"/>
            <a:ext cx="8229600" cy="320899"/>
          </a:xfrm>
        </p:spPr>
        <p:txBody>
          <a:bodyPr>
            <a:normAutofit fontScale="55000" lnSpcReduction="20000"/>
          </a:bodyPr>
          <a:lstStyle/>
          <a:p>
            <a:endParaRPr lang="ru-RU" dirty="0"/>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23553" name="Object 1"/>
          <p:cNvGraphicFramePr>
            <a:graphicFrameLocks noChangeAspect="1"/>
          </p:cNvGraphicFramePr>
          <p:nvPr/>
        </p:nvGraphicFramePr>
        <p:xfrm>
          <a:off x="467544" y="1412776"/>
          <a:ext cx="8289530" cy="4320480"/>
        </p:xfrm>
        <a:graphic>
          <a:graphicData uri="http://schemas.openxmlformats.org/presentationml/2006/ole">
            <p:oleObj spid="_x0000_s23553" r:id="rId3" imgW="13011223" imgH="5772060" progId="">
              <p:embed/>
            </p:oleObj>
          </a:graphicData>
        </a:graphic>
      </p:graphicFrame>
      <p:sp>
        <p:nvSpPr>
          <p:cNvPr id="6" name="Номер слайда 5"/>
          <p:cNvSpPr>
            <a:spLocks noGrp="1"/>
          </p:cNvSpPr>
          <p:nvPr>
            <p:ph type="sldNum" sz="quarter" idx="12"/>
          </p:nvPr>
        </p:nvSpPr>
        <p:spPr/>
        <p:txBody>
          <a:bodyPr/>
          <a:lstStyle/>
          <a:p>
            <a:fld id="{725C68B6-61C2-468F-89AB-4B9F7531AA68}" type="slidenum">
              <a:rPr lang="ru-RU" smtClean="0"/>
              <a:pPr/>
              <a:t>11</a:t>
            </a:fld>
            <a:endParaRPr lang="ru-R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Вывод</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340768"/>
            <a:ext cx="8229600" cy="4785395"/>
          </a:xfrm>
        </p:spPr>
        <p:txBody>
          <a:bodyPr>
            <a:normAutofit fontScale="92500" lnSpcReduction="10000"/>
          </a:bodyPr>
          <a:lstStyle/>
          <a:p>
            <a:pPr marL="0" indent="0" algn="ctr">
              <a:buNone/>
            </a:pPr>
            <a:r>
              <a:rPr lang="ru-RU" dirty="0" smtClean="0">
                <a:latin typeface="Times New Roman" pitchFamily="18" charset="0"/>
                <a:cs typeface="Times New Roman" pitchFamily="18" charset="0"/>
              </a:rPr>
              <a:t>Величина цены «</a:t>
            </a:r>
            <a:r>
              <a:rPr lang="ru-RU" b="1" dirty="0" smtClean="0">
                <a:latin typeface="Times New Roman" pitchFamily="18" charset="0"/>
                <a:cs typeface="Times New Roman" pitchFamily="18" charset="0"/>
              </a:rPr>
              <a:t>без учета НДС</a:t>
            </a:r>
            <a:r>
              <a:rPr lang="ru-RU" dirty="0" smtClean="0">
                <a:latin typeface="Times New Roman" pitchFamily="18" charset="0"/>
                <a:cs typeface="Times New Roman" pitchFamily="18" charset="0"/>
              </a:rPr>
              <a:t>» необходима только для правильного исчисления налогооблагаемой базы в рамках существующего законодательства,  на рынке фактически отсутствует  возможность приобретения/продажи товара/работы/услуги на такой базе.</a:t>
            </a:r>
          </a:p>
          <a:p>
            <a:pPr marL="0" indent="0" algn="ctr">
              <a:buNone/>
            </a:pPr>
            <a:r>
              <a:rPr lang="ru-RU" dirty="0" smtClean="0">
                <a:latin typeface="Times New Roman" pitchFamily="18" charset="0"/>
                <a:cs typeface="Times New Roman" pitchFamily="18" charset="0"/>
              </a:rPr>
              <a:t>Переход прав осуществляется либо «</a:t>
            </a:r>
            <a:r>
              <a:rPr lang="ru-RU" b="1" dirty="0" smtClean="0">
                <a:latin typeface="Times New Roman" pitchFamily="18" charset="0"/>
                <a:cs typeface="Times New Roman" pitchFamily="18" charset="0"/>
              </a:rPr>
              <a:t>с учетом НДС</a:t>
            </a:r>
            <a:r>
              <a:rPr lang="ru-RU" dirty="0" smtClean="0">
                <a:latin typeface="Times New Roman" pitchFamily="18" charset="0"/>
                <a:cs typeface="Times New Roman" pitchFamily="18" charset="0"/>
              </a:rPr>
              <a:t>» (ставка налога может быть разной 0%/10%/18%) либо в ситуации «</a:t>
            </a:r>
            <a:r>
              <a:rPr lang="ru-RU" b="1" dirty="0" smtClean="0">
                <a:latin typeface="Times New Roman" pitchFamily="18" charset="0"/>
                <a:cs typeface="Times New Roman" pitchFamily="18" charset="0"/>
              </a:rPr>
              <a:t>не облагается НДС</a:t>
            </a:r>
            <a:r>
              <a:rPr lang="ru-RU" dirty="0" smtClean="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12</a:t>
            </a:fld>
            <a:endParaRPr lang="ru-R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1143000"/>
          </a:xfrm>
        </p:spPr>
        <p:txBody>
          <a:bodyPr>
            <a:normAutofit fontScale="90000"/>
          </a:bodyPr>
          <a:lstStyle/>
          <a:p>
            <a:r>
              <a:rPr lang="ru-RU" dirty="0" smtClean="0">
                <a:latin typeface="Times New Roman" pitchFamily="18" charset="0"/>
                <a:cs typeface="Times New Roman" pitchFamily="18" charset="0"/>
              </a:rPr>
              <a:t>Налогоплательщики (ст.143 НК РФ)</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7500" lnSpcReduction="20000"/>
          </a:bodyPr>
          <a:lstStyle/>
          <a:p>
            <a:r>
              <a:rPr lang="ru-RU" dirty="0" smtClean="0">
                <a:latin typeface="Times New Roman" pitchFamily="18" charset="0"/>
                <a:cs typeface="Times New Roman" pitchFamily="18" charset="0"/>
              </a:rPr>
              <a:t>организации;</a:t>
            </a:r>
          </a:p>
          <a:p>
            <a:r>
              <a:rPr lang="ru-RU" dirty="0" smtClean="0">
                <a:latin typeface="Times New Roman" pitchFamily="18" charset="0"/>
                <a:cs typeface="Times New Roman" pitchFamily="18" charset="0"/>
              </a:rPr>
              <a:t>индивидуальные предприниматели;</a:t>
            </a:r>
          </a:p>
          <a:p>
            <a:r>
              <a:rPr lang="ru-RU" dirty="0" smtClean="0">
                <a:latin typeface="Times New Roman" pitchFamily="18" charset="0"/>
                <a:cs typeface="Times New Roman" pitchFamily="18" charset="0"/>
              </a:rPr>
              <a:t>лица, признаваемые налогоплательщиками налога на добавленную стоимость в связи с перемещением товаров через таможенную границу Таможенного союза, определяемые в соответствии с таможенным законодательством  Таможенного союза и законодательством  Российской Федерации о таможенном деле.</a:t>
            </a:r>
          </a:p>
          <a:p>
            <a:pPr>
              <a:buNone/>
            </a:pPr>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физические лица в случае признания налоговым органом их деятельности предпринимательской (нет в НК РФ, однако судебная практика однозначна)</a:t>
            </a:r>
          </a:p>
          <a:p>
            <a:pPr>
              <a:buNone/>
            </a:pPr>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13</a:t>
            </a:fld>
            <a:endParaRPr lang="ru-R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latin typeface="Times New Roman" pitchFamily="18" charset="0"/>
                <a:cs typeface="Times New Roman" pitchFamily="18" charset="0"/>
              </a:rPr>
              <a:t>Объекты налогообложения (ст. 146 НК РФ)</a:t>
            </a:r>
            <a:endParaRPr lang="ru-RU" sz="32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340768"/>
            <a:ext cx="8229600" cy="4785395"/>
          </a:xfrm>
        </p:spPr>
        <p:txBody>
          <a:bodyPr>
            <a:normAutofit fontScale="70000" lnSpcReduction="20000"/>
          </a:bodyPr>
          <a:lstStyle/>
          <a:p>
            <a:pPr>
              <a:buNone/>
            </a:pPr>
            <a:r>
              <a:rPr lang="ru-RU" dirty="0" smtClean="0">
                <a:latin typeface="Times New Roman" pitchFamily="18" charset="0"/>
                <a:cs typeface="Times New Roman" pitchFamily="18" charset="0"/>
              </a:rPr>
              <a:t>1) реализация товаров (работ, услуг) на территории Российской Федерации, в том числе реализация </a:t>
            </a:r>
            <a:r>
              <a:rPr lang="ru-RU" dirty="0" smtClean="0">
                <a:latin typeface="Times New Roman" pitchFamily="18" charset="0"/>
                <a:cs typeface="Times New Roman" pitchFamily="18" charset="0"/>
                <a:hlinkClick r:id="rId2"/>
              </a:rPr>
              <a:t>предметов залога</a:t>
            </a:r>
            <a:r>
              <a:rPr lang="ru-RU" dirty="0" smtClean="0">
                <a:latin typeface="Times New Roman" pitchFamily="18" charset="0"/>
                <a:cs typeface="Times New Roman" pitchFamily="18" charset="0"/>
              </a:rPr>
              <a:t> и передача товаров (результатов выполненных работ, оказание услуг) по соглашению о предоставлении </a:t>
            </a:r>
            <a:r>
              <a:rPr lang="ru-RU" dirty="0" smtClean="0">
                <a:latin typeface="Times New Roman" pitchFamily="18" charset="0"/>
                <a:cs typeface="Times New Roman" pitchFamily="18" charset="0"/>
                <a:hlinkClick r:id="rId3"/>
              </a:rPr>
              <a:t>отступного</a:t>
            </a:r>
            <a:r>
              <a:rPr lang="ru-RU" dirty="0" smtClean="0">
                <a:latin typeface="Times New Roman" pitchFamily="18" charset="0"/>
                <a:cs typeface="Times New Roman" pitchFamily="18" charset="0"/>
              </a:rPr>
              <a:t> или </a:t>
            </a:r>
            <a:r>
              <a:rPr lang="ru-RU" dirty="0" smtClean="0">
                <a:latin typeface="Times New Roman" pitchFamily="18" charset="0"/>
                <a:cs typeface="Times New Roman" pitchFamily="18" charset="0"/>
                <a:hlinkClick r:id="rId4"/>
              </a:rPr>
              <a:t>новации</a:t>
            </a:r>
            <a:r>
              <a:rPr lang="ru-RU" dirty="0" smtClean="0">
                <a:latin typeface="Times New Roman" pitchFamily="18" charset="0"/>
                <a:cs typeface="Times New Roman" pitchFamily="18" charset="0"/>
              </a:rPr>
              <a:t>, а также передача имущественных прав;</a:t>
            </a:r>
          </a:p>
          <a:p>
            <a:pPr>
              <a:buNone/>
            </a:pPr>
            <a:r>
              <a:rPr lang="ru-RU" dirty="0" smtClean="0">
                <a:latin typeface="Times New Roman" pitchFamily="18" charset="0"/>
                <a:cs typeface="Times New Roman" pitchFamily="18" charset="0"/>
              </a:rPr>
              <a:t>2) передача на территории Российской Федерации товаров (выполнение работ, оказание услуг) для собственных нужд, расходы на которые не принимаются к вычету (в том числе через амортизационные отчисления) при исчислении налога на прибыль организаций;</a:t>
            </a:r>
          </a:p>
          <a:p>
            <a:pPr>
              <a:buNone/>
            </a:pPr>
            <a:r>
              <a:rPr lang="ru-RU" dirty="0" smtClean="0">
                <a:latin typeface="Times New Roman" pitchFamily="18" charset="0"/>
                <a:cs typeface="Times New Roman" pitchFamily="18" charset="0"/>
              </a:rPr>
              <a:t>3) выполнение </a:t>
            </a:r>
            <a:r>
              <a:rPr lang="ru-RU" dirty="0" smtClean="0">
                <a:latin typeface="Times New Roman" pitchFamily="18" charset="0"/>
                <a:cs typeface="Times New Roman" pitchFamily="18" charset="0"/>
                <a:hlinkClick r:id="rId5"/>
              </a:rPr>
              <a:t>строительно-монтажных работ</a:t>
            </a:r>
            <a:r>
              <a:rPr lang="ru-RU" dirty="0" smtClean="0">
                <a:latin typeface="Times New Roman" pitchFamily="18" charset="0"/>
                <a:cs typeface="Times New Roman" pitchFamily="18" charset="0"/>
              </a:rPr>
              <a:t> для собственного потребления;</a:t>
            </a:r>
          </a:p>
          <a:p>
            <a:pPr>
              <a:buNone/>
            </a:pPr>
            <a:r>
              <a:rPr lang="ru-RU" dirty="0" smtClean="0">
                <a:latin typeface="Times New Roman" pitchFamily="18" charset="0"/>
                <a:cs typeface="Times New Roman" pitchFamily="18" charset="0"/>
              </a:rPr>
              <a:t>4) ввоз товаров на территорию Российской Федерации и иные территории, находящиеся под ее юрисдикцией.</a:t>
            </a:r>
            <a:endParaRPr lang="ru-RU"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14</a:t>
            </a:fld>
            <a:endParaRPr lang="ru-R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latin typeface="Times New Roman" pitchFamily="18" charset="0"/>
                <a:cs typeface="Times New Roman" pitchFamily="18" charset="0"/>
              </a:rPr>
              <a:t>Не признаются объектом налогообложения (п.2 ст.146 НК РФ)</a:t>
            </a:r>
            <a:endParaRPr lang="ru-RU" sz="32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47500" lnSpcReduction="20000"/>
          </a:bodyPr>
          <a:lstStyle/>
          <a:p>
            <a:pPr>
              <a:spcBef>
                <a:spcPts val="0"/>
              </a:spcBef>
              <a:buNone/>
            </a:pPr>
            <a:r>
              <a:rPr lang="ru-RU" dirty="0" smtClean="0">
                <a:latin typeface="Times New Roman" pitchFamily="18" charset="0"/>
                <a:cs typeface="Times New Roman" pitchFamily="18" charset="0"/>
              </a:rPr>
              <a:t>…</a:t>
            </a:r>
          </a:p>
          <a:p>
            <a:pPr>
              <a:spcBef>
                <a:spcPts val="0"/>
              </a:spcBef>
              <a:buNone/>
            </a:pPr>
            <a:r>
              <a:rPr lang="ru-RU" dirty="0" smtClean="0">
                <a:latin typeface="Times New Roman" pitchFamily="18" charset="0"/>
                <a:cs typeface="Times New Roman" pitchFamily="18" charset="0"/>
              </a:rPr>
              <a:t>3) передача имущества государственных и муниципальных предприятий, выкупаемого в порядке </a:t>
            </a:r>
            <a:r>
              <a:rPr lang="ru-RU" dirty="0" smtClean="0">
                <a:latin typeface="Times New Roman" pitchFamily="18" charset="0"/>
                <a:cs typeface="Times New Roman" pitchFamily="18" charset="0"/>
                <a:hlinkClick r:id="rId2"/>
              </a:rPr>
              <a:t>приватизации</a:t>
            </a:r>
            <a:r>
              <a:rPr lang="ru-RU" dirty="0" smtClean="0">
                <a:latin typeface="Times New Roman" pitchFamily="18" charset="0"/>
                <a:cs typeface="Times New Roman" pitchFamily="18" charset="0"/>
              </a:rPr>
              <a:t>;</a:t>
            </a:r>
          </a:p>
          <a:p>
            <a:pPr>
              <a:spcBef>
                <a:spcPts val="0"/>
              </a:spcBef>
              <a:buNone/>
            </a:pPr>
            <a:r>
              <a:rPr lang="ru-RU" dirty="0" smtClean="0">
                <a:latin typeface="Times New Roman" pitchFamily="18" charset="0"/>
                <a:cs typeface="Times New Roman" pitchFamily="18" charset="0"/>
              </a:rPr>
              <a:t>…..</a:t>
            </a:r>
          </a:p>
          <a:p>
            <a:pPr>
              <a:spcBef>
                <a:spcPts val="0"/>
              </a:spcBef>
              <a:buNone/>
            </a:pPr>
            <a:r>
              <a:rPr lang="ru-RU" dirty="0" smtClean="0">
                <a:latin typeface="Times New Roman" pitchFamily="18" charset="0"/>
                <a:cs typeface="Times New Roman" pitchFamily="18" charset="0"/>
              </a:rPr>
              <a:t>6) операции по реализации земельных участков (долей в них);</a:t>
            </a:r>
          </a:p>
          <a:p>
            <a:pPr>
              <a:spcBef>
                <a:spcPts val="0"/>
              </a:spcBef>
              <a:buNone/>
            </a:pPr>
            <a:r>
              <a:rPr lang="ru-RU" dirty="0" smtClean="0">
                <a:latin typeface="Times New Roman" pitchFamily="18" charset="0"/>
                <a:cs typeface="Times New Roman" pitchFamily="18" charset="0"/>
              </a:rPr>
              <a:t>7) передача имущественных прав организации ее правопреемнику (правопреемникам);</a:t>
            </a:r>
          </a:p>
          <a:p>
            <a:pPr>
              <a:spcBef>
                <a:spcPts val="0"/>
              </a:spcBef>
              <a:buNone/>
            </a:pPr>
            <a:r>
              <a:rPr lang="ru-RU" dirty="0" smtClean="0">
                <a:latin typeface="Times New Roman" pitchFamily="18" charset="0"/>
                <a:cs typeface="Times New Roman" pitchFamily="18" charset="0"/>
              </a:rPr>
              <a:t>12) операции по реализации (передаче) на территории Российской Федерации государственного или муниципального имущества, не закрепленного за государственными предприятиями и учреждениями и составляющего государственную казну Российской Федерации, казну республики в составе Российской Федерации, казну края, области, города федерального значения, автономной области, автономного округа, а также муниципального имущества, не закрепленного за муниципальными предприятиями и учреждениями и составляющего муниципальную казну соответствующего городского, сельского поселения или другого муниципального образования, выкупаемого в порядке, установленном Федеральным </a:t>
            </a:r>
            <a:r>
              <a:rPr lang="ru-RU" dirty="0" smtClean="0">
                <a:latin typeface="Times New Roman" pitchFamily="18" charset="0"/>
                <a:cs typeface="Times New Roman" pitchFamily="18" charset="0"/>
                <a:hlinkClick r:id="rId3"/>
              </a:rPr>
              <a:t>законом</a:t>
            </a:r>
            <a:r>
              <a:rPr lang="ru-RU" dirty="0" smtClean="0">
                <a:latin typeface="Times New Roman" pitchFamily="18" charset="0"/>
                <a:cs typeface="Times New Roman" pitchFamily="18" charset="0"/>
              </a:rPr>
              <a:t> от 22 июля 2008 года N 159-ФЗ "Об особенностях отчуждения недвижимого имущества, находящегося в государственной собственности субъектов Российской Федерации или в муниципальной собственности и арендуемого субъектами малого и среднего предпринимательства, и о внесении изменений в отдельные законодательные акты Российской Федерации";</a:t>
            </a:r>
          </a:p>
          <a:p>
            <a:pPr>
              <a:spcBef>
                <a:spcPts val="0"/>
              </a:spcBef>
              <a:buNone/>
            </a:pPr>
            <a:r>
              <a:rPr lang="ru-RU" dirty="0" smtClean="0">
                <a:latin typeface="Times New Roman" pitchFamily="18" charset="0"/>
                <a:cs typeface="Times New Roman" pitchFamily="18" charset="0"/>
              </a:rPr>
              <a:t>15) операции по реализации имущества и (или) имущественных прав должников, признанных в соответствии с </a:t>
            </a:r>
            <a:r>
              <a:rPr lang="ru-RU" dirty="0" smtClean="0">
                <a:latin typeface="Times New Roman" pitchFamily="18" charset="0"/>
                <a:cs typeface="Times New Roman" pitchFamily="18" charset="0"/>
                <a:hlinkClick r:id="rId4"/>
              </a:rPr>
              <a:t>законодательством</a:t>
            </a:r>
            <a:r>
              <a:rPr lang="ru-RU" dirty="0" smtClean="0">
                <a:latin typeface="Times New Roman" pitchFamily="18" charset="0"/>
                <a:cs typeface="Times New Roman" pitchFamily="18" charset="0"/>
              </a:rPr>
              <a:t> Российской Федерации несостоятельными (банкротами);</a:t>
            </a:r>
          </a:p>
          <a:p>
            <a:pPr>
              <a:spcBef>
                <a:spcPts val="0"/>
              </a:spcBef>
              <a:buNone/>
            </a:pPr>
            <a:endParaRPr lang="ru-RU" dirty="0" smtClean="0">
              <a:latin typeface="Times New Roman" pitchFamily="18" charset="0"/>
              <a:cs typeface="Times New Roman" pitchFamily="18" charset="0"/>
            </a:endParaRPr>
          </a:p>
          <a:p>
            <a:pPr>
              <a:buNone/>
            </a:pPr>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15</a:t>
            </a:fld>
            <a:endParaRPr lang="ru-R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latin typeface="Times New Roman" pitchFamily="18" charset="0"/>
                <a:cs typeface="Times New Roman" pitchFamily="18" charset="0"/>
              </a:rPr>
              <a:t>Операции, не подлежащие налогообложению (освобождаемые от налогообложения) (ст. 149 НК РФ)</a:t>
            </a:r>
            <a:endParaRPr lang="ru-RU" sz="24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340768"/>
            <a:ext cx="8229600" cy="4785395"/>
          </a:xfrm>
        </p:spPr>
        <p:txBody>
          <a:bodyPr>
            <a:normAutofit fontScale="32500" lnSpcReduction="20000"/>
          </a:bodyPr>
          <a:lstStyle/>
          <a:p>
            <a:pPr marL="514350" indent="-514350">
              <a:buNone/>
            </a:pPr>
            <a:r>
              <a:rPr lang="ru-RU" sz="3700" dirty="0" smtClean="0"/>
              <a:t>1. Не подлежит налогообложению (освобождается от налогообложения) предоставление арендодателем в аренду на территории Российской Федерации помещений иностранным гражданам или организациям, аккредитованным в Российской Федерации.</a:t>
            </a:r>
          </a:p>
          <a:p>
            <a:pPr marL="514350" indent="-514350">
              <a:buNone/>
            </a:pPr>
            <a:r>
              <a:rPr lang="ru-RU" sz="3700" dirty="0" smtClean="0"/>
              <a:t>2. Не подлежит налогообложению (освобождается от налогообложения) реализация (а также передача, выполнение, оказание для собственных нужд) на территории Российской Федерации:</a:t>
            </a:r>
          </a:p>
          <a:p>
            <a:pPr marL="514350" indent="-514350">
              <a:buNone/>
            </a:pPr>
            <a:r>
              <a:rPr lang="ru-RU" sz="3700" dirty="0" smtClean="0"/>
              <a:t>…</a:t>
            </a:r>
          </a:p>
          <a:p>
            <a:pPr marL="514350" indent="-514350">
              <a:buNone/>
            </a:pPr>
            <a:r>
              <a:rPr lang="ru-RU" sz="3700" dirty="0" smtClean="0"/>
              <a:t>10) </a:t>
            </a:r>
            <a:r>
              <a:rPr lang="ru-RU" sz="3700" dirty="0" smtClean="0">
                <a:hlinkClick r:id="rId2"/>
              </a:rPr>
              <a:t>услуг</a:t>
            </a:r>
            <a:r>
              <a:rPr lang="ru-RU" sz="3700" dirty="0" smtClean="0"/>
              <a:t> по предоставлению в пользование жилых помещений в жилищном фонде всех форм собственности;</a:t>
            </a:r>
          </a:p>
          <a:p>
            <a:pPr marL="514350" indent="-514350">
              <a:buNone/>
            </a:pPr>
            <a:r>
              <a:rPr lang="ru-RU" sz="3700" dirty="0" smtClean="0"/>
              <a:t>…</a:t>
            </a:r>
          </a:p>
          <a:p>
            <a:pPr marL="514350" indent="-514350">
              <a:buNone/>
            </a:pPr>
            <a:r>
              <a:rPr lang="ru-RU" sz="3700" dirty="0" smtClean="0"/>
              <a:t>12) долей в уставном (складочном) капитале организаций, паев в паевых фондах кооперативов и паевых инвестиционных фондах, ценных бумаг и производных финансовых инструментов, за исключением базисного актива производных финансовых инструментов, подлежащего налогообложению налогом на добавленную стоимость.</a:t>
            </a:r>
          </a:p>
          <a:p>
            <a:pPr marL="514350" indent="-514350">
              <a:buNone/>
            </a:pPr>
            <a:r>
              <a:rPr lang="ru-RU" sz="3700" dirty="0" smtClean="0"/>
              <a:t>…</a:t>
            </a:r>
          </a:p>
          <a:p>
            <a:pPr marL="514350" indent="-514350">
              <a:buNone/>
            </a:pPr>
            <a:r>
              <a:rPr lang="ru-RU" sz="3700" dirty="0" smtClean="0"/>
              <a:t>21.1) прав на использование охраняемых результатов интеллектуальной деятельности, использованных и (или) возникших при создании </a:t>
            </a:r>
            <a:r>
              <a:rPr lang="ru-RU" sz="3700" dirty="0" err="1" smtClean="0"/>
              <a:t>кинопродукции</a:t>
            </a:r>
            <a:r>
              <a:rPr lang="ru-RU" sz="3700" dirty="0" smtClean="0"/>
              <a:t>, получившей удостоверение национального фильма, в том числе анимационных фильмов, в части предоставления лицензий на использование персонажей, музыкальных произведений, иных охраняемых объектов авторских прав и смежных прав, вошедших в состав </a:t>
            </a:r>
            <a:r>
              <a:rPr lang="ru-RU" sz="3700" dirty="0" err="1" smtClean="0"/>
              <a:t>кинопродукции</a:t>
            </a:r>
            <a:r>
              <a:rPr lang="ru-RU" sz="3700" dirty="0" smtClean="0"/>
              <a:t>, получившей удостоверение национального фильма;</a:t>
            </a:r>
          </a:p>
          <a:p>
            <a:pPr marL="514350" indent="-514350">
              <a:buNone/>
            </a:pPr>
            <a:r>
              <a:rPr lang="ru-RU" sz="3700" dirty="0" smtClean="0"/>
              <a:t>…</a:t>
            </a:r>
          </a:p>
          <a:p>
            <a:pPr marL="514350" indent="-514350">
              <a:buNone/>
            </a:pPr>
            <a:r>
              <a:rPr lang="ru-RU" sz="3700" dirty="0" smtClean="0"/>
              <a:t>26) </a:t>
            </a:r>
            <a:r>
              <a:rPr lang="ru-RU" sz="3700" dirty="0" smtClean="0">
                <a:hlinkClick r:id="rId3"/>
              </a:rPr>
              <a:t>исключительных прав</a:t>
            </a:r>
            <a:r>
              <a:rPr lang="ru-RU" sz="3700" dirty="0" smtClean="0"/>
              <a:t> на изобретения, полезные модели, промышленные образцы, программы для электронных вычислительных машин, базы данных, топологии интегральных микросхем, секреты производства (ноу-хау), а также прав на использование указанных результатов интеллектуальной деятельности на основании </a:t>
            </a:r>
            <a:r>
              <a:rPr lang="ru-RU" sz="3700" dirty="0" smtClean="0">
                <a:hlinkClick r:id="rId4"/>
              </a:rPr>
              <a:t>лицензионного договора</a:t>
            </a:r>
            <a:r>
              <a:rPr lang="ru-RU" sz="3700" dirty="0" smtClean="0"/>
              <a:t>;</a:t>
            </a:r>
          </a:p>
          <a:p>
            <a:pPr marL="514350" indent="-514350">
              <a:buNone/>
            </a:pPr>
            <a:r>
              <a:rPr lang="ru-RU" sz="3700" dirty="0" smtClean="0"/>
              <a:t>…</a:t>
            </a:r>
          </a:p>
          <a:p>
            <a:pPr marL="514350" indent="-514350">
              <a:buNone/>
            </a:pPr>
            <a:r>
              <a:rPr lang="ru-RU" sz="3700" dirty="0" smtClean="0"/>
              <a:t>34) материальных ценностей, выпускаемых из государственного материального резерва ответственным хранителям и заемщикам в связи с их освежением, заменой и в порядке заимствования в соответствии с Федеральным </a:t>
            </a:r>
            <a:r>
              <a:rPr lang="ru-RU" sz="3700" dirty="0" smtClean="0">
                <a:hlinkClick r:id="rId5"/>
              </a:rPr>
              <a:t>законом</a:t>
            </a:r>
            <a:r>
              <a:rPr lang="ru-RU" sz="3700" dirty="0" smtClean="0"/>
              <a:t> от 29 декабря 1994 года N 79-ФЗ "О государственном материальном резерве«.</a:t>
            </a:r>
          </a:p>
        </p:txBody>
      </p:sp>
      <p:sp>
        <p:nvSpPr>
          <p:cNvPr id="4" name="Номер слайда 3"/>
          <p:cNvSpPr>
            <a:spLocks noGrp="1"/>
          </p:cNvSpPr>
          <p:nvPr>
            <p:ph type="sldNum" sz="quarter" idx="12"/>
          </p:nvPr>
        </p:nvSpPr>
        <p:spPr/>
        <p:txBody>
          <a:bodyPr/>
          <a:lstStyle/>
          <a:p>
            <a:fld id="{725C68B6-61C2-468F-89AB-4B9F7531AA68}" type="slidenum">
              <a:rPr lang="ru-RU" smtClean="0"/>
              <a:pPr/>
              <a:t>16</a:t>
            </a:fld>
            <a:endParaRPr lang="ru-RU"/>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rmAutofit fontScale="90000"/>
          </a:bodyPr>
          <a:lstStyle/>
          <a:p>
            <a:endParaRPr lang="ru-RU" dirty="0"/>
          </a:p>
        </p:txBody>
      </p:sp>
      <p:sp>
        <p:nvSpPr>
          <p:cNvPr id="3" name="Содержимое 2"/>
          <p:cNvSpPr>
            <a:spLocks noGrp="1"/>
          </p:cNvSpPr>
          <p:nvPr>
            <p:ph idx="1"/>
          </p:nvPr>
        </p:nvSpPr>
        <p:spPr>
          <a:xfrm>
            <a:off x="457200" y="836712"/>
            <a:ext cx="8229600" cy="5289451"/>
          </a:xfrm>
        </p:spPr>
        <p:txBody>
          <a:bodyPr>
            <a:normAutofit fontScale="25000" lnSpcReduction="20000"/>
          </a:bodyPr>
          <a:lstStyle/>
          <a:p>
            <a:pPr marL="514350" indent="-514350">
              <a:buNone/>
            </a:pPr>
            <a:r>
              <a:rPr lang="ru-RU" sz="6000" dirty="0" smtClean="0">
                <a:latin typeface="Times New Roman" pitchFamily="18" charset="0"/>
                <a:cs typeface="Times New Roman" pitchFamily="18" charset="0"/>
              </a:rPr>
              <a:t>3. Не подлежат налогообложению (освобождаются от налогообложения) на территории Российской Федерации следующие операции:</a:t>
            </a:r>
          </a:p>
          <a:p>
            <a:pPr marL="514350" indent="-514350">
              <a:buNone/>
            </a:pPr>
            <a:r>
              <a:rPr lang="ru-RU" sz="6000" dirty="0" smtClean="0">
                <a:latin typeface="Times New Roman" pitchFamily="18" charset="0"/>
                <a:cs typeface="Times New Roman" pitchFamily="18" charset="0"/>
              </a:rPr>
              <a:t>…</a:t>
            </a:r>
          </a:p>
          <a:p>
            <a:pPr>
              <a:buNone/>
            </a:pPr>
            <a:r>
              <a:rPr lang="ru-RU" sz="6000" dirty="0" smtClean="0">
                <a:latin typeface="Times New Roman" pitchFamily="18" charset="0"/>
                <a:cs typeface="Times New Roman" pitchFamily="18" charset="0"/>
              </a:rPr>
              <a:t>22) реализация жилых домов, жилых помещений, а также долей в них;</a:t>
            </a:r>
          </a:p>
          <a:p>
            <a:pPr>
              <a:buNone/>
            </a:pPr>
            <a:r>
              <a:rPr lang="ru-RU" sz="6000" dirty="0" smtClean="0">
                <a:latin typeface="Times New Roman" pitchFamily="18" charset="0"/>
                <a:cs typeface="Times New Roman" pitchFamily="18" charset="0"/>
              </a:rPr>
              <a:t>23) передача доли в праве на общее имущество в многоквартирном доме при реализации квартир;</a:t>
            </a:r>
          </a:p>
          <a:p>
            <a:pPr>
              <a:buNone/>
            </a:pPr>
            <a:r>
              <a:rPr lang="ru-RU" sz="6000" dirty="0" smtClean="0">
                <a:latin typeface="Times New Roman" pitchFamily="18" charset="0"/>
                <a:cs typeface="Times New Roman" pitchFamily="18" charset="0"/>
              </a:rPr>
              <a:t>23.1) услуги застройщика на основании договора участия в долевом строительстве, заключенного в соответствии с Федеральным </a:t>
            </a:r>
            <a:r>
              <a:rPr lang="ru-RU" sz="6000" dirty="0" smtClean="0">
                <a:latin typeface="Times New Roman" pitchFamily="18" charset="0"/>
                <a:cs typeface="Times New Roman" pitchFamily="18" charset="0"/>
                <a:hlinkClick r:id="rId2"/>
              </a:rPr>
              <a:t>законом</a:t>
            </a:r>
            <a:r>
              <a:rPr lang="ru-RU" sz="6000" dirty="0" smtClean="0">
                <a:latin typeface="Times New Roman" pitchFamily="18" charset="0"/>
                <a:cs typeface="Times New Roman" pitchFamily="18" charset="0"/>
              </a:rPr>
              <a:t> от 30 декабря 2004 года N 214-ФЗ "Об участии в долевом строительстве многоквартирных домов и иных объектов недвижимости и о внесении изменений в некоторые законодательные акты Российской Федерации" (за исключением услуг застройщика, оказываемых при строительстве объектов </a:t>
            </a:r>
            <a:r>
              <a:rPr lang="ru-RU" sz="6000" dirty="0" smtClean="0">
                <a:latin typeface="Times New Roman" pitchFamily="18" charset="0"/>
                <a:cs typeface="Times New Roman" pitchFamily="18" charset="0"/>
                <a:hlinkClick r:id="rId3"/>
              </a:rPr>
              <a:t>производственного назначения</a:t>
            </a:r>
            <a:r>
              <a:rPr lang="ru-RU" sz="6000" dirty="0" smtClean="0">
                <a:latin typeface="Times New Roman" pitchFamily="18" charset="0"/>
                <a:cs typeface="Times New Roman" pitchFamily="18" charset="0"/>
              </a:rPr>
              <a:t>);</a:t>
            </a:r>
          </a:p>
          <a:p>
            <a:pPr marL="514350" indent="-514350">
              <a:buNone/>
            </a:pPr>
            <a:r>
              <a:rPr lang="ru-RU" sz="6000" dirty="0" smtClean="0">
                <a:latin typeface="Times New Roman" pitchFamily="18" charset="0"/>
                <a:cs typeface="Times New Roman" pitchFamily="18" charset="0"/>
              </a:rPr>
              <a:t>…</a:t>
            </a:r>
          </a:p>
          <a:p>
            <a:pPr marL="514350" indent="-514350">
              <a:buNone/>
            </a:pPr>
            <a:r>
              <a:rPr lang="ru-RU" sz="6000" dirty="0" smtClean="0">
                <a:latin typeface="Times New Roman" pitchFamily="18" charset="0"/>
                <a:cs typeface="Times New Roman" pitchFamily="18" charset="0"/>
              </a:rPr>
              <a:t>26) операции по </a:t>
            </a:r>
            <a:r>
              <a:rPr lang="ru-RU" sz="6000" dirty="0" smtClean="0">
                <a:latin typeface="Times New Roman" pitchFamily="18" charset="0"/>
                <a:cs typeface="Times New Roman" pitchFamily="18" charset="0"/>
                <a:hlinkClick r:id="rId4"/>
              </a:rPr>
              <a:t>уступке</a:t>
            </a:r>
            <a:r>
              <a:rPr lang="ru-RU" sz="6000" dirty="0" smtClean="0">
                <a:latin typeface="Times New Roman" pitchFamily="18" charset="0"/>
                <a:cs typeface="Times New Roman" pitchFamily="18" charset="0"/>
              </a:rPr>
              <a:t> (переуступке, приобретению) прав (требований) кредитора по обязательствам, вытекающим из договоров по предоставлению займов в денежной форме и (или) кредитных договоров, а также по исполнению заемщиком обязательств перед каждым новым кредитором по первоначальному договору, лежащему в основе договора уступки;</a:t>
            </a:r>
          </a:p>
          <a:p>
            <a:pPr marL="514350" indent="-514350">
              <a:buNone/>
            </a:pPr>
            <a:r>
              <a:rPr lang="ru-RU" sz="6000" dirty="0" smtClean="0">
                <a:latin typeface="Times New Roman" pitchFamily="18" charset="0"/>
                <a:cs typeface="Times New Roman" pitchFamily="18" charset="0"/>
              </a:rPr>
              <a:t>…</a:t>
            </a:r>
          </a:p>
          <a:p>
            <a:pPr marL="514350" indent="-514350">
              <a:buNone/>
            </a:pPr>
            <a:r>
              <a:rPr lang="ru-RU" sz="6000" dirty="0" smtClean="0">
                <a:latin typeface="Times New Roman" pitchFamily="18" charset="0"/>
                <a:cs typeface="Times New Roman" pitchFamily="18" charset="0"/>
              </a:rPr>
              <a:t>5. Налогоплательщик, осуществляющий операции по реализации товаров (работ, услуг), предусмотренные </a:t>
            </a:r>
            <a:r>
              <a:rPr lang="ru-RU" sz="6000" dirty="0" smtClean="0">
                <a:latin typeface="Times New Roman" pitchFamily="18" charset="0"/>
                <a:cs typeface="Times New Roman" pitchFamily="18" charset="0"/>
                <a:hlinkClick r:id="rId5"/>
              </a:rPr>
              <a:t>пунктом 3</a:t>
            </a:r>
            <a:r>
              <a:rPr lang="ru-RU" sz="6000" dirty="0" smtClean="0">
                <a:latin typeface="Times New Roman" pitchFamily="18" charset="0"/>
                <a:cs typeface="Times New Roman" pitchFamily="18" charset="0"/>
              </a:rPr>
              <a:t> настоящей статьи, вправе отказаться от освобождения таких операций от налогообложения, представив соответствующее заявление в налоговый орган по месту учета в срок не позднее 1-го числа налогового периода, с которого налогоплательщик намерен отказаться от освобождения или приостановить его использование.</a:t>
            </a:r>
          </a:p>
          <a:p>
            <a:pPr>
              <a:buNone/>
            </a:pPr>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17</a:t>
            </a:fld>
            <a:endParaRPr lang="ru-RU"/>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964488" cy="1156990"/>
          </a:xfrm>
        </p:spPr>
        <p:txBody>
          <a:bodyPr>
            <a:noAutofit/>
          </a:bodyPr>
          <a:lstStyle/>
          <a:p>
            <a:r>
              <a:rPr lang="ru-RU" sz="3200" b="1" dirty="0" smtClean="0">
                <a:latin typeface="Times New Roman" pitchFamily="18" charset="0"/>
                <a:cs typeface="Times New Roman" pitchFamily="18" charset="0"/>
              </a:rPr>
              <a:t/>
            </a:r>
            <a:br>
              <a:rPr lang="ru-RU" sz="3200" b="1"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Порядок определения налоговой базы при реализации товаров (работ, услуг) (ст.154 НК РФ)</a:t>
            </a:r>
            <a:r>
              <a:rPr lang="ru-RU" sz="3200" b="1" dirty="0" smtClean="0">
                <a:latin typeface="Times New Roman" pitchFamily="18" charset="0"/>
                <a:cs typeface="Times New Roman" pitchFamily="18" charset="0"/>
              </a:rPr>
              <a:t/>
            </a:r>
            <a:br>
              <a:rPr lang="ru-RU" sz="3200" b="1" dirty="0" smtClean="0">
                <a:latin typeface="Times New Roman" pitchFamily="18" charset="0"/>
                <a:cs typeface="Times New Roman" pitchFamily="18" charset="0"/>
              </a:rPr>
            </a:br>
            <a:endParaRPr lang="ru-RU" sz="32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844824"/>
            <a:ext cx="8229600" cy="4281339"/>
          </a:xfrm>
        </p:spPr>
        <p:txBody>
          <a:bodyPr>
            <a:normAutofit/>
          </a:bodyPr>
          <a:lstStyle/>
          <a:p>
            <a:pPr algn="just">
              <a:buNone/>
            </a:pPr>
            <a:r>
              <a:rPr lang="ru-RU" sz="2800" dirty="0" smtClean="0">
                <a:latin typeface="Times New Roman" pitchFamily="18" charset="0"/>
                <a:cs typeface="Times New Roman" pitchFamily="18" charset="0"/>
              </a:rPr>
              <a:t>1. Налоговая база при реализации налогоплательщиком товаров (работ, услуг), если иное не предусмотрено настоящей статьей, определяется как стоимость этих товаров (работ, услуг), исчисленная исходя из цен, определяемых в соответствии со </a:t>
            </a:r>
            <a:r>
              <a:rPr lang="ru-RU" sz="2800" dirty="0" smtClean="0">
                <a:latin typeface="Times New Roman" pitchFamily="18" charset="0"/>
                <a:cs typeface="Times New Roman" pitchFamily="18" charset="0"/>
                <a:hlinkClick r:id="rId2"/>
              </a:rPr>
              <a:t>статьей 105.3</a:t>
            </a:r>
            <a:r>
              <a:rPr lang="ru-RU" sz="2800" dirty="0" smtClean="0">
                <a:latin typeface="Times New Roman" pitchFamily="18" charset="0"/>
                <a:cs typeface="Times New Roman" pitchFamily="18" charset="0"/>
              </a:rPr>
              <a:t> настоящего Кодекса, с учетом акцизов (для подакцизных товаров) и без включения в них налога.</a:t>
            </a:r>
            <a:endParaRPr lang="ru-RU" sz="28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18</a:t>
            </a:fld>
            <a:endParaRPr lang="ru-RU"/>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Судебная практика и разъяснения уполномоченных органов</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buNone/>
            </a:pPr>
            <a:r>
              <a:rPr lang="ru-RU" sz="2800" dirty="0" smtClean="0">
                <a:latin typeface="Times New Roman" pitchFamily="18" charset="0"/>
                <a:cs typeface="Times New Roman" pitchFamily="18" charset="0"/>
              </a:rPr>
              <a:t>Наиболее критичные ситуации связанные с НДС:</a:t>
            </a:r>
          </a:p>
          <a:p>
            <a:pPr marL="514350" indent="-514350">
              <a:buAutoNum type="arabicPeriod"/>
            </a:pPr>
            <a:r>
              <a:rPr lang="ru-RU" sz="2800" dirty="0" smtClean="0">
                <a:latin typeface="Times New Roman" pitchFamily="18" charset="0"/>
                <a:cs typeface="Times New Roman" pitchFamily="18" charset="0"/>
              </a:rPr>
              <a:t>Оспаривание КС недвижимости (суды общей юрисдикции).</a:t>
            </a:r>
          </a:p>
          <a:p>
            <a:pPr marL="514350" indent="-514350">
              <a:buAutoNum type="arabicPeriod"/>
            </a:pPr>
            <a:r>
              <a:rPr lang="ru-RU" sz="2800" dirty="0" smtClean="0">
                <a:latin typeface="Times New Roman" pitchFamily="18" charset="0"/>
                <a:cs typeface="Times New Roman" pitchFamily="18" charset="0"/>
              </a:rPr>
              <a:t>Выкуп  муниципальных помещений арендаторами в рамках 159-ФЗ (арбитражные суды).</a:t>
            </a:r>
          </a:p>
          <a:p>
            <a:pPr marL="514350" indent="-514350">
              <a:buAutoNum type="arabicPeriod"/>
            </a:pPr>
            <a:r>
              <a:rPr lang="ru-RU" sz="2800" dirty="0" smtClean="0">
                <a:latin typeface="Times New Roman" pitchFamily="18" charset="0"/>
                <a:cs typeface="Times New Roman" pitchFamily="18" charset="0"/>
              </a:rPr>
              <a:t>Реализация имущества в рамках процедур банкротства.</a:t>
            </a:r>
          </a:p>
          <a:p>
            <a:pPr marL="514350" indent="-514350">
              <a:buAutoNum type="arabicPeriod"/>
            </a:pPr>
            <a:r>
              <a:rPr lang="ru-RU" sz="2800" dirty="0" smtClean="0">
                <a:latin typeface="Times New Roman" pitchFamily="18" charset="0"/>
                <a:cs typeface="Times New Roman" pitchFamily="18" charset="0"/>
              </a:rPr>
              <a:t>Реализация предметов залога.</a:t>
            </a:r>
            <a:endParaRPr lang="ru-RU" sz="28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19</a:t>
            </a:fld>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История НДС</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92500" lnSpcReduction="10000"/>
          </a:bodyPr>
          <a:lstStyle/>
          <a:p>
            <a:pPr marL="0" algn="ctr">
              <a:buNone/>
            </a:pPr>
            <a:r>
              <a:rPr lang="ru-RU" dirty="0" smtClean="0">
                <a:latin typeface="Times New Roman" pitchFamily="18" charset="0"/>
                <a:cs typeface="Times New Roman" pitchFamily="18" charset="0"/>
              </a:rPr>
              <a:t>В 1918 году немецким промышленником доктором Вильгельмом фон Сименсом была впервые предложена концепция налога на добавленную стоимость (далее – НДС). Принципы и суть данного налога в том виде, в котором он существует сейчас, были заложены во Франции законом от 10 апреля 1954 года по инициативе Мориса </a:t>
            </a:r>
            <a:r>
              <a:rPr lang="ru-RU" dirty="0" err="1" smtClean="0">
                <a:latin typeface="Times New Roman" pitchFamily="18" charset="0"/>
                <a:cs typeface="Times New Roman" pitchFamily="18" charset="0"/>
              </a:rPr>
              <a:t>Лоре</a:t>
            </a:r>
            <a:r>
              <a:rPr lang="ru-RU" dirty="0" smtClean="0">
                <a:latin typeface="Times New Roman" pitchFamily="18" charset="0"/>
                <a:cs typeface="Times New Roman" pitchFamily="18" charset="0"/>
              </a:rPr>
              <a:t> и апробированы во французской колонии </a:t>
            </a:r>
            <a:r>
              <a:rPr lang="ru-RU" dirty="0" err="1" smtClean="0">
                <a:latin typeface="Times New Roman" pitchFamily="18" charset="0"/>
                <a:cs typeface="Times New Roman" pitchFamily="18" charset="0"/>
              </a:rPr>
              <a:t>Кот-д’Ивуар</a:t>
            </a:r>
            <a:r>
              <a:rPr lang="ru-RU" dirty="0" smtClean="0">
                <a:latin typeface="Times New Roman" pitchFamily="18" charset="0"/>
                <a:cs typeface="Times New Roman" pitchFamily="18" charset="0"/>
              </a:rPr>
              <a:t> на протяжении 10 лет. </a:t>
            </a:r>
            <a:endParaRPr lang="ru-RU"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2</a:t>
            </a:fld>
            <a:endParaRPr lang="ru-RU"/>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Оспаривание КС</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47500" lnSpcReduction="20000"/>
          </a:bodyPr>
          <a:lstStyle/>
          <a:p>
            <a:pPr>
              <a:buNone/>
            </a:pPr>
            <a:r>
              <a:rPr lang="ru-RU" dirty="0" smtClean="0">
                <a:latin typeface="Times New Roman" pitchFamily="18" charset="0"/>
                <a:cs typeface="Times New Roman" pitchFamily="18" charset="0"/>
              </a:rPr>
              <a:t>Разъяснения:</a:t>
            </a:r>
          </a:p>
          <a:p>
            <a:pPr>
              <a:buNone/>
            </a:pPr>
            <a:r>
              <a:rPr lang="ru-RU" b="1" dirty="0" smtClean="0">
                <a:latin typeface="Times New Roman" pitchFamily="18" charset="0"/>
                <a:cs typeface="Times New Roman" pitchFamily="18" charset="0"/>
              </a:rPr>
              <a:t>ПИСЬМО ФНС от 26.04.2018 № БС-4-21/8060</a:t>
            </a:r>
          </a:p>
          <a:p>
            <a:pPr>
              <a:buNone/>
            </a:pPr>
            <a:r>
              <a:rPr lang="ru-RU" dirty="0" smtClean="0">
                <a:latin typeface="Times New Roman" pitchFamily="18" charset="0"/>
                <a:cs typeface="Times New Roman" pitchFamily="18" charset="0"/>
              </a:rPr>
              <a:t>Федеральная налоговая служба в дополнение к письму от 26.10.2017 № БС-4-21/21650@ «О применении кадастровой стоимости в качестве налоговой базы при налогообложении недвижимости и выделении НДС» направляет письмо Минфина России от 23.04.2018 № 03-05-04-01/27451 </a:t>
            </a:r>
            <a:r>
              <a:rPr lang="ru-RU" b="1" dirty="0" smtClean="0">
                <a:latin typeface="Times New Roman" pitchFamily="18" charset="0"/>
                <a:cs typeface="Times New Roman" pitchFamily="18" charset="0"/>
              </a:rPr>
              <a:t>по вопросу об уменьшении для целей налогообложения кадастровой стоимости объекта недвижимости на сумму налога на добавленную стоимость </a:t>
            </a:r>
            <a:r>
              <a:rPr lang="ru-RU" dirty="0" smtClean="0">
                <a:latin typeface="Times New Roman" pitchFamily="18" charset="0"/>
                <a:cs typeface="Times New Roman" pitchFamily="18" charset="0"/>
              </a:rPr>
              <a:t>(далее – НДС). </a:t>
            </a:r>
          </a:p>
          <a:p>
            <a:pPr>
              <a:buNone/>
            </a:pPr>
            <a:r>
              <a:rPr lang="ru-RU" dirty="0" smtClean="0">
                <a:latin typeface="Times New Roman" pitchFamily="18" charset="0"/>
                <a:cs typeface="Times New Roman" pitchFamily="18" charset="0"/>
              </a:rPr>
              <a:t>Обращаем внимание на позицию Верховного Суда Российской Федерации, изложенную в определении от 15.02.2018 № 5-КГ17-258, согласно которой рыночная стоимость объекта оценки определяет наиболее вероятную цену, по которой данный объект может быть отчужден при его реализации. </a:t>
            </a:r>
            <a:r>
              <a:rPr lang="ru-RU" b="1" dirty="0" smtClean="0">
                <a:latin typeface="Times New Roman" pitchFamily="18" charset="0"/>
                <a:cs typeface="Times New Roman" pitchFamily="18" charset="0"/>
              </a:rPr>
              <a:t>Само по себе определение рыночной стоимости объекта в целях дальнейшей его эксплуатации без реализации этого имущества не создает объект налогообложения НДС</a:t>
            </a:r>
            <a:r>
              <a:rPr lang="ru-RU" dirty="0" smtClean="0">
                <a:latin typeface="Times New Roman" pitchFamily="18" charset="0"/>
                <a:cs typeface="Times New Roman" pitchFamily="18" charset="0"/>
              </a:rPr>
              <a:t>. </a:t>
            </a:r>
          </a:p>
          <a:p>
            <a:pPr>
              <a:buNone/>
            </a:pPr>
            <a:r>
              <a:rPr lang="ru-RU" dirty="0" smtClean="0">
                <a:latin typeface="Times New Roman" pitchFamily="18" charset="0"/>
                <a:cs typeface="Times New Roman" pitchFamily="18" charset="0"/>
              </a:rPr>
              <a:t>При этом Судебная коллегия по административным делам Верховного Суда Российской Федерации полагает, что </a:t>
            </a:r>
            <a:r>
              <a:rPr lang="ru-RU" b="1" dirty="0" smtClean="0">
                <a:latin typeface="Times New Roman" pitchFamily="18" charset="0"/>
                <a:cs typeface="Times New Roman" pitchFamily="18" charset="0"/>
              </a:rPr>
              <a:t>выводы судов о включении НДС в кадастровую стоимость в размере рыночной, основаны на неправильном толковании норм права.</a:t>
            </a:r>
            <a:r>
              <a:rPr lang="ru-RU" dirty="0" smtClean="0">
                <a:latin typeface="Times New Roman" pitchFamily="18" charset="0"/>
                <a:cs typeface="Times New Roman" pitchFamily="18" charset="0"/>
              </a:rPr>
              <a:t> </a:t>
            </a:r>
          </a:p>
          <a:p>
            <a:pPr>
              <a:buNone/>
            </a:pPr>
            <a:r>
              <a:rPr lang="ru-RU" dirty="0" smtClean="0">
                <a:latin typeface="Times New Roman" pitchFamily="18" charset="0"/>
                <a:cs typeface="Times New Roman" pitchFamily="18" charset="0"/>
              </a:rPr>
              <a:t>Доведите разъяснения до сотрудников налоговых органов, осуществляющих администрирование налоговых обязательств (включая налоговые проверки), исчисление которых производится исходя из кадастровой стоимости.</a:t>
            </a:r>
          </a:p>
          <a:p>
            <a:pPr>
              <a:buNone/>
            </a:pPr>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20</a:t>
            </a:fld>
            <a:endParaRPr lang="ru-RU"/>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940966"/>
          </a:xfrm>
        </p:spPr>
        <p:txBody>
          <a:bodyPr>
            <a:normAutofit/>
          </a:bodyPr>
          <a:lstStyle/>
          <a:p>
            <a:r>
              <a:rPr lang="ru-RU" sz="1600" b="1" dirty="0" smtClean="0">
                <a:latin typeface="Times New Roman" pitchFamily="18" charset="0"/>
                <a:cs typeface="Times New Roman" pitchFamily="18" charset="0"/>
              </a:rPr>
              <a:t>МИНИСТЕРСТВО ФИНАНСОВ РОССИЙСКОЙ ФЕДЕРАЦИИ ПИСЬМО от 23 апреля 2018 г. N 03-05-05-01/27098</a:t>
            </a:r>
          </a:p>
        </p:txBody>
      </p:sp>
      <p:sp>
        <p:nvSpPr>
          <p:cNvPr id="3" name="Содержимое 2"/>
          <p:cNvSpPr>
            <a:spLocks noGrp="1"/>
          </p:cNvSpPr>
          <p:nvPr>
            <p:ph idx="1"/>
          </p:nvPr>
        </p:nvSpPr>
        <p:spPr>
          <a:xfrm>
            <a:off x="457200" y="1340768"/>
            <a:ext cx="8229600" cy="4785395"/>
          </a:xfrm>
        </p:spPr>
        <p:txBody>
          <a:bodyPr>
            <a:normAutofit fontScale="25000" lnSpcReduction="20000"/>
          </a:bodyPr>
          <a:lstStyle/>
          <a:p>
            <a:pPr algn="just">
              <a:buNone/>
            </a:pPr>
            <a:r>
              <a:rPr lang="ru-RU" sz="4800" b="1" dirty="0" smtClean="0">
                <a:latin typeface="Times New Roman" pitchFamily="18" charset="0"/>
                <a:cs typeface="Times New Roman" pitchFamily="18" charset="0"/>
              </a:rPr>
              <a:t>Вопрос:</a:t>
            </a:r>
            <a:r>
              <a:rPr lang="ru-RU" sz="4800" dirty="0" smtClean="0">
                <a:latin typeface="Times New Roman" pitchFamily="18" charset="0"/>
                <a:cs typeface="Times New Roman" pitchFamily="18" charset="0"/>
              </a:rPr>
              <a:t> О применении стоимости, отличной от содержащейся в ЕГРН кадастровой стоимости, для целей налога на имущество организаций.</a:t>
            </a:r>
          </a:p>
          <a:p>
            <a:pPr algn="just">
              <a:buNone/>
            </a:pPr>
            <a:r>
              <a:rPr lang="ru-RU" sz="4800" b="1" dirty="0" smtClean="0">
                <a:latin typeface="Times New Roman" pitchFamily="18" charset="0"/>
                <a:cs typeface="Times New Roman" pitchFamily="18" charset="0"/>
              </a:rPr>
              <a:t>Ответ:</a:t>
            </a:r>
            <a:endParaRPr lang="ru-RU" sz="4800" dirty="0" smtClean="0">
              <a:latin typeface="Times New Roman" pitchFamily="18" charset="0"/>
              <a:cs typeface="Times New Roman" pitchFamily="18" charset="0"/>
            </a:endParaRPr>
          </a:p>
          <a:p>
            <a:pPr algn="just">
              <a:buNone/>
            </a:pPr>
            <a:r>
              <a:rPr lang="ru-RU" sz="4800" dirty="0" smtClean="0">
                <a:latin typeface="Times New Roman" pitchFamily="18" charset="0"/>
                <a:cs typeface="Times New Roman" pitchFamily="18" charset="0"/>
              </a:rPr>
              <a:t>В Департаменте налоговой и таможенной политики рассмотрено письмо от 18 апреля 2018 г. и сообщается следующее.</a:t>
            </a:r>
            <a:br>
              <a:rPr lang="ru-RU" sz="4800" dirty="0" smtClean="0">
                <a:latin typeface="Times New Roman" pitchFamily="18" charset="0"/>
                <a:cs typeface="Times New Roman" pitchFamily="18" charset="0"/>
              </a:rPr>
            </a:br>
            <a:r>
              <a:rPr lang="ru-RU" sz="4800" dirty="0" smtClean="0">
                <a:latin typeface="Times New Roman" pitchFamily="18" charset="0"/>
                <a:cs typeface="Times New Roman" pitchFamily="18" charset="0"/>
              </a:rPr>
              <a:t>В соответствии с пунктом 2 статьи 375 Налогового кодекса Российской Федерации (далее — Налоговый кодекс) налоговая база по налогу на имущество организаций в отношении объектов недвижимого имущества, указанных в статье 378.2 Налогового кодекса, определяется как их кадастровая стоимость по состоянию на 1 января года налогового периода.</a:t>
            </a:r>
          </a:p>
          <a:p>
            <a:pPr algn="just">
              <a:buNone/>
            </a:pPr>
            <a:r>
              <a:rPr lang="ru-RU" sz="4800" dirty="0" smtClean="0">
                <a:latin typeface="Times New Roman" pitchFamily="18" charset="0"/>
                <a:cs typeface="Times New Roman" pitchFamily="18" charset="0"/>
              </a:rPr>
              <a:t>В рамках исчисления налога на имущество организаций Налоговым кодексом </a:t>
            </a:r>
            <a:r>
              <a:rPr lang="ru-RU" sz="4800" b="1" dirty="0" smtClean="0">
                <a:latin typeface="Times New Roman" pitchFamily="18" charset="0"/>
                <a:cs typeface="Times New Roman" pitchFamily="18" charset="0"/>
              </a:rPr>
              <a:t>не предусмотрено уменьшение налоговой базы по налогу на имущество организаций на величину налога на добавленную стоимость</a:t>
            </a:r>
            <a:r>
              <a:rPr lang="ru-RU" sz="4800" dirty="0" smtClean="0">
                <a:latin typeface="Times New Roman" pitchFamily="18" charset="0"/>
                <a:cs typeface="Times New Roman" pitchFamily="18" charset="0"/>
              </a:rPr>
              <a:t>.</a:t>
            </a:r>
            <a:br>
              <a:rPr lang="ru-RU" sz="4800" dirty="0" smtClean="0">
                <a:latin typeface="Times New Roman" pitchFamily="18" charset="0"/>
                <a:cs typeface="Times New Roman" pitchFamily="18" charset="0"/>
              </a:rPr>
            </a:br>
            <a:r>
              <a:rPr lang="ru-RU" sz="4800" dirty="0" smtClean="0">
                <a:latin typeface="Times New Roman" pitchFamily="18" charset="0"/>
                <a:cs typeface="Times New Roman" pitchFamily="18" charset="0"/>
              </a:rPr>
              <a:t>Определение кадастровой стоимости объектов недвижимости осуществляется в соответствии с Федеральным законом от 29 июля 1998 г. N 135-ФЗ «Об оценочной деятельности в Российской Федерации» и Федеральным законом от 3 июля 2016 г. N 237-ФЗ «О государственной кадастровой оценке», согласно которым кадастровая стоимость является конкретной величиной, определенной в установленном порядке и внесенной в Единый государственный реестр недвижимости.</a:t>
            </a:r>
          </a:p>
          <a:p>
            <a:pPr algn="just">
              <a:buNone/>
            </a:pPr>
            <a:r>
              <a:rPr lang="ru-RU" sz="4800" dirty="0" smtClean="0">
                <a:latin typeface="Times New Roman" pitchFamily="18" charset="0"/>
                <a:cs typeface="Times New Roman" pitchFamily="18" charset="0"/>
              </a:rPr>
              <a:t>Порядок применения кадастровой стоимости, установленный указанными выше федеральными законами, не предусматривает возможность использования для целей, предусмотренных законодательством Российской Федерации (в том числе для целей налогообложения), скорректированной кадастровой стоимости, не содержащейся в Едином государственном реестре недвижимости.</a:t>
            </a:r>
          </a:p>
          <a:p>
            <a:pPr algn="just">
              <a:buNone/>
            </a:pPr>
            <a:r>
              <a:rPr lang="ru-RU" sz="4800" dirty="0" smtClean="0">
                <a:latin typeface="Times New Roman" pitchFamily="18" charset="0"/>
                <a:cs typeface="Times New Roman" pitchFamily="18" charset="0"/>
              </a:rPr>
              <a:t>В случае установления кадастровой стоимости объекта недвижимости в размере его рыночной стоимости по решению комиссии по рассмотрению споров о результатах определения кадастровой стоимости или решению суда такая кадастровая стоимость отражается в Едином государственном реестре недвижимости и только после этого используется для целей налогообложения.</a:t>
            </a:r>
          </a:p>
          <a:p>
            <a:pPr algn="just">
              <a:buNone/>
            </a:pPr>
            <a:r>
              <a:rPr lang="ru-RU" sz="4800" dirty="0" smtClean="0">
                <a:latin typeface="Times New Roman" pitchFamily="18" charset="0"/>
                <a:cs typeface="Times New Roman" pitchFamily="18" charset="0"/>
              </a:rPr>
              <a:t>Таким образом</a:t>
            </a:r>
            <a:r>
              <a:rPr lang="ru-RU" sz="4800" b="1" dirty="0" smtClean="0">
                <a:latin typeface="Times New Roman" pitchFamily="18" charset="0"/>
                <a:cs typeface="Times New Roman" pitchFamily="18" charset="0"/>
              </a:rPr>
              <a:t>, применение для целей налогообложения стоимости, отличной от кадастровой стоимости, содержащейся в Едином государственном реестре недвижимости, не предусмотрено.</a:t>
            </a:r>
            <a:r>
              <a:rPr lang="ru-RU" sz="4800" dirty="0" smtClean="0">
                <a:latin typeface="Times New Roman" pitchFamily="18" charset="0"/>
                <a:cs typeface="Times New Roman" pitchFamily="18" charset="0"/>
              </a:rPr>
              <a:t/>
            </a:r>
            <a:br>
              <a:rPr lang="ru-RU" sz="4800" dirty="0" smtClean="0">
                <a:latin typeface="Times New Roman" pitchFamily="18" charset="0"/>
                <a:cs typeface="Times New Roman" pitchFamily="18" charset="0"/>
              </a:rPr>
            </a:br>
            <a:r>
              <a:rPr lang="ru-RU" sz="4800" dirty="0" smtClean="0">
                <a:latin typeface="Times New Roman" pitchFamily="18" charset="0"/>
                <a:cs typeface="Times New Roman" pitchFamily="18" charset="0"/>
              </a:rPr>
              <a:t>Данная позиция подтверждается Верховным Судом Российской Федерации, который в определении от 15 февраля 2018 г. N 5-КГ17-258 указал, что само по себе определение рыночной стоимости объекта недвижимости в целях дальнейшей его эксплуатации без реализации этого имущества не создает объект налогообложения налогом на добавленную стоимость.</a:t>
            </a:r>
          </a:p>
          <a:p>
            <a:pPr>
              <a:buNone/>
            </a:pPr>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21</a:t>
            </a:fld>
            <a:endParaRPr lang="ru-RU"/>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600" b="1" dirty="0" smtClean="0">
                <a:latin typeface="Times New Roman" pitchFamily="18" charset="0"/>
                <a:cs typeface="Times New Roman" pitchFamily="18" charset="0"/>
              </a:rPr>
              <a:t>ПИСЬМО ФНС от 26.10.17 N БС-4-21/21650@</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О ПРИМЕНЕНИИ КАДАСТРОВОЙ СТОИМОСТИ В КАЧЕСТВЕ НАЛОГОВОЙ БАЗЫ ПРИ НАЛОГООБЛОЖЕНИИ НЕДВИЖИМОСТИ И ВЫДЕЛЕНИИ НДС</a:t>
            </a:r>
            <a:endParaRPr lang="ru-RU" dirty="0"/>
          </a:p>
        </p:txBody>
      </p:sp>
      <p:sp>
        <p:nvSpPr>
          <p:cNvPr id="3" name="Содержимое 2"/>
          <p:cNvSpPr>
            <a:spLocks noGrp="1"/>
          </p:cNvSpPr>
          <p:nvPr>
            <p:ph idx="1"/>
          </p:nvPr>
        </p:nvSpPr>
        <p:spPr/>
        <p:txBody>
          <a:bodyPr>
            <a:noAutofit/>
          </a:bodyPr>
          <a:lstStyle/>
          <a:p>
            <a:pPr>
              <a:lnSpc>
                <a:spcPct val="80000"/>
              </a:lnSpc>
              <a:buNone/>
            </a:pPr>
            <a:r>
              <a:rPr lang="ru-RU" sz="1600" dirty="0" smtClean="0">
                <a:latin typeface="Times New Roman" pitchFamily="18" charset="0"/>
                <a:cs typeface="Times New Roman" pitchFamily="18" charset="0"/>
              </a:rPr>
              <a:t>Направляем Вам для сведения и руководства в работе разъяснения Минфина России (письмо от 17.10.2017 N 03-05-04-01/67806) и Минэкономразвития России (письмо от 12.10.2017 N Д22и-1031), подготовленные по запросу ФНС России о порядке применения кадастровой стоимости объекта недвижимости, установленной в размере рыночной стоимости по решению комиссии по рассмотрению споров о результатах определения кадастровой стоимости или решению суда, </a:t>
            </a:r>
            <a:r>
              <a:rPr lang="ru-RU" sz="1600" b="1" dirty="0" smtClean="0">
                <a:latin typeface="Times New Roman" pitchFamily="18" charset="0"/>
                <a:cs typeface="Times New Roman" pitchFamily="18" charset="0"/>
              </a:rPr>
              <a:t>в случае включения в рыночную стоимость величины НДС.</a:t>
            </a:r>
          </a:p>
          <a:p>
            <a:pPr>
              <a:lnSpc>
                <a:spcPct val="80000"/>
              </a:lnSpc>
              <a:buNone/>
            </a:pPr>
            <a:r>
              <a:rPr lang="ru-RU" sz="1600" b="1" dirty="0" smtClean="0">
                <a:latin typeface="Times New Roman" pitchFamily="18" charset="0"/>
                <a:cs typeface="Times New Roman" pitchFamily="18" charset="0"/>
              </a:rPr>
              <a:t>При применении указанных разъяснений также необходимо учитывать складывающуюся в субъекте Российской Федерации судебную практику.</a:t>
            </a:r>
          </a:p>
          <a:p>
            <a:pPr>
              <a:lnSpc>
                <a:spcPct val="80000"/>
              </a:lnSpc>
              <a:buNone/>
            </a:pPr>
            <a:r>
              <a:rPr lang="ru-RU" sz="1600" dirty="0" smtClean="0">
                <a:latin typeface="Times New Roman" pitchFamily="18" charset="0"/>
                <a:cs typeface="Times New Roman" pitchFamily="18" charset="0"/>
              </a:rPr>
              <a:t>Так, например, вступившим в законную силу постановлением Девятого арбитражного апелляционного суда от 15.12.2016 N 09АП-55240/2016 по делу N А40-134041/16 установлено, что при исчислении налога на имущество организаций исходя из кадастровой стоимости здания, равной рыночной в соответствии с решением суда, </a:t>
            </a:r>
            <a:r>
              <a:rPr lang="ru-RU" sz="1600" b="1" dirty="0" smtClean="0">
                <a:latin typeface="Times New Roman" pitchFamily="18" charset="0"/>
                <a:cs typeface="Times New Roman" pitchFamily="18" charset="0"/>
              </a:rPr>
              <a:t>подлежит исключению содержащийся в ней НДС, учитываемый и взимаемый, по мнению суда, исключительно при совершении реальных сделок купли-продажи и т.п.</a:t>
            </a:r>
          </a:p>
          <a:p>
            <a:pPr>
              <a:lnSpc>
                <a:spcPct val="80000"/>
              </a:lnSpc>
              <a:buNone/>
            </a:pPr>
            <a:r>
              <a:rPr lang="ru-RU" sz="1600" dirty="0" smtClean="0">
                <a:latin typeface="Times New Roman" pitchFamily="18" charset="0"/>
                <a:cs typeface="Times New Roman" pitchFamily="18" charset="0"/>
              </a:rPr>
              <a:t>Доведите указанные разъяснения до сотрудников налоговых органов, осуществляющих администрирование налоговых обязательств по имущественным налогам (включая налоговые проверки), исчисление которых производится исходя из кадастровой стоимости.</a:t>
            </a:r>
          </a:p>
          <a:p>
            <a:pPr>
              <a:buNone/>
            </a:pP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endParaRPr lang="ru-RU" sz="14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22</a:t>
            </a:fld>
            <a:endParaRPr lang="ru-RU"/>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114"/>
          </a:xfrm>
        </p:spPr>
        <p:txBody>
          <a:bodyPr>
            <a:noAutofit/>
          </a:bodyPr>
          <a:lstStyle/>
          <a:p>
            <a:r>
              <a:rPr lang="ru-RU" sz="1600" b="1" dirty="0" smtClean="0">
                <a:latin typeface="Times New Roman" pitchFamily="18" charset="0"/>
                <a:cs typeface="Times New Roman" pitchFamily="18" charset="0"/>
              </a:rPr>
              <a:t>МИНИСТЕРСТВО ФИНАНСОВ РОССИЙСКОЙ ФЕДЕРАЦИИ ПИСЬМО от 17 октября 2017 г. N 03-05-04-01/67806</a:t>
            </a:r>
          </a:p>
        </p:txBody>
      </p:sp>
      <p:sp>
        <p:nvSpPr>
          <p:cNvPr id="3" name="Содержимое 2"/>
          <p:cNvSpPr>
            <a:spLocks noGrp="1"/>
          </p:cNvSpPr>
          <p:nvPr>
            <p:ph idx="1"/>
          </p:nvPr>
        </p:nvSpPr>
        <p:spPr>
          <a:xfrm>
            <a:off x="457200" y="1268760"/>
            <a:ext cx="8229600" cy="4857403"/>
          </a:xfrm>
        </p:spPr>
        <p:txBody>
          <a:bodyPr>
            <a:normAutofit fontScale="77500" lnSpcReduction="20000"/>
          </a:bodyPr>
          <a:lstStyle/>
          <a:p>
            <a:pPr>
              <a:buNone/>
            </a:pPr>
            <a:endParaRPr lang="ru-RU" dirty="0" smtClean="0">
              <a:latin typeface="Times New Roman" pitchFamily="18" charset="0"/>
              <a:cs typeface="Times New Roman" pitchFamily="18" charset="0"/>
            </a:endParaRPr>
          </a:p>
          <a:p>
            <a:pPr>
              <a:buNone/>
            </a:pPr>
            <a:r>
              <a:rPr lang="ru-RU" sz="2600" dirty="0" smtClean="0">
                <a:latin typeface="Times New Roman" pitchFamily="18" charset="0"/>
                <a:cs typeface="Times New Roman" pitchFamily="18" charset="0"/>
              </a:rPr>
              <a:t>В Департаменте налоговой и таможенной политики рассмотрено письмо по вопросу о применении кадастровой стоимости, установленной в размере рыночной стоимости по решению комиссии по рассмотрению споров о результатах определения кадастровой стоимости или по решению суда, в случае включения в рыночную стоимость величины НДС и сообщается следующее.</a:t>
            </a:r>
          </a:p>
          <a:p>
            <a:pPr>
              <a:buNone/>
            </a:pPr>
            <a:r>
              <a:rPr lang="ru-RU" sz="2600" dirty="0" smtClean="0">
                <a:latin typeface="Times New Roman" pitchFamily="18" charset="0"/>
                <a:cs typeface="Times New Roman" pitchFamily="18" charset="0"/>
              </a:rPr>
              <a:t>В соответствии с Положением о Минэкономразвития России, утвержденным постановлением Правительства Российской Федерации от 5 июня 2008 г. N 437, нормативно-правовое регулирование в сфере оценочной деятельности осуществляется Минэкономразвития России. В связи с этим Департамент направляет копию письма Минэкономразвития России от 12 октября 2017 г. N Д22и-1031 по рассматриваемому вопросу.</a:t>
            </a:r>
          </a:p>
          <a:p>
            <a:pPr>
              <a:buNone/>
            </a:pPr>
            <a:r>
              <a:rPr lang="ru-RU" sz="2600" dirty="0" smtClean="0">
                <a:latin typeface="Times New Roman" pitchFamily="18" charset="0"/>
                <a:cs typeface="Times New Roman" pitchFamily="18" charset="0"/>
              </a:rPr>
              <a:t/>
            </a:r>
            <a:br>
              <a:rPr lang="ru-RU" sz="2600" dirty="0" smtClean="0">
                <a:latin typeface="Times New Roman" pitchFamily="18" charset="0"/>
                <a:cs typeface="Times New Roman" pitchFamily="18" charset="0"/>
              </a:rPr>
            </a:br>
            <a:endParaRPr lang="ru-RU" sz="26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23</a:t>
            </a:fld>
            <a:endParaRPr lang="ru-RU"/>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Autofit/>
          </a:bodyPr>
          <a:lstStyle/>
          <a:p>
            <a:r>
              <a:rPr lang="ru-RU" sz="1600" b="1" dirty="0" smtClean="0">
                <a:latin typeface="Times New Roman" pitchFamily="18" charset="0"/>
                <a:cs typeface="Times New Roman" pitchFamily="18" charset="0"/>
              </a:rPr>
              <a:t>МИНИСТЕРСТВО ЭКОНОМИЧЕСКОГО РАЗВИТИЯ РОССИЙСКОЙ ФЕДЕРАЦИИ ПИСЬМО от 12 октября 2017 г. N Д22и-1031</a:t>
            </a:r>
          </a:p>
        </p:txBody>
      </p:sp>
      <p:sp>
        <p:nvSpPr>
          <p:cNvPr id="3" name="Содержимое 2"/>
          <p:cNvSpPr>
            <a:spLocks noGrp="1"/>
          </p:cNvSpPr>
          <p:nvPr>
            <p:ph idx="1"/>
          </p:nvPr>
        </p:nvSpPr>
        <p:spPr>
          <a:xfrm>
            <a:off x="457200" y="1196752"/>
            <a:ext cx="8229600" cy="4929411"/>
          </a:xfrm>
        </p:spPr>
        <p:txBody>
          <a:bodyPr>
            <a:normAutofit fontScale="47500" lnSpcReduction="20000"/>
          </a:bodyPr>
          <a:lstStyle/>
          <a:p>
            <a:pPr>
              <a:buNone/>
            </a:pPr>
            <a:r>
              <a:rPr lang="ru-RU" sz="3400" b="1" dirty="0" smtClean="0">
                <a:latin typeface="Times New Roman" pitchFamily="18" charset="0"/>
                <a:cs typeface="Times New Roman" pitchFamily="18" charset="0"/>
              </a:rPr>
              <a:t/>
            </a:r>
            <a:br>
              <a:rPr lang="ru-RU" sz="3400" b="1" dirty="0" smtClean="0">
                <a:latin typeface="Times New Roman" pitchFamily="18" charset="0"/>
                <a:cs typeface="Times New Roman" pitchFamily="18" charset="0"/>
              </a:rPr>
            </a:br>
            <a:r>
              <a:rPr lang="ru-RU" sz="3400" b="1" dirty="0" smtClean="0">
                <a:latin typeface="Times New Roman" pitchFamily="18" charset="0"/>
                <a:cs typeface="Times New Roman" pitchFamily="18" charset="0"/>
              </a:rPr>
              <a:t/>
            </a:r>
            <a:br>
              <a:rPr lang="ru-RU" sz="3400" b="1" dirty="0" smtClean="0">
                <a:latin typeface="Times New Roman" pitchFamily="18" charset="0"/>
                <a:cs typeface="Times New Roman" pitchFamily="18" charset="0"/>
              </a:rPr>
            </a:br>
            <a:r>
              <a:rPr lang="ru-RU" sz="3400" dirty="0" smtClean="0">
                <a:latin typeface="Times New Roman" pitchFamily="18" charset="0"/>
                <a:cs typeface="Times New Roman" pitchFamily="18" charset="0"/>
              </a:rPr>
              <a:t>О ПРЕДСТАВЛЕНИИ ИНФОРМАЦИИ</a:t>
            </a:r>
          </a:p>
          <a:p>
            <a:pPr algn="just">
              <a:buNone/>
            </a:pPr>
            <a:r>
              <a:rPr lang="ru-RU" sz="3400" dirty="0" smtClean="0">
                <a:latin typeface="Times New Roman" pitchFamily="18" charset="0"/>
                <a:cs typeface="Times New Roman" pitchFamily="18" charset="0"/>
              </a:rPr>
              <a:t>Департамент финансово-банковской деятельности и инвестиционного развития Минэкономразвития России рассмотрел письмо по вопросу об учете налога на добавленную стоимость (НДС) в рыночной стоимости, установленной в качестве кадастровой стоимости, и выражает следующее мнение.</a:t>
            </a:r>
          </a:p>
          <a:p>
            <a:pPr algn="just">
              <a:buNone/>
            </a:pPr>
            <a:r>
              <a:rPr lang="ru-RU" sz="3400" dirty="0" smtClean="0">
                <a:latin typeface="Times New Roman" pitchFamily="18" charset="0"/>
                <a:cs typeface="Times New Roman" pitchFamily="18" charset="0"/>
              </a:rPr>
              <a:t>Отношения по взиманию налогов и сборов в Российской Федерации, в том числе НДС, регулируется законодательством Российской Федерации о налогах и сборах.</a:t>
            </a:r>
          </a:p>
          <a:p>
            <a:pPr algn="just">
              <a:buNone/>
            </a:pPr>
            <a:r>
              <a:rPr lang="ru-RU" sz="3400" dirty="0" smtClean="0">
                <a:latin typeface="Times New Roman" pitchFamily="18" charset="0"/>
                <a:cs typeface="Times New Roman" pitchFamily="18" charset="0"/>
              </a:rPr>
              <a:t>Согласно статье 19 Налогового кодекса Российской Федерации (далее - Налоговый кодекс) налогоплательщиками признаются организации и физические лица, на которых в соответствии с Налоговом кодексом возложена обязанность по уплате налогов, то есть режим налогообложения в том числе НДС определяется Налоговым кодексом.</a:t>
            </a:r>
          </a:p>
          <a:p>
            <a:pPr algn="just">
              <a:buNone/>
            </a:pPr>
            <a:r>
              <a:rPr lang="ru-RU" sz="3400" b="1" dirty="0" smtClean="0">
                <a:latin typeface="Times New Roman" pitchFamily="18" charset="0"/>
                <a:cs typeface="Times New Roman" pitchFamily="18" charset="0"/>
              </a:rPr>
              <a:t>Режим налогообложения НДС не может определять различия в величине стоимости одного и того же объекта недвижимости.</a:t>
            </a:r>
          </a:p>
          <a:p>
            <a:pPr algn="just">
              <a:buNone/>
            </a:pPr>
            <a:r>
              <a:rPr lang="ru-RU" sz="3400" b="1" dirty="0" smtClean="0">
                <a:latin typeface="Times New Roman" pitchFamily="18" charset="0"/>
                <a:cs typeface="Times New Roman" pitchFamily="18" charset="0"/>
              </a:rPr>
              <a:t>В связи с этим представляется, что величина рыночной стоимости, установленная в качестве кадастровой стоимости, не должна зависеть от особенностей налогообложения НДС, в частности, самого налогоплательщика по налогу на имущество организаций, а рыночная информация, используемая для ее определения, не анализируется на предмет наличия или отсутствия в ценах НДС. При этом такая рыночная стоимость не должна отражать включение или </a:t>
            </a:r>
            <a:r>
              <a:rPr lang="ru-RU" sz="3400" b="1" dirty="0" err="1" smtClean="0">
                <a:latin typeface="Times New Roman" pitchFamily="18" charset="0"/>
                <a:cs typeface="Times New Roman" pitchFamily="18" charset="0"/>
              </a:rPr>
              <a:t>невключение</a:t>
            </a:r>
            <a:r>
              <a:rPr lang="ru-RU" sz="3400" b="1" dirty="0" smtClean="0">
                <a:latin typeface="Times New Roman" pitchFamily="18" charset="0"/>
                <a:cs typeface="Times New Roman" pitchFamily="18" charset="0"/>
              </a:rPr>
              <a:t> в ее состав НДС.</a:t>
            </a:r>
          </a:p>
          <a:p>
            <a:pPr>
              <a:buNone/>
            </a:pPr>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24</a:t>
            </a:fld>
            <a:endParaRPr lang="ru-RU"/>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29600" cy="1143000"/>
          </a:xfrm>
        </p:spPr>
        <p:txBody>
          <a:bodyPr>
            <a:normAutofit fontScale="90000"/>
          </a:bodyPr>
          <a:lstStyle/>
          <a:p>
            <a:r>
              <a:rPr lang="ru-RU" sz="2000" b="1" dirty="0" smtClean="0">
                <a:latin typeface="Times New Roman" pitchFamily="18" charset="0"/>
                <a:cs typeface="Times New Roman" pitchFamily="18" charset="0"/>
              </a:rPr>
              <a:t>ПОСТАНОВЛЕНИЕ ДЕВЯТЫЙ АРБИТРАЖНЫЙ АПЕЛЛЯЦИОННЫЙ СУД  №09АП-55240/2016  Дело №А40-134041/16 г.Москва</a:t>
            </a:r>
            <a:br>
              <a:rPr lang="ru-RU" sz="2000" b="1"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15 декабря 2016 года </a:t>
            </a:r>
            <a:endParaRPr lang="ru-RU" dirty="0"/>
          </a:p>
        </p:txBody>
      </p:sp>
      <p:sp>
        <p:nvSpPr>
          <p:cNvPr id="3" name="Содержимое 2"/>
          <p:cNvSpPr>
            <a:spLocks noGrp="1"/>
          </p:cNvSpPr>
          <p:nvPr>
            <p:ph idx="1"/>
          </p:nvPr>
        </p:nvSpPr>
        <p:spPr>
          <a:xfrm>
            <a:off x="457200" y="1484784"/>
            <a:ext cx="8229600" cy="4824536"/>
          </a:xfrm>
        </p:spPr>
        <p:txBody>
          <a:bodyPr>
            <a:normAutofit fontScale="40000" lnSpcReduction="20000"/>
          </a:bodyPr>
          <a:lstStyle/>
          <a:p>
            <a:pPr algn="just">
              <a:buNone/>
            </a:pPr>
            <a:r>
              <a:rPr lang="ru-RU" dirty="0" smtClean="0">
                <a:latin typeface="Times New Roman" pitchFamily="18" charset="0"/>
                <a:cs typeface="Times New Roman" pitchFamily="18" charset="0"/>
              </a:rPr>
              <a:t>Рассмотрев материалы камеральной налоговой проверки и возражения на акт камеральной налоговой проверки от 21.12.2015 №662, налоговый орган принял решение от 04.04.2016 №131 об отказе в привлечении к ответственности за совершение налогового правонарушения, которым налогоплательщику </a:t>
            </a:r>
            <a:r>
              <a:rPr lang="ru-RU" dirty="0" err="1" smtClean="0">
                <a:latin typeface="Times New Roman" pitchFamily="18" charset="0"/>
                <a:cs typeface="Times New Roman" pitchFamily="18" charset="0"/>
              </a:rPr>
              <a:t>доначислена</a:t>
            </a:r>
            <a:r>
              <a:rPr lang="ru-RU" dirty="0" smtClean="0">
                <a:latin typeface="Times New Roman" pitchFamily="18" charset="0"/>
                <a:cs typeface="Times New Roman" pitchFamily="18" charset="0"/>
              </a:rPr>
              <a:t> сумма налога на имущество организаций за 2014г. в размере 739 988 руб., а также начислены пени по состоянию на 04.04.2016 в размере 30 185, 68 руб.</a:t>
            </a:r>
          </a:p>
          <a:p>
            <a:pPr algn="just">
              <a:buNone/>
            </a:pPr>
            <a:r>
              <a:rPr lang="ru-RU" dirty="0" smtClean="0">
                <a:latin typeface="Times New Roman" pitchFamily="18" charset="0"/>
                <a:cs typeface="Times New Roman" pitchFamily="18" charset="0"/>
              </a:rPr>
              <a:t>Кроме того, </a:t>
            </a:r>
            <a:r>
              <a:rPr lang="ru-RU" b="1" dirty="0" smtClean="0">
                <a:latin typeface="Times New Roman" pitchFamily="18" charset="0"/>
                <a:cs typeface="Times New Roman" pitchFamily="18" charset="0"/>
              </a:rPr>
              <a:t>по ходатайству ЗАО «Торговый Дом «Зеленоград» по указанному делу </a:t>
            </a:r>
            <a:r>
              <a:rPr lang="ru-RU" dirty="0" smtClean="0">
                <a:latin typeface="Times New Roman" pitchFamily="18" charset="0"/>
                <a:cs typeface="Times New Roman" pitchFamily="18" charset="0"/>
              </a:rPr>
              <a:t>в своем определении от 06.09.2016 </a:t>
            </a:r>
            <a:r>
              <a:rPr lang="ru-RU" b="1" dirty="0" smtClean="0">
                <a:latin typeface="Times New Roman" pitchFamily="18" charset="0"/>
                <a:cs typeface="Times New Roman" pitchFamily="18" charset="0"/>
              </a:rPr>
              <a:t>арбитражный суд разъяснил, что кадастровая стоимость нежилого здания</a:t>
            </a:r>
            <a:r>
              <a:rPr lang="ru-RU" dirty="0" smtClean="0">
                <a:latin typeface="Times New Roman" pitchFamily="18" charset="0"/>
                <a:cs typeface="Times New Roman" pitchFamily="18" charset="0"/>
              </a:rPr>
              <a:t>, расположенного по адресу: г.Москва, г.Зеленоград, Центральная пл., д.3, общей площадью 9 225,2 кв.м, кадастровый номер 77:10:0004006:1293 (ранее также кадастровый номер 77:10:0004006:1014), </a:t>
            </a:r>
            <a:r>
              <a:rPr lang="ru-RU" b="1" dirty="0" smtClean="0">
                <a:latin typeface="Times New Roman" pitchFamily="18" charset="0"/>
                <a:cs typeface="Times New Roman" pitchFamily="18" charset="0"/>
              </a:rPr>
              <a:t>по состоянию на 01.01.2013 составляет с учетом НДС – 539 003 516 руб., без учета НДС – 456 782 641 руб</a:t>
            </a:r>
            <a:r>
              <a:rPr lang="ru-RU" dirty="0" smtClean="0">
                <a:latin typeface="Times New Roman" pitchFamily="18" charset="0"/>
                <a:cs typeface="Times New Roman" pitchFamily="18" charset="0"/>
              </a:rPr>
              <a:t>.</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Установлено, что вывод о наличии в составе, утвержденной им кадастровой стоимости, НДС сделан судом на основании произведенной по делу судебной экспертизы в целях установления действительной рыночной стоимости здания.                                        </a:t>
            </a:r>
            <a:r>
              <a:rPr lang="ru-RU" dirty="0" smtClean="0">
                <a:solidFill>
                  <a:schemeClr val="bg1"/>
                </a:solidFill>
                <a:latin typeface="Times New Roman" pitchFamily="18" charset="0"/>
                <a:cs typeface="Times New Roman" pitchFamily="18" charset="0"/>
              </a:rPr>
              <a:t>.</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Эксперт</a:t>
            </a:r>
            <a:r>
              <a:rPr lang="ru-RU" dirty="0" smtClean="0">
                <a:latin typeface="Times New Roman" pitchFamily="18" charset="0"/>
                <a:cs typeface="Times New Roman" pitchFamily="18" charset="0"/>
              </a:rPr>
              <a:t>, как следует из экспертного заключения, </a:t>
            </a:r>
            <a:r>
              <a:rPr lang="ru-RU" b="1" dirty="0" smtClean="0">
                <a:latin typeface="Times New Roman" pitchFamily="18" charset="0"/>
                <a:cs typeface="Times New Roman" pitchFamily="18" charset="0"/>
              </a:rPr>
              <a:t>пояснил</a:t>
            </a:r>
            <a:r>
              <a:rPr lang="ru-RU" dirty="0" smtClean="0">
                <a:latin typeface="Times New Roman" pitchFamily="18" charset="0"/>
                <a:cs typeface="Times New Roman" pitchFamily="18" charset="0"/>
              </a:rPr>
              <a:t>, что </a:t>
            </a:r>
            <a:r>
              <a:rPr lang="ru-RU" b="1" dirty="0" smtClean="0">
                <a:latin typeface="Times New Roman" pitchFamily="18" charset="0"/>
                <a:cs typeface="Times New Roman" pitchFamily="18" charset="0"/>
              </a:rPr>
              <a:t>при определении рыночной стоимости </a:t>
            </a:r>
            <a:r>
              <a:rPr lang="ru-RU" dirty="0" smtClean="0">
                <a:latin typeface="Times New Roman" pitchFamily="18" charset="0"/>
                <a:cs typeface="Times New Roman" pitchFamily="18" charset="0"/>
              </a:rPr>
              <a:t>здания им на основании требований Федеральных Стандартов Оценки исследован рынок сделок с аналогичными объектами недвижимости </a:t>
            </a:r>
            <a:r>
              <a:rPr lang="ru-RU" b="1" dirty="0" smtClean="0">
                <a:latin typeface="Times New Roman" pitchFamily="18" charset="0"/>
                <a:cs typeface="Times New Roman" pitchFamily="18" charset="0"/>
              </a:rPr>
              <a:t>и произведены расчеты с учетом подлежащего уплате НДС</a:t>
            </a:r>
            <a:r>
              <a:rPr lang="ru-RU" dirty="0" smtClean="0">
                <a:latin typeface="Times New Roman" pitchFamily="18" charset="0"/>
                <a:cs typeface="Times New Roman" pitchFamily="18" charset="0"/>
              </a:rPr>
              <a:t>, что было принято судом и подтверждено вышестоящими судебными инстанциями.</a:t>
            </a:r>
          </a:p>
          <a:p>
            <a:pPr algn="just">
              <a:buNone/>
            </a:pPr>
            <a:r>
              <a:rPr lang="ru-RU" dirty="0" smtClean="0">
                <a:latin typeface="Times New Roman" pitchFamily="18" charset="0"/>
                <a:cs typeface="Times New Roman" pitchFamily="18" charset="0"/>
              </a:rPr>
              <a:t>При таких обстоятельствах, как правильно указал суд первой инстанции в своем решении, утверждения налогового органа о том, что кадастровая стоимость спорного здания определена судом исключительно в сумме 539 003 516 руб. не соответствует резолютивной части судебного решения, а начисление недоимки на сумму, составляющую НДС, противоречит вышеуказанным нормам налогового законодательства.</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Таким образом, </a:t>
            </a:r>
            <a:r>
              <a:rPr lang="ru-RU" b="1" dirty="0" smtClean="0">
                <a:latin typeface="Times New Roman" pitchFamily="18" charset="0"/>
                <a:cs typeface="Times New Roman" pitchFamily="18" charset="0"/>
              </a:rPr>
              <a:t>является обоснованным вывод суда о том, что налогоплательщик правомерно исчислил кадастровую стоимость здания в размере 456 782 641 руб., исключив НДС 18%, составляющий 82 220 875 руб., из общей суммы 539 003 516 руб.</a:t>
            </a:r>
          </a:p>
          <a:p>
            <a:pPr algn="just">
              <a:buNone/>
            </a:pPr>
            <a:r>
              <a:rPr lang="ru-RU" dirty="0" smtClean="0">
                <a:latin typeface="Times New Roman" pitchFamily="18" charset="0"/>
                <a:cs typeface="Times New Roman" pitchFamily="18" charset="0"/>
              </a:rPr>
              <a:t>Учитывая изложенное, апелляционный суд считает решение суда по настоящему делу законным, обоснованным и не находит оснований для удовлетворения апелляционной жалобы, поскольку доводы апелляционной жалобы не опровергают выводы суда, положенные в основу решения, и не являются основанием для отмены или изменения оспариваемого судебного акта.</a:t>
            </a:r>
            <a:endParaRPr lang="ru-RU"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25</a:t>
            </a:fld>
            <a:endParaRPr lang="ru-RU"/>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Autofit/>
          </a:bodyPr>
          <a:lstStyle/>
          <a:p>
            <a:r>
              <a:rPr lang="ru-RU" sz="2000" b="1" dirty="0" smtClean="0">
                <a:latin typeface="Times New Roman" pitchFamily="18" charset="0"/>
                <a:cs typeface="Times New Roman" pitchFamily="18" charset="0"/>
              </a:rPr>
              <a:t>ВЕРХОВНЫЙ СУД РОССИЙСКОЙ ФЕДЕРАЦИИ</a:t>
            </a:r>
            <a:br>
              <a:rPr lang="ru-RU" sz="2000" b="1"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 ОПРЕДЕЛЕНИЕ от 15 февраля 2018 г. N 5-КГ17-258</a:t>
            </a:r>
            <a:endParaRPr lang="ru-RU" sz="20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052736"/>
            <a:ext cx="8229600" cy="5256584"/>
          </a:xfrm>
        </p:spPr>
        <p:txBody>
          <a:bodyPr>
            <a:normAutofit fontScale="47500" lnSpcReduction="20000"/>
          </a:bodyPr>
          <a:lstStyle/>
          <a:p>
            <a:pPr algn="just">
              <a:buNone/>
            </a:pPr>
            <a:r>
              <a:rPr lang="ru-RU" sz="3600" dirty="0" smtClean="0">
                <a:latin typeface="Times New Roman" pitchFamily="18" charset="0"/>
                <a:cs typeface="Times New Roman" pitchFamily="18" charset="0"/>
              </a:rPr>
              <a:t>Решением Московского городского суда от 13 марта 2017 г., оставленным без изменения апелляционным определением судебной коллегии апелляционной инстанции Московского городского суда от 31 мая 2017 г., исковое заявление удовлетворено. Судом установлена кадастровая стоимость объекта недвижимости на основании результатов проведенной судебной экспертизы в размере рыночной стоимости равном 507 430 000 руб. </a:t>
            </a:r>
            <a:r>
              <a:rPr lang="ru-RU" sz="3600" b="1" dirty="0" smtClean="0">
                <a:latin typeface="Times New Roman" pitchFamily="18" charset="0"/>
                <a:cs typeface="Times New Roman" pitchFamily="18" charset="0"/>
              </a:rPr>
              <a:t>с учетом налога на добавленную стоимость.</a:t>
            </a:r>
          </a:p>
          <a:p>
            <a:pPr algn="just">
              <a:buNone/>
            </a:pPr>
            <a:r>
              <a:rPr lang="ru-RU" sz="3600" dirty="0" smtClean="0">
                <a:latin typeface="Times New Roman" pitchFamily="18" charset="0"/>
                <a:cs typeface="Times New Roman" pitchFamily="18" charset="0"/>
              </a:rPr>
              <a:t>Устанавливая кадастровую стоимость объекта недвижимости в размере рыночной по результатам судебной экспертизы с учетом налога на добавленную стоимость, </a:t>
            </a:r>
            <a:r>
              <a:rPr lang="ru-RU" sz="3600" b="1" dirty="0" smtClean="0">
                <a:latin typeface="Times New Roman" pitchFamily="18" charset="0"/>
                <a:cs typeface="Times New Roman" pitchFamily="18" charset="0"/>
              </a:rPr>
              <a:t>суд первой инстанции </a:t>
            </a:r>
            <a:r>
              <a:rPr lang="ru-RU" sz="3600" dirty="0" smtClean="0">
                <a:latin typeface="Times New Roman" pitchFamily="18" charset="0"/>
                <a:cs typeface="Times New Roman" pitchFamily="18" charset="0"/>
              </a:rPr>
              <a:t>сделал вывод, что объект оценки в отношении которого установлены рыночная стоимость, может быть отчужден на открытом рынке посредством публичной оферты. </a:t>
            </a:r>
            <a:r>
              <a:rPr lang="ru-RU" sz="3600" b="1" dirty="0" smtClean="0">
                <a:latin typeface="Times New Roman" pitchFamily="18" charset="0"/>
                <a:cs typeface="Times New Roman" pitchFamily="18" charset="0"/>
              </a:rPr>
              <a:t>Следовательно, в момент совершения сделки по цене равной рыночной стоимости, цена сделки будет всегда содержать НДС.</a:t>
            </a:r>
          </a:p>
          <a:p>
            <a:pPr algn="just">
              <a:buNone/>
            </a:pPr>
            <a:r>
              <a:rPr lang="ru-RU" sz="3600" b="1" dirty="0" smtClean="0">
                <a:latin typeface="Times New Roman" pitchFamily="18" charset="0"/>
                <a:cs typeface="Times New Roman" pitchFamily="18" charset="0"/>
              </a:rPr>
              <a:t>Судебная коллегия по административным делам Верховного Суда Российской Федерации</a:t>
            </a:r>
            <a:r>
              <a:rPr lang="ru-RU" sz="3600" dirty="0" smtClean="0">
                <a:latin typeface="Times New Roman" pitchFamily="18" charset="0"/>
                <a:cs typeface="Times New Roman" pitchFamily="18" charset="0"/>
              </a:rPr>
              <a:t> полагает, что выводы судов </a:t>
            </a:r>
            <a:r>
              <a:rPr lang="ru-RU" sz="3600" b="1" dirty="0" smtClean="0">
                <a:latin typeface="Times New Roman" pitchFamily="18" charset="0"/>
                <a:cs typeface="Times New Roman" pitchFamily="18" charset="0"/>
              </a:rPr>
              <a:t>о включении налога на добавленную стоимость в кадастровую стоимость в размере рыночной, основан на неправильном толковании норм права</a:t>
            </a:r>
            <a:r>
              <a:rPr lang="ru-RU" sz="3600" dirty="0" smtClean="0">
                <a:latin typeface="Times New Roman" pitchFamily="18" charset="0"/>
                <a:cs typeface="Times New Roman" pitchFamily="18" charset="0"/>
              </a:rPr>
              <a:t>.</a:t>
            </a:r>
          </a:p>
          <a:p>
            <a:pPr algn="just">
              <a:buNone/>
            </a:pPr>
            <a:r>
              <a:rPr lang="ru-RU" sz="3600" dirty="0" smtClean="0">
                <a:latin typeface="Times New Roman" pitchFamily="18" charset="0"/>
                <a:cs typeface="Times New Roman" pitchFamily="18" charset="0"/>
              </a:rPr>
              <a:t>Таким образом, рыночная стоимость объекта оценки определяет наиболее вероятную цену, по которой данный объект может быть отчужден при его реализации.</a:t>
            </a:r>
          </a:p>
          <a:p>
            <a:pPr algn="just">
              <a:buNone/>
            </a:pPr>
            <a:r>
              <a:rPr lang="ru-RU" sz="3600" b="1" dirty="0" smtClean="0">
                <a:latin typeface="Times New Roman" pitchFamily="18" charset="0"/>
                <a:cs typeface="Times New Roman" pitchFamily="18" charset="0"/>
              </a:rPr>
              <a:t>Само по себе определение рыночной стоимости объекта недвижимости в целях дальнейшей его эксплуатации без реализации этого имущества не создает объект налогообложения налогом на добавленную стоимость.</a:t>
            </a:r>
          </a:p>
          <a:p>
            <a:pPr>
              <a:buNone/>
            </a:pPr>
            <a:endParaRPr lang="ru-RU" dirty="0" smtClean="0"/>
          </a:p>
          <a:p>
            <a:pPr>
              <a:buNone/>
            </a:pPr>
            <a:endParaRPr lang="ru-RU" dirty="0" smtClean="0"/>
          </a:p>
          <a:p>
            <a:pPr>
              <a:buNone/>
            </a:pPr>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26</a:t>
            </a:fld>
            <a:endParaRPr lang="ru-RU"/>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282154"/>
          </a:xfrm>
        </p:spPr>
        <p:txBody>
          <a:bodyPr>
            <a:noAutofit/>
          </a:bodyPr>
          <a:lstStyle/>
          <a:p>
            <a:r>
              <a:rPr lang="ru-RU" sz="2400" dirty="0" smtClean="0">
                <a:latin typeface="Times New Roman" pitchFamily="18" charset="0"/>
                <a:cs typeface="Times New Roman" pitchFamily="18" charset="0"/>
              </a:rPr>
              <a:t>Результаты пересмотра дела в суде первой инстанции (решение вынесено 17.09.2018, дело №3а-3514/2018)</a:t>
            </a:r>
            <a:endParaRPr lang="ru-RU" sz="24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340768"/>
            <a:ext cx="8229600" cy="5040560"/>
          </a:xfrm>
        </p:spPr>
        <p:txBody>
          <a:bodyPr>
            <a:normAutofit fontScale="25000" lnSpcReduction="20000"/>
          </a:bodyPr>
          <a:lstStyle/>
          <a:p>
            <a:pPr algn="just">
              <a:buNone/>
            </a:pPr>
            <a:r>
              <a:rPr lang="ru-RU" sz="4800" dirty="0" smtClean="0">
                <a:latin typeface="Times New Roman" pitchFamily="18" charset="0"/>
                <a:cs typeface="Times New Roman" pitchFamily="18" charset="0"/>
              </a:rPr>
              <a:t>Согласно заключению судебной оценочной экспертизы отчет об оценке рыночной стоимости нежилого помещения, представленный административным истцом, не соответствует требованиям законодательства об оценочной деятельности и требованиям федеральных стандартов оценки. </a:t>
            </a:r>
            <a:r>
              <a:rPr lang="ru-RU" sz="4800" b="1" dirty="0" smtClean="0">
                <a:latin typeface="Times New Roman" pitchFamily="18" charset="0"/>
                <a:cs typeface="Times New Roman" pitchFamily="18" charset="0"/>
              </a:rPr>
              <a:t>По состоянию на дата рыночная стоимость нежилого помещения с кадастровым номером 77:07:телефон:10147 составляет сумма (с учетом НДС).</a:t>
            </a:r>
          </a:p>
          <a:p>
            <a:pPr algn="just">
              <a:buNone/>
            </a:pPr>
            <a:r>
              <a:rPr lang="ru-RU" sz="4800" dirty="0" smtClean="0">
                <a:latin typeface="Times New Roman" pitchFamily="18" charset="0"/>
                <a:cs typeface="Times New Roman" pitchFamily="18" charset="0"/>
              </a:rPr>
              <a:t>Оценивая заключение судебной экспертизы и представленный заявителем отчет об оценке рыночной стоимости спорного нежилого помещения, суд находит, что в ходе разбирательства по делу нашли свое объективное подтверждение сомнения в обоснованности отчета, подготовленного наименование организации, и достоверности определенной в нем рыночной стоимости объекта оценки.</a:t>
            </a:r>
          </a:p>
          <a:p>
            <a:pPr algn="just">
              <a:buNone/>
            </a:pPr>
            <a:r>
              <a:rPr lang="ru-RU" sz="4800" dirty="0" smtClean="0">
                <a:latin typeface="Times New Roman" pitchFamily="18" charset="0"/>
                <a:cs typeface="Times New Roman" pitchFamily="18" charset="0"/>
              </a:rPr>
              <a:t>Лица, участвующие в деле, выводы эксперта относительно допущенных оценщиком нарушений требований Федеральных стандартов оценки не оспаривали, напротив, административный истец, согласившись с заключением судебной оценочной экспертизы, уточнил заявленные требования и просил установить кадастровую стоимость нежилого помещения в размере рыночной, определенной не по результатам оценки, проведенной наименование организации, а по результатам судебной экспертизы.</a:t>
            </a:r>
          </a:p>
          <a:p>
            <a:pPr algn="just">
              <a:buNone/>
            </a:pPr>
            <a:r>
              <a:rPr lang="ru-RU" sz="4800" dirty="0" smtClean="0">
                <a:latin typeface="Times New Roman" pitchFamily="18" charset="0"/>
                <a:cs typeface="Times New Roman" pitchFamily="18" charset="0"/>
              </a:rPr>
              <a:t>Между тем, учитывая позицию, изложенную в определении Верховного Суда Российской Федерации от дата (т. 2, л.д. 221-226), согласно которой </a:t>
            </a:r>
            <a:r>
              <a:rPr lang="ru-RU" sz="4800" b="1" dirty="0" smtClean="0">
                <a:latin typeface="Times New Roman" pitchFamily="18" charset="0"/>
                <a:cs typeface="Times New Roman" pitchFamily="18" charset="0"/>
              </a:rPr>
              <a:t>под рыночной стоимостью объекта оценки понимается наиболее вероятная цена, по которой данный объект оценки может быть отчужден на открытом рынке в условиях конкуренции, а также принимая во внимание, что заключение эксперта в части выводов о рыночной стоимости объекта исследования является неясным, так как учитывает НДС, а, следовательно, не отражает наиболее вероятную цену, по которой данный объект может быть отчужден при его реализации, </a:t>
            </a:r>
            <a:r>
              <a:rPr lang="ru-RU" sz="4800" dirty="0" smtClean="0">
                <a:latin typeface="Times New Roman" pitchFamily="18" charset="0"/>
                <a:cs typeface="Times New Roman" pitchFamily="18" charset="0"/>
              </a:rPr>
              <a:t>судом по делу была назначена дополнительная судебная оценочная экспертиза, производство которой также поручено экспертам наименование организации.</a:t>
            </a:r>
          </a:p>
          <a:p>
            <a:pPr algn="just">
              <a:buNone/>
            </a:pPr>
            <a:r>
              <a:rPr lang="ru-RU" sz="4800" dirty="0" smtClean="0">
                <a:latin typeface="Times New Roman" pitchFamily="18" charset="0"/>
                <a:cs typeface="Times New Roman" pitchFamily="18" charset="0"/>
              </a:rPr>
              <a:t>По результатам дополнительно проведенной судебной экспертизы экспертом была определена рыночная стоимость нежилого помещения с кадастровым номером 77:07:телефон:10147 </a:t>
            </a:r>
            <a:r>
              <a:rPr lang="ru-RU" sz="4800" b="1" dirty="0" smtClean="0">
                <a:latin typeface="Times New Roman" pitchFamily="18" charset="0"/>
                <a:cs typeface="Times New Roman" pitchFamily="18" charset="0"/>
              </a:rPr>
              <a:t>в размере сумма, которая представляет собой предполагаемую цену сделки, по которой объект недвижимости может быть отчужден при его реализации, и не зависит от системы налогообложения. То есть указанная стоимость не анализировалась на предмет наличия или отсутствия в ней НДС, что в полной мере соответствует указаниям суда кассационной инстанции, которые в силу положений ст. 329 КАС РФ являются обязательными для суда, вновь рассматривающего административное дело</a:t>
            </a:r>
            <a:r>
              <a:rPr lang="ru-RU" sz="4800" dirty="0" smtClean="0">
                <a:latin typeface="Times New Roman" pitchFamily="18" charset="0"/>
                <a:cs typeface="Times New Roman" pitchFamily="18" charset="0"/>
              </a:rPr>
              <a:t>.</a:t>
            </a:r>
          </a:p>
          <a:p>
            <a:pPr algn="just">
              <a:buNone/>
            </a:pPr>
            <a:r>
              <a:rPr lang="ru-RU" sz="4800" b="1" dirty="0" smtClean="0">
                <a:latin typeface="Times New Roman" pitchFamily="18" charset="0"/>
                <a:cs typeface="Times New Roman" pitchFamily="18" charset="0"/>
              </a:rPr>
              <a:t>…</a:t>
            </a:r>
          </a:p>
          <a:p>
            <a:pPr algn="just">
              <a:buNone/>
            </a:pPr>
            <a:r>
              <a:rPr lang="ru-RU" sz="4800" b="1" dirty="0" smtClean="0">
                <a:latin typeface="Times New Roman" pitchFamily="18" charset="0"/>
                <a:cs typeface="Times New Roman" pitchFamily="18" charset="0"/>
              </a:rPr>
              <a:t>РЕШИЛ:</a:t>
            </a:r>
            <a:endParaRPr lang="ru-RU" sz="4800" dirty="0" smtClean="0">
              <a:latin typeface="Times New Roman" pitchFamily="18" charset="0"/>
              <a:cs typeface="Times New Roman" pitchFamily="18" charset="0"/>
            </a:endParaRPr>
          </a:p>
          <a:p>
            <a:pPr algn="just">
              <a:buNone/>
            </a:pPr>
            <a:r>
              <a:rPr lang="ru-RU" sz="4800" dirty="0" smtClean="0">
                <a:latin typeface="Times New Roman" pitchFamily="18" charset="0"/>
                <a:cs typeface="Times New Roman" pitchFamily="18" charset="0"/>
              </a:rPr>
              <a:t>Установить кадастровую стоимость нежилого помещения с кадастровым номером 77:07:телефон:10147 равной его рыночной стоимости, определенной по состоянию на дата, в размере сумма.</a:t>
            </a:r>
          </a:p>
          <a:p>
            <a:pPr>
              <a:buNone/>
            </a:pPr>
            <a:endParaRPr lang="ru-RU" dirty="0" smtClean="0"/>
          </a:p>
          <a:p>
            <a:pPr>
              <a:buNone/>
            </a:pPr>
            <a:endParaRPr lang="ru-RU" b="1"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27</a:t>
            </a:fld>
            <a:endParaRPr lang="ru-RU"/>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ru-RU" sz="2000" dirty="0" smtClean="0">
                <a:latin typeface="Times New Roman" pitchFamily="18" charset="0"/>
                <a:cs typeface="Times New Roman" pitchFamily="18" charset="0"/>
              </a:rPr>
              <a:t>АРБИТРАЖНЫЙ СУД МОСКОВСКОГО ОКРУГА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ПОСТАНОВЛЕНИЕ от 4 сентября 2018 г. по делу N А40-222618/2017</a:t>
            </a:r>
            <a:endParaRPr lang="ru-RU" dirty="0"/>
          </a:p>
        </p:txBody>
      </p:sp>
      <p:sp>
        <p:nvSpPr>
          <p:cNvPr id="3" name="Содержимое 2"/>
          <p:cNvSpPr>
            <a:spLocks noGrp="1"/>
          </p:cNvSpPr>
          <p:nvPr>
            <p:ph idx="1"/>
          </p:nvPr>
        </p:nvSpPr>
        <p:spPr>
          <a:xfrm>
            <a:off x="457200" y="980728"/>
            <a:ext cx="8229600" cy="5145435"/>
          </a:xfrm>
        </p:spPr>
        <p:txBody>
          <a:bodyPr>
            <a:noAutofit/>
          </a:bodyPr>
          <a:lstStyle/>
          <a:p>
            <a:pPr algn="just">
              <a:buNone/>
            </a:pPr>
            <a:r>
              <a:rPr lang="ru-RU" sz="1300" dirty="0" smtClean="0">
                <a:latin typeface="Times New Roman" pitchFamily="18" charset="0"/>
                <a:cs typeface="Times New Roman" pitchFamily="18" charset="0"/>
              </a:rPr>
              <a:t>Открытое акционерное общество "ИНСТИТУТ СТЕКЛА" (далее - заявитель, налогоплательщик, общество) обратилось в Арбитражный суд города Москвы с заявлением к ИФНС N 22 по г. Москве (далее - заинтересованное лицо, налоговый орган, инспекция) и Управлению Федеральной налоговой службы России по г. Москве (далее - соответчик, управление) </a:t>
            </a:r>
            <a:r>
              <a:rPr lang="ru-RU" sz="1300" b="1" dirty="0" smtClean="0">
                <a:latin typeface="Times New Roman" pitchFamily="18" charset="0"/>
                <a:cs typeface="Times New Roman" pitchFamily="18" charset="0"/>
              </a:rPr>
              <a:t>о признании недействительными решений N 10715 от 22.09.2017 и N 21-19/173433 от 26.10.2017.</a:t>
            </a:r>
          </a:p>
          <a:p>
            <a:pPr algn="just">
              <a:buNone/>
            </a:pPr>
            <a:r>
              <a:rPr lang="ru-RU" sz="1300" dirty="0" smtClean="0">
                <a:latin typeface="Times New Roman" pitchFamily="18" charset="0"/>
                <a:cs typeface="Times New Roman" pitchFamily="18" charset="0"/>
              </a:rPr>
              <a:t>Решением суда первой инстанции от 26.02.2018, оставленным без изменения постановлением Девятого арбитражного апелляционного суда от 16.05.2018, </a:t>
            </a:r>
            <a:r>
              <a:rPr lang="ru-RU" sz="1300" b="1" dirty="0" smtClean="0">
                <a:latin typeface="Times New Roman" pitchFamily="18" charset="0"/>
                <a:cs typeface="Times New Roman" pitchFamily="18" charset="0"/>
              </a:rPr>
              <a:t>в удовлетворении требований заявителя отказано</a:t>
            </a:r>
            <a:r>
              <a:rPr lang="ru-RU" sz="1300" dirty="0" smtClean="0">
                <a:latin typeface="Times New Roman" pitchFamily="18" charset="0"/>
                <a:cs typeface="Times New Roman" pitchFamily="18" charset="0"/>
              </a:rPr>
              <a:t>.</a:t>
            </a:r>
          </a:p>
          <a:p>
            <a:pPr algn="just">
              <a:buNone/>
            </a:pPr>
            <a:r>
              <a:rPr lang="ru-RU" sz="1300" dirty="0" smtClean="0">
                <a:latin typeface="Times New Roman" pitchFamily="18" charset="0"/>
                <a:cs typeface="Times New Roman" pitchFamily="18" charset="0"/>
              </a:rPr>
              <a:t>Суд первой инстанции, отказывая в удовлетворении заявленных обществом требований, и суд апелляционной инстанции, оставляя судебный акт без изменения, руководствовались положениями ст. ст. 11, 375, 378.2 НК РФ, Федерального закона от 29.07.1998 N 135-ФЗ "Об оценочной деятельности в Российской Федерации", Закона г. Москвы от 05.11.2003 N 64 "О налоге на имущество организаций", Постановлений Правительства г. Москвы от 29.11.2016 N 790-ПП "Об утверждении кадастровой стоимости и удельных показателей кадастровой стоимости объектов капитального строительства в городе Москве по состоянию на 1 января 2016 г." и N 789-ПП от 29.11.2016, а также учитывая разъяснения Высшего Арбитражного Суда Российской Федерации, изложенные в постановлении Пленума ВАС РФ от 30.05.2014 N 33 "О некоторых вопросах, возникающих у арбитражных судов при рассмотрении дел, связанных с взиманием налога на добавленную стоимость</a:t>
            </a:r>
            <a:r>
              <a:rPr lang="ru-RU" sz="1300" b="1" dirty="0" smtClean="0">
                <a:latin typeface="Times New Roman" pitchFamily="18" charset="0"/>
                <a:cs typeface="Times New Roman" pitchFamily="18" charset="0"/>
              </a:rPr>
              <a:t>", исходили из необоснованности уменьшения обществом кадастровой стоимости, определенной по отчету о рыночной стоимости имущества, на сумму НДС, отметив, что указанный налог начисляется и предъявляется сверх цены товара при его реализации</a:t>
            </a:r>
            <a:r>
              <a:rPr lang="ru-RU" sz="1300" dirty="0" smtClean="0">
                <a:latin typeface="Times New Roman" pitchFamily="18" charset="0"/>
                <a:cs typeface="Times New Roman" pitchFamily="18" charset="0"/>
              </a:rPr>
              <a:t>, и что включенная в регистры </a:t>
            </a:r>
            <a:r>
              <a:rPr lang="ru-RU" sz="1300" dirty="0" err="1" smtClean="0">
                <a:latin typeface="Times New Roman" pitchFamily="18" charset="0"/>
                <a:cs typeface="Times New Roman" pitchFamily="18" charset="0"/>
              </a:rPr>
              <a:t>Росреестра</a:t>
            </a:r>
            <a:r>
              <a:rPr lang="ru-RU" sz="1300" dirty="0" smtClean="0">
                <a:latin typeface="Times New Roman" pitchFamily="18" charset="0"/>
                <a:cs typeface="Times New Roman" pitchFamily="18" charset="0"/>
              </a:rPr>
              <a:t> кадастровая стоимость обществом в установленном порядке не оспаривалась.</a:t>
            </a:r>
          </a:p>
          <a:p>
            <a:pPr algn="just">
              <a:buNone/>
            </a:pPr>
            <a:r>
              <a:rPr lang="ru-RU" sz="1300" dirty="0" smtClean="0">
                <a:latin typeface="Times New Roman" pitchFamily="18" charset="0"/>
                <a:cs typeface="Times New Roman" pitchFamily="18" charset="0"/>
              </a:rPr>
              <a:t>Суд округа, соглашаясь с такими выводами судов нижестоящих инстанций, отклоняет доводы кассационной жалобы, поскольку </a:t>
            </a:r>
            <a:r>
              <a:rPr lang="ru-RU" sz="1300" b="1" dirty="0" smtClean="0">
                <a:latin typeface="Times New Roman" pitchFamily="18" charset="0"/>
                <a:cs typeface="Times New Roman" pitchFamily="18" charset="0"/>
              </a:rPr>
              <a:t>указание заявителя на нарушения норм НК РФ, влекущие за собой начисление налога на имущество на сумму налога на добавленную стоимость, основано на неправильном толковании норм главы 21 НК РФ.</a:t>
            </a:r>
            <a:endParaRPr lang="ru-RU" sz="1300" b="1"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28</a:t>
            </a:fld>
            <a:endParaRPr lang="ru-RU"/>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5649491"/>
          </a:xfrm>
        </p:spPr>
        <p:txBody>
          <a:bodyPr>
            <a:normAutofit fontScale="47500" lnSpcReduction="20000"/>
          </a:bodyPr>
          <a:lstStyle/>
          <a:p>
            <a:pPr algn="just">
              <a:buNone/>
            </a:pPr>
            <a:r>
              <a:rPr lang="ru-RU" dirty="0" smtClean="0">
                <a:latin typeface="Times New Roman" pitchFamily="18" charset="0"/>
                <a:cs typeface="Times New Roman" pitchFamily="18" charset="0"/>
              </a:rPr>
              <a:t>Согласно статье 146 Налогового кодекса объектом налогообложения налога на добавленную стоимость является реализация товаров (работ, услуг) на территории Российской Федерации, под которой понимается передача на возмездной основе (в том числе обмен товарами, работами или услугами) права собственности на товары, результатов выполненных работ одним лицом для другого лица, возмездное оказание услуг одним лицом другому лицу.</a:t>
            </a:r>
          </a:p>
          <a:p>
            <a:pPr algn="just">
              <a:buNone/>
            </a:pPr>
            <a:r>
              <a:rPr lang="ru-RU" dirty="0" smtClean="0">
                <a:latin typeface="Times New Roman" pitchFamily="18" charset="0"/>
                <a:cs typeface="Times New Roman" pitchFamily="18" charset="0"/>
              </a:rPr>
              <a:t>Следовательно, само по себе </a:t>
            </a:r>
            <a:r>
              <a:rPr lang="ru-RU" b="1" dirty="0" smtClean="0">
                <a:latin typeface="Times New Roman" pitchFamily="18" charset="0"/>
                <a:cs typeface="Times New Roman" pitchFamily="18" charset="0"/>
              </a:rPr>
              <a:t>наличие у собственника имущества</a:t>
            </a:r>
            <a:r>
              <a:rPr lang="ru-RU" dirty="0" smtClean="0">
                <a:latin typeface="Times New Roman" pitchFamily="18" charset="0"/>
                <a:cs typeface="Times New Roman" pitchFamily="18" charset="0"/>
              </a:rPr>
              <a:t>, в отношении которого не заключена сделка по его отчуждению, </a:t>
            </a:r>
            <a:r>
              <a:rPr lang="ru-RU" b="1" dirty="0" smtClean="0">
                <a:latin typeface="Times New Roman" pitchFamily="18" charset="0"/>
                <a:cs typeface="Times New Roman" pitchFamily="18" charset="0"/>
              </a:rPr>
              <a:t>не влечет возникновение обязанности по исчислению и уплате собственником НДС.</a:t>
            </a:r>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Определение НДС расчетным методом при отчуждении имущества не влечет изменение размера налоговой базы по налогу на имущество в силу прекращения объекта налогообложения.</a:t>
            </a:r>
          </a:p>
          <a:p>
            <a:pPr algn="just">
              <a:buNone/>
            </a:pPr>
            <a:r>
              <a:rPr lang="ru-RU" dirty="0" smtClean="0">
                <a:latin typeface="Times New Roman" pitchFamily="18" charset="0"/>
                <a:cs typeface="Times New Roman" pitchFamily="18" charset="0"/>
              </a:rPr>
              <a:t>Также суд учитывает, что Верховный Суд Российской Федерации в определении от 15.02.2017 N 5-КГ17-258 указал, что рыночная стоимость объекта оценки </a:t>
            </a:r>
            <a:r>
              <a:rPr lang="ru-RU" b="1" dirty="0" smtClean="0">
                <a:latin typeface="Times New Roman" pitchFamily="18" charset="0"/>
                <a:cs typeface="Times New Roman" pitchFamily="18" charset="0"/>
              </a:rPr>
              <a:t>определяет наиболее вероятную цену, по которой данный объект может быть отчужден при его реализации, в связи с чем определение такой стоимости объекта недвижимости в целях дальнейшей его эксплуатации без реализации этого имущества не создает объект налогообложения налогом на добавленную стоимость.</a:t>
            </a:r>
          </a:p>
          <a:p>
            <a:pPr algn="just">
              <a:buNone/>
            </a:pPr>
            <a:r>
              <a:rPr lang="ru-RU" dirty="0" smtClean="0">
                <a:latin typeface="Times New Roman" pitchFamily="18" charset="0"/>
                <a:cs typeface="Times New Roman" pitchFamily="18" charset="0"/>
              </a:rPr>
              <a:t>Кроме того, суд округа принимает во внимание, что </a:t>
            </a:r>
            <a:r>
              <a:rPr lang="ru-RU" b="1" dirty="0" smtClean="0">
                <a:latin typeface="Times New Roman" pitchFamily="18" charset="0"/>
                <a:cs typeface="Times New Roman" pitchFamily="18" charset="0"/>
              </a:rPr>
              <a:t>позиция заявителя о необходимости исключения НДС из стоимости имущества для определения налоговой базы по налогу на прибыль </a:t>
            </a:r>
            <a:r>
              <a:rPr lang="ru-RU" dirty="0" smtClean="0">
                <a:latin typeface="Times New Roman" pitchFamily="18" charset="0"/>
                <a:cs typeface="Times New Roman" pitchFamily="18" charset="0"/>
              </a:rPr>
              <a:t>основано на толковании совокупности норм Налогового кодекса Российской Федерации, устанавливающих порядок определения </a:t>
            </a:r>
            <a:r>
              <a:rPr lang="ru-RU" b="1" dirty="0" smtClean="0">
                <a:latin typeface="Times New Roman" pitchFamily="18" charset="0"/>
                <a:cs typeface="Times New Roman" pitchFamily="18" charset="0"/>
              </a:rPr>
              <a:t>начальной стоимости объекта основных средств, его амортизации и исчисления среднегодовой стоимости, которые в силу особенности объекта налогообложения применению не подлежат</a:t>
            </a:r>
            <a:r>
              <a:rPr lang="ru-RU" dirty="0" smtClean="0">
                <a:latin typeface="Times New Roman" pitchFamily="18" charset="0"/>
                <a:cs typeface="Times New Roman" pitchFamily="18" charset="0"/>
              </a:rPr>
              <a:t>.</a:t>
            </a:r>
          </a:p>
          <a:p>
            <a:pPr algn="just">
              <a:buNone/>
            </a:pPr>
            <a:r>
              <a:rPr lang="ru-RU" dirty="0" smtClean="0">
                <a:latin typeface="Times New Roman" pitchFamily="18" charset="0"/>
                <a:cs typeface="Times New Roman" pitchFamily="18" charset="0"/>
              </a:rPr>
              <a:t>…..</a:t>
            </a:r>
          </a:p>
          <a:p>
            <a:pPr algn="just">
              <a:buNone/>
            </a:pPr>
            <a:r>
              <a:rPr lang="ru-RU" dirty="0" smtClean="0">
                <a:latin typeface="Times New Roman" pitchFamily="18" charset="0"/>
                <a:cs typeface="Times New Roman" pitchFamily="18" charset="0"/>
              </a:rPr>
              <a:t>постановил:</a:t>
            </a:r>
          </a:p>
          <a:p>
            <a:pPr algn="just">
              <a:buNone/>
            </a:pPr>
            <a:r>
              <a:rPr lang="ru-RU" dirty="0" smtClean="0">
                <a:latin typeface="Times New Roman" pitchFamily="18" charset="0"/>
                <a:cs typeface="Times New Roman" pitchFamily="18" charset="0"/>
              </a:rPr>
              <a:t> решение Арбитражного суда города Москвы от 26 февраля 2018 года и постановление Девятого арбитражного апелляционного суда от 16 мая 2018 года по делу N А40-222618/2017 оставить без изменения, кассационную жалобу - без удовлетворения.</a:t>
            </a:r>
          </a:p>
          <a:p>
            <a:endParaRPr lang="ru-RU" dirty="0" smtClean="0"/>
          </a:p>
          <a:p>
            <a:pPr>
              <a:buNone/>
            </a:pPr>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29</a:t>
            </a:fld>
            <a:endParaRPr lang="ru-R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1628800"/>
            <a:ext cx="8229600" cy="4497363"/>
          </a:xfrm>
        </p:spPr>
        <p:txBody>
          <a:bodyPr/>
          <a:lstStyle/>
          <a:p>
            <a:pPr>
              <a:buNone/>
            </a:pPr>
            <a:endParaRPr lang="ru-RU" i="1" dirty="0" smtClean="0"/>
          </a:p>
          <a:p>
            <a:pPr>
              <a:buNone/>
            </a:pPr>
            <a:endParaRPr lang="ru-RU" i="1" dirty="0" smtClean="0"/>
          </a:p>
          <a:p>
            <a:pPr>
              <a:buNone/>
            </a:pPr>
            <a:endParaRPr lang="ru-RU" i="1" dirty="0" smtClean="0"/>
          </a:p>
          <a:p>
            <a:pPr>
              <a:buNone/>
            </a:pPr>
            <a:endParaRPr lang="ru-RU" i="1" dirty="0" smtClean="0"/>
          </a:p>
          <a:p>
            <a:pPr>
              <a:buNone/>
            </a:pPr>
            <a:endParaRPr lang="ru-RU" i="1" dirty="0" smtClean="0"/>
          </a:p>
          <a:p>
            <a:pPr marL="0" indent="0" algn="ctr">
              <a:buNone/>
            </a:pPr>
            <a:r>
              <a:rPr lang="ru-RU" i="1" dirty="0" smtClean="0"/>
              <a:t>Ситуация простой перепродажи товара (без создания/улучшения). «Каскадный» эффект</a:t>
            </a:r>
            <a:endParaRPr lang="ru-RU" dirty="0" smtClean="0"/>
          </a:p>
          <a:p>
            <a:pPr>
              <a:buNone/>
            </a:pPr>
            <a:endParaRPr lang="ru-RU" dirty="0"/>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027" name="Object 3"/>
          <p:cNvGraphicFramePr>
            <a:graphicFrameLocks noChangeAspect="1"/>
          </p:cNvGraphicFramePr>
          <p:nvPr/>
        </p:nvGraphicFramePr>
        <p:xfrm>
          <a:off x="323528" y="1700808"/>
          <a:ext cx="8517908" cy="2160240"/>
        </p:xfrm>
        <a:graphic>
          <a:graphicData uri="http://schemas.openxmlformats.org/presentationml/2006/ole">
            <p:oleObj spid="_x0000_s1027" r:id="rId3" imgW="8915468" imgH="2809890" progId="">
              <p:embed/>
            </p:oleObj>
          </a:graphicData>
        </a:graphic>
      </p:graphicFrame>
      <p:sp>
        <p:nvSpPr>
          <p:cNvPr id="6" name="Номер слайда 5"/>
          <p:cNvSpPr>
            <a:spLocks noGrp="1"/>
          </p:cNvSpPr>
          <p:nvPr>
            <p:ph type="sldNum" sz="quarter" idx="12"/>
          </p:nvPr>
        </p:nvSpPr>
        <p:spPr/>
        <p:txBody>
          <a:bodyPr/>
          <a:lstStyle/>
          <a:p>
            <a:fld id="{725C68B6-61C2-468F-89AB-4B9F7531AA68}" type="slidenum">
              <a:rPr lang="ru-RU" smtClean="0"/>
              <a:pPr/>
              <a:t>3</a:t>
            </a:fld>
            <a:endParaRPr lang="ru-RU"/>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Вывод по оспариванию КС</a:t>
            </a:r>
            <a:endParaRPr lang="ru-RU" dirty="0"/>
          </a:p>
        </p:txBody>
      </p:sp>
      <p:sp>
        <p:nvSpPr>
          <p:cNvPr id="3" name="Содержимое 2"/>
          <p:cNvSpPr>
            <a:spLocks noGrp="1"/>
          </p:cNvSpPr>
          <p:nvPr>
            <p:ph idx="1"/>
          </p:nvPr>
        </p:nvSpPr>
        <p:spPr/>
        <p:txBody>
          <a:bodyPr/>
          <a:lstStyle/>
          <a:p>
            <a:pPr marL="0" indent="0" algn="ctr">
              <a:buNone/>
            </a:pPr>
            <a:r>
              <a:rPr lang="ru-RU" b="1" dirty="0" smtClean="0">
                <a:latin typeface="Times New Roman" pitchFamily="18" charset="0"/>
                <a:cs typeface="Times New Roman" pitchFamily="18" charset="0"/>
              </a:rPr>
              <a:t>В выводах по итогам проведения судебной экспертизы рыночная стоимость объекта недвижимости должна быть приведена без указания на систему налогообложения и наличие/отсутствие в ее составе НДС</a:t>
            </a:r>
            <a:endParaRPr lang="ru-RU" b="1"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30</a:t>
            </a:fld>
            <a:endParaRPr lang="ru-RU"/>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normAutofit fontScale="90000"/>
          </a:bodyPr>
          <a:lstStyle/>
          <a:p>
            <a:r>
              <a:rPr lang="ru-RU" sz="3100" dirty="0" smtClean="0">
                <a:latin typeface="Times New Roman" pitchFamily="18" charset="0"/>
                <a:cs typeface="Times New Roman" pitchFamily="18" charset="0"/>
              </a:rPr>
              <a:t>Выкуп  муниципальных помещений арендаторами в рамках 159-ФЗ (арбитражные суды)</a:t>
            </a:r>
            <a:endParaRPr lang="ru-RU" dirty="0"/>
          </a:p>
        </p:txBody>
      </p:sp>
      <p:sp>
        <p:nvSpPr>
          <p:cNvPr id="3" name="Содержимое 2"/>
          <p:cNvSpPr>
            <a:spLocks noGrp="1"/>
          </p:cNvSpPr>
          <p:nvPr>
            <p:ph idx="1"/>
          </p:nvPr>
        </p:nvSpPr>
        <p:spPr>
          <a:xfrm>
            <a:off x="457200" y="1196752"/>
            <a:ext cx="8229600" cy="5328592"/>
          </a:xfrm>
        </p:spPr>
        <p:txBody>
          <a:bodyPr>
            <a:normAutofit fontScale="92500"/>
          </a:bodyPr>
          <a:lstStyle/>
          <a:p>
            <a:pPr>
              <a:buNone/>
            </a:pPr>
            <a:r>
              <a:rPr lang="ru-RU" sz="1200" b="1" dirty="0" smtClean="0">
                <a:latin typeface="Times New Roman" pitchFamily="18" charset="0"/>
                <a:cs typeface="Times New Roman" pitchFamily="18" charset="0"/>
              </a:rPr>
              <a:t>ВЕРХОВНЫЙ СУД РОССИЙСКОЙ ФЕДЕРАЦИИ  ОПРЕДЕЛЕНИЕ </a:t>
            </a:r>
            <a:r>
              <a:rPr lang="ru-RU" sz="1200" dirty="0" smtClean="0">
                <a:latin typeface="Times New Roman" pitchFamily="18" charset="0"/>
                <a:cs typeface="Times New Roman" pitchFamily="18" charset="0"/>
              </a:rPr>
              <a:t>от 12 декабря 2017 г. N 301-ЭС17-18581</a:t>
            </a:r>
          </a:p>
          <a:p>
            <a:pPr algn="just">
              <a:buNone/>
            </a:pPr>
            <a:endParaRPr lang="ru-RU" sz="1200" dirty="0" smtClean="0">
              <a:latin typeface="Times New Roman" pitchFamily="18" charset="0"/>
              <a:cs typeface="Times New Roman" pitchFamily="18" charset="0"/>
            </a:endParaRPr>
          </a:p>
          <a:p>
            <a:pPr algn="just">
              <a:buNone/>
            </a:pPr>
            <a:r>
              <a:rPr lang="ru-RU" sz="1200" dirty="0" smtClean="0">
                <a:latin typeface="Times New Roman" pitchFamily="18" charset="0"/>
                <a:cs typeface="Times New Roman" pitchFamily="18" charset="0"/>
              </a:rPr>
              <a:t>Общество с ограниченной ответственностью "Баклан" (далее - Общество) обратилось в Арбитражный суд Чувашской Республики - Чувашии с иском, уточненным в порядке статьи 49 Арбитражного процессуального кодекса Российской Федерации (далее - АПК РФ), к </a:t>
            </a:r>
            <a:r>
              <a:rPr lang="ru-RU" sz="1200" dirty="0" err="1" smtClean="0">
                <a:latin typeface="Times New Roman" pitchFamily="18" charset="0"/>
                <a:cs typeface="Times New Roman" pitchFamily="18" charset="0"/>
              </a:rPr>
              <a:t>Чебоксарскому</a:t>
            </a:r>
            <a:r>
              <a:rPr lang="ru-RU" sz="1200" dirty="0" smtClean="0">
                <a:latin typeface="Times New Roman" pitchFamily="18" charset="0"/>
                <a:cs typeface="Times New Roman" pitchFamily="18" charset="0"/>
              </a:rPr>
              <a:t> городскому комитету по управления имуществом администрации города Чебоксары (далее - Комитет) о взыскании 405 826 руб. 46 коп. неосновательного обогащения и процентов за пользование чужими денежными средствами за период с 05.09.2016 по 09.10.2016 и далее до дня фактического исполнения денежного обязательства.</a:t>
            </a:r>
          </a:p>
          <a:p>
            <a:pPr algn="just">
              <a:buNone/>
            </a:pPr>
            <a:r>
              <a:rPr lang="ru-RU" sz="1200" dirty="0" smtClean="0">
                <a:latin typeface="Times New Roman" pitchFamily="18" charset="0"/>
                <a:cs typeface="Times New Roman" pitchFamily="18" charset="0"/>
              </a:rPr>
              <a:t>Арбитражный суд Чувашской Республики - Чувашии решением от 13.02.2017, оставленным без изменения постановлениями Первого арбитражного апелляционного суда от 26.04.2017 и Арбитражного суда Волго-Вятского округа от 23.08.2017, удовлетворил иск.</a:t>
            </a:r>
          </a:p>
          <a:p>
            <a:pPr algn="just">
              <a:buNone/>
            </a:pPr>
            <a:r>
              <a:rPr lang="ru-RU" sz="1200" dirty="0" smtClean="0">
                <a:latin typeface="Times New Roman" pitchFamily="18" charset="0"/>
                <a:cs typeface="Times New Roman" pitchFamily="18" charset="0"/>
              </a:rPr>
              <a:t>Общество, ссылаясь на </a:t>
            </a:r>
            <a:r>
              <a:rPr lang="ru-RU" sz="1200" b="1" dirty="0" smtClean="0">
                <a:latin typeface="Times New Roman" pitchFamily="18" charset="0"/>
                <a:cs typeface="Times New Roman" pitchFamily="18" charset="0"/>
              </a:rPr>
              <a:t>необоснованное включение Комитетом в стоимость нежилого помещения суммы налога на добавленную стоимость, в результате чего у продавца образовалось неосновательное обогащение</a:t>
            </a:r>
            <a:r>
              <a:rPr lang="ru-RU" sz="1200" dirty="0" smtClean="0">
                <a:latin typeface="Times New Roman" pitchFamily="18" charset="0"/>
                <a:cs typeface="Times New Roman" pitchFamily="18" charset="0"/>
              </a:rPr>
              <a:t>, обратилось в арбитражный суд с настоящим иском.</a:t>
            </a:r>
          </a:p>
          <a:p>
            <a:pPr algn="just">
              <a:buNone/>
            </a:pPr>
            <a:r>
              <a:rPr lang="ru-RU" sz="1200" dirty="0" smtClean="0">
                <a:latin typeface="Times New Roman" pitchFamily="18" charset="0"/>
                <a:cs typeface="Times New Roman" pitchFamily="18" charset="0"/>
              </a:rPr>
              <a:t>Суды первой и апелляционной инстанций, исследовав и оценив по правилам статей 71, 82 АПК РФ представленные в материалы дела доказательства, проанализировав условия договора купли-продажи и отчет оценщика, </a:t>
            </a:r>
            <a:r>
              <a:rPr lang="ru-RU" sz="1200" b="1" dirty="0" smtClean="0">
                <a:latin typeface="Times New Roman" pitchFamily="18" charset="0"/>
                <a:cs typeface="Times New Roman" pitchFamily="18" charset="0"/>
              </a:rPr>
              <a:t>приняв во внимание результаты судебной экспертизы и заключение эксперта</a:t>
            </a:r>
            <a:r>
              <a:rPr lang="ru-RU" sz="1200" dirty="0" smtClean="0">
                <a:latin typeface="Times New Roman" pitchFamily="18" charset="0"/>
                <a:cs typeface="Times New Roman" pitchFamily="18" charset="0"/>
              </a:rPr>
              <a:t>, руководствуясь статьями 395, 1102, 1105, 1107 Гражданского кодекса Российской Федерации, подпунктом 12 пункта 2 статьи 146 Налогового кодекса Российской Федерации, в редакции вступившей в силу с 01.04.2011, Федеральным законом от 29.07.1998 N 135-ФЗ "Об оценочной деятельности в Российской Федерации", пришли к выводу о том, что </a:t>
            </a:r>
            <a:r>
              <a:rPr lang="ru-RU" sz="1200" b="1" dirty="0" smtClean="0">
                <a:latin typeface="Times New Roman" pitchFamily="18" charset="0"/>
                <a:cs typeface="Times New Roman" pitchFamily="18" charset="0"/>
              </a:rPr>
              <a:t>истец доказал совокупность условий, необходимых для взыскания с ответчика неосновательного обогащения.</a:t>
            </a:r>
          </a:p>
          <a:p>
            <a:pPr algn="just">
              <a:buNone/>
            </a:pPr>
            <a:r>
              <a:rPr lang="ru-RU" sz="1200" dirty="0" smtClean="0">
                <a:latin typeface="Times New Roman" pitchFamily="18" charset="0"/>
                <a:cs typeface="Times New Roman" pitchFamily="18" charset="0"/>
              </a:rPr>
              <a:t>Суды исходили из следующего: стоимость выкупаемого имущества в договоре купли-продажи установлена в размере рыночной стоимости, определенной на основании отчета оценщика; </a:t>
            </a:r>
            <a:r>
              <a:rPr lang="ru-RU" sz="1200" b="1" dirty="0" smtClean="0">
                <a:latin typeface="Times New Roman" pitchFamily="18" charset="0"/>
                <a:cs typeface="Times New Roman" pitchFamily="18" charset="0"/>
              </a:rPr>
              <a:t>из текста отчета оценщика, а также заключения судебной экспертизы следует, что рыночная стоимость нежилого помещения определена с учетом налога на добавленную стоимость</a:t>
            </a:r>
            <a:r>
              <a:rPr lang="ru-RU" sz="1200" dirty="0" smtClean="0">
                <a:latin typeface="Times New Roman" pitchFamily="18" charset="0"/>
                <a:cs typeface="Times New Roman" pitchFamily="18" charset="0"/>
              </a:rPr>
              <a:t>; поскольку при реализации имущества </a:t>
            </a:r>
            <a:r>
              <a:rPr lang="ru-RU" sz="1200" b="1" dirty="0" smtClean="0">
                <a:latin typeface="Times New Roman" pitchFamily="18" charset="0"/>
                <a:cs typeface="Times New Roman" pitchFamily="18" charset="0"/>
              </a:rPr>
              <a:t>в соответствии с Законом N 159-ФЗ у продавца и покупателя отсутствует обязанность по уплате указанного налога, не имелось оснований для включения налога на добавленную стоимость в выкупную цену недвижимого имущества</a:t>
            </a:r>
            <a:r>
              <a:rPr lang="ru-RU" sz="1200" dirty="0" smtClean="0">
                <a:latin typeface="Times New Roman" pitchFamily="18" charset="0"/>
                <a:cs typeface="Times New Roman" pitchFamily="18" charset="0"/>
              </a:rPr>
              <a:t>; поскольку у ответчика отсутствовали правовые основания для получения суммы налога на добавленную стоимость в составе стоимости имущества, Комитет обязан возвратить Обществу неосновательно полученные денежные средства в размере указанного налога и уплатить проценты за пользование чужими денежными средствами, начисленные на сумму неосновательного обогащения.</a:t>
            </a:r>
          </a:p>
          <a:p>
            <a:pPr algn="just">
              <a:buNone/>
            </a:pPr>
            <a:r>
              <a:rPr lang="ru-RU" sz="1200" dirty="0" smtClean="0">
                <a:latin typeface="Times New Roman" pitchFamily="18" charset="0"/>
                <a:cs typeface="Times New Roman" pitchFamily="18" charset="0"/>
              </a:rPr>
              <a:t>Суд округа согласился с выводами судов первой и апелляционной инстанций.</a:t>
            </a:r>
            <a:endParaRPr lang="ru-RU" sz="12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31</a:t>
            </a:fld>
            <a:endParaRPr lang="ru-RU"/>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a:bodyPr>
          <a:lstStyle/>
          <a:p>
            <a:r>
              <a:rPr lang="ru-RU" sz="1200" b="1" dirty="0" smtClean="0">
                <a:latin typeface="Times New Roman" pitchFamily="18" charset="0"/>
                <a:ea typeface="+mn-ea"/>
                <a:cs typeface="Times New Roman" pitchFamily="18" charset="0"/>
              </a:rPr>
              <a:t>ВЕРХОВНЫЙ СУД РОССИЙСКОЙ ФЕДЕРАЦИИ  ОПРЕДЕЛЕНИЕ от 16 января 2018 г. N 307-ЭС16-2900</a:t>
            </a:r>
            <a:endParaRPr lang="ru-RU" dirty="0"/>
          </a:p>
        </p:txBody>
      </p:sp>
      <p:sp>
        <p:nvSpPr>
          <p:cNvPr id="3" name="Содержимое 2"/>
          <p:cNvSpPr>
            <a:spLocks noGrp="1"/>
          </p:cNvSpPr>
          <p:nvPr>
            <p:ph idx="1"/>
          </p:nvPr>
        </p:nvSpPr>
        <p:spPr>
          <a:xfrm>
            <a:off x="457200" y="764704"/>
            <a:ext cx="8229600" cy="5361459"/>
          </a:xfrm>
        </p:spPr>
        <p:txBody>
          <a:bodyPr>
            <a:normAutofit/>
          </a:bodyPr>
          <a:lstStyle/>
          <a:p>
            <a:pPr algn="just">
              <a:buNone/>
            </a:pPr>
            <a:r>
              <a:rPr lang="ru-RU" sz="1100" dirty="0" smtClean="0">
                <a:latin typeface="Times New Roman" pitchFamily="18" charset="0"/>
                <a:cs typeface="Times New Roman" pitchFamily="18" charset="0"/>
              </a:rPr>
              <a:t>Общество с ограниченной ответственностью "Франс" (далее - общество) обратилось в Арбитражный суд города Санкт-Петербурга и Ленинградской области с иском к Комитету по управлению городским имуществом Санкт-Петербурга (далее - комитет), открытому акционерному обществу "Фонд имущества Санкт-Петербурга" (далее - фонд) об определении условий договора купли-продажи нежилого помещения при реализации арендатором преимущественного права на приобретение арендуемого имущества о цене нежилого помещения общей площадью 21,4 кв. м, расположенного по адресу: Санкт-Петербург, Московский пр., д. 216, лит. А, </a:t>
            </a:r>
            <a:r>
              <a:rPr lang="ru-RU" sz="1100" dirty="0" err="1" smtClean="0">
                <a:latin typeface="Times New Roman" pitchFamily="18" charset="0"/>
                <a:cs typeface="Times New Roman" pitchFamily="18" charset="0"/>
              </a:rPr>
              <a:t>пом</a:t>
            </a:r>
            <a:r>
              <a:rPr lang="ru-RU" sz="1100" dirty="0" smtClean="0">
                <a:latin typeface="Times New Roman" pitchFamily="18" charset="0"/>
                <a:cs typeface="Times New Roman" pitchFamily="18" charset="0"/>
              </a:rPr>
              <a:t>. 24Н (в том числе антресоль). Общество просило изложить пункт 2.1. договора купли-продажи в следующей редакции: «Цена продажи Объекта в соответствии с данными отчета N 41И/2014 по оценке рыночной стоимости недвижимого имущества - нежилого помещения от 10.11.2014, выполненного независимым оценщиком общества с ограниченной ответственностью «</a:t>
            </a:r>
            <a:r>
              <a:rPr lang="ru-RU" sz="1100" dirty="0" err="1" smtClean="0">
                <a:latin typeface="Times New Roman" pitchFamily="18" charset="0"/>
                <a:cs typeface="Times New Roman" pitchFamily="18" charset="0"/>
              </a:rPr>
              <a:t>Кэпитал</a:t>
            </a:r>
            <a:r>
              <a:rPr lang="ru-RU" sz="1100" dirty="0" smtClean="0">
                <a:latin typeface="Times New Roman" pitchFamily="18" charset="0"/>
                <a:cs typeface="Times New Roman" pitchFamily="18" charset="0"/>
              </a:rPr>
              <a:t> Консалтинг» составляет </a:t>
            </a:r>
            <a:r>
              <a:rPr lang="ru-RU" sz="1100" b="1" dirty="0" smtClean="0">
                <a:latin typeface="Times New Roman" pitchFamily="18" charset="0"/>
                <a:cs typeface="Times New Roman" pitchFamily="18" charset="0"/>
              </a:rPr>
              <a:t>2 966 101 (два миллиона девятьсот шестьдесят шесть тысяч сто один) рубль 69 копеек, без НДС</a:t>
            </a:r>
            <a:r>
              <a:rPr lang="ru-RU" sz="1100" dirty="0" smtClean="0">
                <a:latin typeface="Times New Roman" pitchFamily="18" charset="0"/>
                <a:cs typeface="Times New Roman" pitchFamily="18" charset="0"/>
              </a:rPr>
              <a:t>».</a:t>
            </a:r>
          </a:p>
          <a:p>
            <a:pPr algn="just">
              <a:buNone/>
            </a:pPr>
            <a:r>
              <a:rPr lang="ru-RU" sz="1100" dirty="0" smtClean="0">
                <a:latin typeface="Times New Roman" pitchFamily="18" charset="0"/>
                <a:cs typeface="Times New Roman" pitchFamily="18" charset="0"/>
              </a:rPr>
              <a:t>Постановлением Арбитражного суда Северо-Западного округа от 22.12.2015 судебные акты судов первой и апелляционной инстанций отменены, дело передано на новое рассмотрение в суд первой инстанции.</a:t>
            </a:r>
          </a:p>
          <a:p>
            <a:pPr algn="just">
              <a:buNone/>
            </a:pPr>
            <a:r>
              <a:rPr lang="ru-RU" sz="1100" dirty="0" smtClean="0">
                <a:latin typeface="Times New Roman" pitchFamily="18" charset="0"/>
                <a:cs typeface="Times New Roman" pitchFamily="18" charset="0"/>
              </a:rPr>
              <a:t>При новом рассмотрении дела решением суда первой инстанции от 08.02.2017, оставленным без изменения постановлением суда апелляционной инстанции от 28.04.2017 и постановлением суда кассационной инстанции от 21.09.2017, определены следующие условия договора купли-продажи указанного нежилого помещения - пункт 2.1. "Цена продажи Объекта составляет </a:t>
            </a:r>
            <a:r>
              <a:rPr lang="ru-RU" sz="1100" b="1" dirty="0" smtClean="0">
                <a:latin typeface="Times New Roman" pitchFamily="18" charset="0"/>
                <a:cs typeface="Times New Roman" pitchFamily="18" charset="0"/>
              </a:rPr>
              <a:t>4 347 000 руб</a:t>
            </a:r>
            <a:r>
              <a:rPr lang="ru-RU" sz="1100" dirty="0" smtClean="0">
                <a:latin typeface="Times New Roman" pitchFamily="18" charset="0"/>
                <a:cs typeface="Times New Roman" pitchFamily="18" charset="0"/>
              </a:rPr>
              <a:t>.»</a:t>
            </a:r>
          </a:p>
          <a:p>
            <a:pPr algn="just">
              <a:buNone/>
            </a:pPr>
            <a:r>
              <a:rPr lang="ru-RU" sz="1100" dirty="0" smtClean="0">
                <a:latin typeface="Times New Roman" pitchFamily="18" charset="0"/>
                <a:cs typeface="Times New Roman" pitchFamily="18" charset="0"/>
              </a:rPr>
              <a:t>Суды, разрешая спор между сторонами по делу и определяя цену продажи объекта недвижимости, о выкупе которого заявило общество на основании Федерального закона от 22.07.2008 N 159-ФЗ "Об особенностях отчуждения недвижимого имущества, находящегося в государственной собственности субъектов Российской Федерации или в муниципальной собственности и арендуемого субъектами малого и среднего предпринимательства, и о внесении изменений в отдельные законодательные акты Российской Федерации", </a:t>
            </a:r>
            <a:r>
              <a:rPr lang="ru-RU" sz="1100" b="1" dirty="0" smtClean="0">
                <a:latin typeface="Times New Roman" pitchFamily="18" charset="0"/>
                <a:cs typeface="Times New Roman" pitchFamily="18" charset="0"/>
              </a:rPr>
              <a:t>исходили из результатов экспертного заключения N 16-98-Т-А56-16362/2015 от 16.09.2016, согласно которому рыночная стоимость объекта по состоянию на 23.06.2014 составляет 4 081 000 руб</a:t>
            </a:r>
            <a:r>
              <a:rPr lang="ru-RU" sz="1100" dirty="0" smtClean="0">
                <a:latin typeface="Times New Roman" pitchFamily="18" charset="0"/>
                <a:cs typeface="Times New Roman" pitchFamily="18" charset="0"/>
              </a:rPr>
              <a:t>., с учетом вновь выявленных характеристик объектов-аналогов и на основании дополнительно представленных доказательств, величина рыночной стоимости объекта </a:t>
            </a:r>
            <a:r>
              <a:rPr lang="ru-RU" sz="1100" b="1" dirty="0" smtClean="0">
                <a:latin typeface="Times New Roman" pitchFamily="18" charset="0"/>
                <a:cs typeface="Times New Roman" pitchFamily="18" charset="0"/>
              </a:rPr>
              <a:t>окончательно определена в сумме 4 347 000 руб</a:t>
            </a:r>
            <a:r>
              <a:rPr lang="ru-RU" sz="1100" dirty="0" smtClean="0">
                <a:latin typeface="Times New Roman" pitchFamily="18" charset="0"/>
                <a:cs typeface="Times New Roman" pitchFamily="18" charset="0"/>
              </a:rPr>
              <a:t>.</a:t>
            </a:r>
          </a:p>
          <a:p>
            <a:pPr algn="just">
              <a:buNone/>
            </a:pPr>
            <a:r>
              <a:rPr lang="ru-RU" sz="1100" dirty="0" smtClean="0">
                <a:latin typeface="Times New Roman" pitchFamily="18" charset="0"/>
                <a:cs typeface="Times New Roman" pitchFamily="18" charset="0"/>
              </a:rPr>
              <a:t>Оснований для сомнений в результатах экспертного заключения судами не установлено, доказательств, опровергающих выводы эксперта, судам также не представлено не было.</a:t>
            </a:r>
          </a:p>
          <a:p>
            <a:pPr algn="just">
              <a:buNone/>
            </a:pPr>
            <a:r>
              <a:rPr lang="ru-RU" sz="1100" dirty="0" smtClean="0">
                <a:latin typeface="Times New Roman" pitchFamily="18" charset="0"/>
                <a:cs typeface="Times New Roman" pitchFamily="18" charset="0"/>
              </a:rPr>
              <a:t>Суды приняли во внимание, что </a:t>
            </a:r>
            <a:r>
              <a:rPr lang="ru-RU" sz="1100" b="1" dirty="0" smtClean="0">
                <a:latin typeface="Times New Roman" pitchFamily="18" charset="0"/>
                <a:cs typeface="Times New Roman" pitchFamily="18" charset="0"/>
              </a:rPr>
              <a:t>на странице 8 экспертного заключения указано, что итоговая величина рыночной стоимости НДС не облагается.</a:t>
            </a:r>
          </a:p>
          <a:p>
            <a:pPr algn="just">
              <a:buNone/>
            </a:pPr>
            <a:r>
              <a:rPr lang="ru-RU" sz="1100" dirty="0" smtClean="0">
                <a:latin typeface="Times New Roman" pitchFamily="18" charset="0"/>
                <a:cs typeface="Times New Roman" pitchFamily="18" charset="0"/>
              </a:rPr>
              <a:t>Приведенные обществом в кассационной жалобе доводы, направленные на доказывание необоснованности принятых судебных актов не опровергают изложенные в судебных актах их выводы по существу спора.</a:t>
            </a:r>
          </a:p>
        </p:txBody>
      </p:sp>
      <p:sp>
        <p:nvSpPr>
          <p:cNvPr id="4" name="Номер слайда 3"/>
          <p:cNvSpPr>
            <a:spLocks noGrp="1"/>
          </p:cNvSpPr>
          <p:nvPr>
            <p:ph type="sldNum" sz="quarter" idx="12"/>
          </p:nvPr>
        </p:nvSpPr>
        <p:spPr/>
        <p:txBody>
          <a:bodyPr/>
          <a:lstStyle/>
          <a:p>
            <a:fld id="{725C68B6-61C2-468F-89AB-4B9F7531AA68}" type="slidenum">
              <a:rPr lang="ru-RU" smtClean="0"/>
              <a:pPr/>
              <a:t>32</a:t>
            </a:fld>
            <a:endParaRPr lang="ru-RU"/>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1300" b="1" dirty="0" smtClean="0">
                <a:latin typeface="Times New Roman" pitchFamily="18" charset="0"/>
                <a:ea typeface="+mn-ea"/>
                <a:cs typeface="Times New Roman" pitchFamily="18" charset="0"/>
              </a:rPr>
              <a:t>ВЕРХОВНЫЙ СУД РОССИЙСКОЙ ФЕДЕРАЦИИ  ОПРЕДЕЛЕНИЕ от 26 февраля 2018 г. N 307-ЭС16-10795</a:t>
            </a:r>
            <a:r>
              <a:rPr lang="ru-RU" b="1" dirty="0" smtClean="0"/>
              <a:t/>
            </a:r>
            <a:br>
              <a:rPr lang="ru-RU" b="1" dirty="0" smtClean="0"/>
            </a:br>
            <a:endParaRPr lang="ru-RU" dirty="0"/>
          </a:p>
        </p:txBody>
      </p:sp>
      <p:sp>
        <p:nvSpPr>
          <p:cNvPr id="3" name="Содержимое 2"/>
          <p:cNvSpPr>
            <a:spLocks noGrp="1"/>
          </p:cNvSpPr>
          <p:nvPr>
            <p:ph idx="1"/>
          </p:nvPr>
        </p:nvSpPr>
        <p:spPr>
          <a:xfrm>
            <a:off x="457200" y="764704"/>
            <a:ext cx="8229600" cy="5361459"/>
          </a:xfrm>
        </p:spPr>
        <p:txBody>
          <a:bodyPr>
            <a:normAutofit lnSpcReduction="10000"/>
          </a:bodyPr>
          <a:lstStyle/>
          <a:p>
            <a:pPr algn="just">
              <a:spcBef>
                <a:spcPct val="0"/>
              </a:spcBef>
              <a:buNone/>
            </a:pPr>
            <a:r>
              <a:rPr lang="ru-RU" sz="1400" dirty="0" smtClean="0">
                <a:latin typeface="Times New Roman" pitchFamily="18" charset="0"/>
                <a:cs typeface="Times New Roman" pitchFamily="18" charset="0"/>
              </a:rPr>
              <a:t>решением Арбитражного суда города Санкт-Петербурга и Ленинградской области от 16.11.2015 </a:t>
            </a:r>
            <a:r>
              <a:rPr lang="ru-RU" sz="1400" b="1" dirty="0" smtClean="0">
                <a:latin typeface="Times New Roman" pitchFamily="18" charset="0"/>
                <a:cs typeface="Times New Roman" pitchFamily="18" charset="0"/>
              </a:rPr>
              <a:t>определены условия договора купли-продажи </a:t>
            </a:r>
            <a:r>
              <a:rPr lang="ru-RU" sz="1400" dirty="0" smtClean="0">
                <a:latin typeface="Times New Roman" pitchFamily="18" charset="0"/>
                <a:cs typeface="Times New Roman" pitchFamily="18" charset="0"/>
              </a:rPr>
              <a:t>путем изложения пункта 2.1 в следующей редакции: «</a:t>
            </a:r>
            <a:r>
              <a:rPr lang="ru-RU" sz="1400" b="1" dirty="0" smtClean="0">
                <a:latin typeface="Times New Roman" pitchFamily="18" charset="0"/>
                <a:cs typeface="Times New Roman" pitchFamily="18" charset="0"/>
              </a:rPr>
              <a:t>Цена продажи объекта в соответствии с данными отчета об оценке рыночной стоимости недвижимого имущества </a:t>
            </a:r>
            <a:r>
              <a:rPr lang="ru-RU" sz="1400" dirty="0" smtClean="0">
                <a:latin typeface="Times New Roman" pitchFamily="18" charset="0"/>
                <a:cs typeface="Times New Roman" pitchFamily="18" charset="0"/>
              </a:rPr>
              <a:t>от 17.06.2015 N 75И/2015, выполненного независимым оценщиком ООО «</a:t>
            </a:r>
            <a:r>
              <a:rPr lang="ru-RU" sz="1400" dirty="0" err="1" smtClean="0">
                <a:latin typeface="Times New Roman" pitchFamily="18" charset="0"/>
                <a:cs typeface="Times New Roman" pitchFamily="18" charset="0"/>
              </a:rPr>
              <a:t>Кэпитал</a:t>
            </a:r>
            <a:r>
              <a:rPr lang="ru-RU" sz="1400" dirty="0" smtClean="0">
                <a:latin typeface="Times New Roman" pitchFamily="18" charset="0"/>
                <a:cs typeface="Times New Roman" pitchFamily="18" charset="0"/>
              </a:rPr>
              <a:t> Консалтинг», </a:t>
            </a:r>
            <a:r>
              <a:rPr lang="ru-RU" sz="1400" b="1" dirty="0" smtClean="0">
                <a:latin typeface="Times New Roman" pitchFamily="18" charset="0"/>
                <a:cs typeface="Times New Roman" pitchFamily="18" charset="0"/>
              </a:rPr>
              <a:t>составляет 4 830 508 руб. 47 коп., без НДС</a:t>
            </a:r>
            <a:r>
              <a:rPr lang="ru-RU" sz="1400" dirty="0" smtClean="0">
                <a:latin typeface="Times New Roman" pitchFamily="18" charset="0"/>
                <a:cs typeface="Times New Roman" pitchFamily="18" charset="0"/>
              </a:rPr>
              <a:t>». В иске к фонду отказано.</a:t>
            </a:r>
          </a:p>
          <a:p>
            <a:pPr algn="just">
              <a:spcBef>
                <a:spcPct val="0"/>
              </a:spcBef>
              <a:buNone/>
            </a:pPr>
            <a:r>
              <a:rPr lang="ru-RU" sz="1400" dirty="0" smtClean="0">
                <a:latin typeface="Times New Roman" pitchFamily="18" charset="0"/>
                <a:cs typeface="Times New Roman" pitchFamily="18" charset="0"/>
              </a:rPr>
              <a:t>Постановлением Тринадцатого арбитражного апелляционного суда от 05.06.2017, оставленным без изменения постановлением Арбитражного суда Северо-Западного округа от 30.10.2017 от 05.06.2017, решение от 16.11.2015 </a:t>
            </a:r>
            <a:r>
              <a:rPr lang="ru-RU" sz="1400" b="1" dirty="0" smtClean="0">
                <a:latin typeface="Times New Roman" pitchFamily="18" charset="0"/>
                <a:cs typeface="Times New Roman" pitchFamily="18" charset="0"/>
              </a:rPr>
              <a:t>изменено</a:t>
            </a:r>
            <a:r>
              <a:rPr lang="ru-RU" sz="1400" dirty="0" smtClean="0">
                <a:latin typeface="Times New Roman" pitchFamily="18" charset="0"/>
                <a:cs typeface="Times New Roman" pitchFamily="18" charset="0"/>
              </a:rPr>
              <a:t>, а именно: пункт 2.1 договора купли-продажи изложен в следующей редакции: «</a:t>
            </a:r>
            <a:r>
              <a:rPr lang="ru-RU" sz="1400" b="1" dirty="0" smtClean="0">
                <a:latin typeface="Times New Roman" pitchFamily="18" charset="0"/>
                <a:cs typeface="Times New Roman" pitchFamily="18" charset="0"/>
              </a:rPr>
              <a:t>Цена продажи объекта - нежилого помещения составляет 6 800 000 руб., без НДС</a:t>
            </a:r>
            <a:r>
              <a:rPr lang="ru-RU" sz="1400" dirty="0" smtClean="0">
                <a:latin typeface="Times New Roman" pitchFamily="18" charset="0"/>
                <a:cs typeface="Times New Roman" pitchFamily="18" charset="0"/>
              </a:rPr>
              <a:t>»</a:t>
            </a:r>
          </a:p>
          <a:p>
            <a:pPr algn="just">
              <a:spcBef>
                <a:spcPct val="0"/>
              </a:spcBef>
              <a:buNone/>
            </a:pPr>
            <a:r>
              <a:rPr lang="ru-RU" sz="1400" dirty="0" smtClean="0">
                <a:latin typeface="Times New Roman" pitchFamily="18" charset="0"/>
                <a:cs typeface="Times New Roman" pitchFamily="18" charset="0"/>
              </a:rPr>
              <a:t>Оценив представленные в материалы дела доказательства по правилам статей 65 и 71 Арбитражного процессуального кодекса Российской Федерации, учитывая заключение судебной экспертизы от 22.09.2016 N ИО-0916-21/А56-56586/2015, проведенной экспертом общества с ограниченной ответственностью «</a:t>
            </a:r>
            <a:r>
              <a:rPr lang="ru-RU" sz="1400" dirty="0" err="1" smtClean="0">
                <a:latin typeface="Times New Roman" pitchFamily="18" charset="0"/>
                <a:cs typeface="Times New Roman" pitchFamily="18" charset="0"/>
              </a:rPr>
              <a:t>Лабриум-Консалтинг</a:t>
            </a:r>
            <a:r>
              <a:rPr lang="ru-RU" sz="1400" dirty="0" smtClean="0">
                <a:latin typeface="Times New Roman" pitchFamily="18" charset="0"/>
                <a:cs typeface="Times New Roman" pitchFamily="18" charset="0"/>
              </a:rPr>
              <a:t>» Корнеевой Е.А., согласно которому </a:t>
            </a:r>
            <a:r>
              <a:rPr lang="ru-RU" sz="1400" b="1" dirty="0" smtClean="0">
                <a:latin typeface="Times New Roman" pitchFamily="18" charset="0"/>
                <a:cs typeface="Times New Roman" pitchFamily="18" charset="0"/>
              </a:rPr>
              <a:t>рыночная стоимость арендуемого обществом нежилого помещения составила 6 800 000 руб. (НДС не облагается)</a:t>
            </a:r>
            <a:r>
              <a:rPr lang="ru-RU" sz="1400" dirty="0" smtClean="0">
                <a:latin typeface="Times New Roman" pitchFamily="18" charset="0"/>
                <a:cs typeface="Times New Roman" pitchFamily="18" charset="0"/>
              </a:rPr>
              <a:t>, суд апелляционной инстанции, руководствуясь частью 3 статьи 86 Арбитражного процессуального кодекса Российской Федерации, положениями Федерального закона от 22.07.2008 N 159-ФЗ "Об особенностях отчуждения недвижимого имущества, находящегося в государственной собственности субъектов Российской Федерации или в муниципальной собственности и арендуемого субъектами малого и среднего предпринимательства, и о внесении изменений в отдельные законодательные акты Российской Федерации", </a:t>
            </a:r>
            <a:r>
              <a:rPr lang="ru-RU" sz="1400" b="1" dirty="0" smtClean="0">
                <a:latin typeface="Times New Roman" pitchFamily="18" charset="0"/>
                <a:cs typeface="Times New Roman" pitchFamily="18" charset="0"/>
              </a:rPr>
              <a:t>пришел к выводу об отсутствии юридически значимых фактов для определения иной цены выкупаемого помещения, отличной от указанной экспертом, в связи с чем изменил решение суда первой инстанции.</a:t>
            </a:r>
          </a:p>
          <a:p>
            <a:pPr algn="just">
              <a:spcBef>
                <a:spcPct val="0"/>
              </a:spcBef>
              <a:buNone/>
            </a:pPr>
            <a:r>
              <a:rPr lang="ru-RU" sz="1400" dirty="0" smtClean="0">
                <a:latin typeface="Times New Roman" pitchFamily="18" charset="0"/>
                <a:cs typeface="Times New Roman" pitchFamily="18" charset="0"/>
              </a:rPr>
              <a:t>Изложенные в жалобе доводы не подтверждают существенных нарушений норм материального и процессуального права, повлиявших на исход дела.</a:t>
            </a:r>
          </a:p>
          <a:p>
            <a:pPr algn="just">
              <a:spcBef>
                <a:spcPct val="0"/>
              </a:spcBef>
              <a:buNone/>
            </a:pPr>
            <a:endParaRPr lang="ru-RU" sz="1200" b="1" dirty="0" smtClean="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33</a:t>
            </a:fld>
            <a:endParaRPr lang="ru-RU"/>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latin typeface="Times New Roman" pitchFamily="18" charset="0"/>
                <a:cs typeface="Times New Roman" pitchFamily="18" charset="0"/>
              </a:rPr>
              <a:t>Примеры формулировок из заключения эксперта</a:t>
            </a:r>
            <a:endParaRPr lang="ru-RU" sz="32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0000" lnSpcReduction="20000"/>
          </a:bodyPr>
          <a:lstStyle/>
          <a:p>
            <a:pPr algn="just">
              <a:buNone/>
            </a:pPr>
            <a:r>
              <a:rPr lang="ru-RU" dirty="0" smtClean="0">
                <a:latin typeface="Times New Roman" pitchFamily="18" charset="0"/>
                <a:cs typeface="Times New Roman" pitchFamily="18" charset="0"/>
              </a:rPr>
              <a:t>Присутствующие в рассматриваемом сегменте рынка аналоги (как в части аренды, так и в части продажи) в подавляющем большинстве случаев принадлежат либо физическим лицам, либо организациям, применяющим специальные налоговые режимы. В обоих случаях сделки с такими помещениями </a:t>
            </a:r>
            <a:r>
              <a:rPr lang="ru-RU" b="1" dirty="0" smtClean="0">
                <a:latin typeface="Times New Roman" pitchFamily="18" charset="0"/>
                <a:cs typeface="Times New Roman" pitchFamily="18" charset="0"/>
              </a:rPr>
              <a:t>не облагаются НДС</a:t>
            </a:r>
            <a:r>
              <a:rPr lang="ru-RU" dirty="0" smtClean="0">
                <a:latin typeface="Times New Roman" pitchFamily="18" charset="0"/>
                <a:cs typeface="Times New Roman" pitchFamily="18" charset="0"/>
              </a:rPr>
              <a:t>, соответственно, применение каких-либо дополнительных корректировок не требуется, так как цены аналогов </a:t>
            </a:r>
            <a:r>
              <a:rPr lang="ru-RU" b="1" dirty="0" smtClean="0">
                <a:latin typeface="Times New Roman" pitchFamily="18" charset="0"/>
                <a:cs typeface="Times New Roman" pitchFamily="18" charset="0"/>
              </a:rPr>
              <a:t>не облагаются НДС</a:t>
            </a:r>
            <a:r>
              <a:rPr lang="ru-RU" dirty="0" smtClean="0">
                <a:latin typeface="Times New Roman" pitchFamily="18" charset="0"/>
                <a:cs typeface="Times New Roman" pitchFamily="18" charset="0"/>
              </a:rPr>
              <a:t>, как и цена объекта исследования при его реализации. Итоговая стоимость объекта исследования приводится для ситуации, </a:t>
            </a:r>
            <a:r>
              <a:rPr lang="ru-RU" b="1" dirty="0" smtClean="0">
                <a:latin typeface="Times New Roman" pitchFamily="18" charset="0"/>
                <a:cs typeface="Times New Roman" pitchFamily="18" charset="0"/>
              </a:rPr>
              <a:t>когда она не облагается НДС</a:t>
            </a:r>
            <a:r>
              <a:rPr lang="ru-RU" dirty="0" smtClean="0">
                <a:latin typeface="Times New Roman" pitchFamily="18" charset="0"/>
                <a:cs typeface="Times New Roman" pitchFamily="18" charset="0"/>
              </a:rPr>
              <a:t>.</a:t>
            </a:r>
          </a:p>
          <a:p>
            <a:pPr algn="just">
              <a:buNone/>
            </a:pPr>
            <a:r>
              <a:rPr lang="ru-RU" dirty="0" smtClean="0">
                <a:latin typeface="Times New Roman" pitchFamily="18" charset="0"/>
                <a:cs typeface="Times New Roman" pitchFamily="18" charset="0"/>
              </a:rPr>
              <a:t>Рыночная стоимость нежилого помещения общей площадью 111 кв.м, расположенного по адресу: _____________, по состоянию на дату 10 апреля 2017 года составляет (</a:t>
            </a:r>
            <a:r>
              <a:rPr lang="ru-RU" b="1" dirty="0" smtClean="0">
                <a:latin typeface="Times New Roman" pitchFamily="18" charset="0"/>
                <a:cs typeface="Times New Roman" pitchFamily="18" charset="0"/>
              </a:rPr>
              <a:t>НДС не облагается</a:t>
            </a:r>
            <a:r>
              <a:rPr lang="ru-RU" dirty="0" smtClean="0">
                <a:latin typeface="Times New Roman" pitchFamily="18" charset="0"/>
                <a:cs typeface="Times New Roman" pitchFamily="18" charset="0"/>
              </a:rPr>
              <a:t>): </a:t>
            </a:r>
          </a:p>
          <a:p>
            <a:pPr algn="just">
              <a:buNone/>
            </a:pPr>
            <a:r>
              <a:rPr lang="ru-RU" dirty="0" smtClean="0">
                <a:latin typeface="Times New Roman" pitchFamily="18" charset="0"/>
                <a:cs typeface="Times New Roman" pitchFamily="18" charset="0"/>
              </a:rPr>
              <a:t>15 245 000 (Пятнадцать миллионов двести сорок пять тысяч ) рублей</a:t>
            </a:r>
          </a:p>
          <a:p>
            <a:pPr>
              <a:buNone/>
            </a:pPr>
            <a:endParaRPr lang="ru-RU" dirty="0" smtClean="0"/>
          </a:p>
          <a:p>
            <a:pPr>
              <a:buNone/>
            </a:pPr>
            <a:endParaRPr lang="ru-RU" dirty="0" smtClean="0"/>
          </a:p>
          <a:p>
            <a:pPr>
              <a:buNone/>
            </a:pPr>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34</a:t>
            </a:fld>
            <a:endParaRPr lang="ru-RU"/>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fontScale="90000"/>
          </a:bodyPr>
          <a:lstStyle/>
          <a:p>
            <a:r>
              <a:rPr lang="ru-RU" sz="2800" dirty="0" smtClean="0">
                <a:latin typeface="Times New Roman" pitchFamily="18" charset="0"/>
                <a:cs typeface="Times New Roman" pitchFamily="18" charset="0"/>
              </a:rPr>
              <a:t>Судебная практика в рамках дел о банкротстве</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836712"/>
            <a:ext cx="8229600" cy="5289451"/>
          </a:xfrm>
        </p:spPr>
        <p:txBody>
          <a:bodyPr>
            <a:noAutofit/>
          </a:bodyPr>
          <a:lstStyle/>
          <a:p>
            <a:pPr>
              <a:buNone/>
            </a:pPr>
            <a:r>
              <a:rPr lang="ru-RU" sz="1200" b="1" dirty="0" smtClean="0">
                <a:latin typeface="Times New Roman" pitchFamily="18" charset="0"/>
                <a:cs typeface="Times New Roman" pitchFamily="18" charset="0"/>
              </a:rPr>
              <a:t>Письмо Федеральной налоговой службы от 17 августа 2016 г. № СД-4-3/15110@ “О направлении разъяснений”</a:t>
            </a:r>
            <a:endParaRPr lang="ru-RU" sz="1200" dirty="0" smtClean="0">
              <a:latin typeface="Times New Roman" pitchFamily="18" charset="0"/>
              <a:cs typeface="Times New Roman" pitchFamily="18" charset="0"/>
            </a:endParaRPr>
          </a:p>
          <a:p>
            <a:pPr algn="just">
              <a:buNone/>
            </a:pPr>
            <a:r>
              <a:rPr lang="ru-RU" sz="1200" dirty="0" smtClean="0">
                <a:latin typeface="Times New Roman" pitchFamily="18" charset="0"/>
                <a:cs typeface="Times New Roman" pitchFamily="18" charset="0"/>
              </a:rPr>
              <a:t>Федеральная налоговая служба, рассмотрев запрос о разъяснении порядка налогообложения налогом на добавленную стоимость (далее - налог) операций по реализации товаров (работ, услуг), произведенных в ходе текущей деятельности должником, признанным в соответствии с законодательством Российской Федерации несостоятельным (банкротом), сообщает следующее.</a:t>
            </a:r>
          </a:p>
          <a:p>
            <a:pPr algn="just">
              <a:buNone/>
            </a:pPr>
            <a:r>
              <a:rPr lang="ru-RU" sz="1200" dirty="0" smtClean="0">
                <a:latin typeface="Times New Roman" pitchFamily="18" charset="0"/>
                <a:cs typeface="Times New Roman" pitchFamily="18" charset="0"/>
              </a:rPr>
              <a:t>Как следует из запроса, налогоплательщик, признанный в соответствии с законодательством Российской Федерации несостоятельным (банкротом), продолжает осуществлять деятельность, в результате которой реализуется продукция, а также выполняются работы (оказываются услуги).</a:t>
            </a:r>
          </a:p>
          <a:p>
            <a:pPr algn="just">
              <a:buNone/>
            </a:pPr>
            <a:r>
              <a:rPr lang="ru-RU" sz="1200" dirty="0" smtClean="0">
                <a:latin typeface="Times New Roman" pitchFamily="18" charset="0"/>
                <a:cs typeface="Times New Roman" pitchFamily="18" charset="0"/>
              </a:rPr>
              <a:t>В рассматриваемой ситуации необходимо учитывать следующее.</a:t>
            </a:r>
          </a:p>
          <a:p>
            <a:pPr algn="just">
              <a:buNone/>
            </a:pPr>
            <a:r>
              <a:rPr lang="ru-RU" sz="1200" dirty="0" smtClean="0">
                <a:latin typeface="Times New Roman" pitchFamily="18" charset="0"/>
                <a:cs typeface="Times New Roman" pitchFamily="18" charset="0"/>
              </a:rPr>
              <a:t>Согласно подпункту 1 пункта 1 статьи 146 Налогового кодекса Российской Федерации (далее - Кодекс) объектом налогообложения налогом признаются операции по реализации товаров (работ, услуг) на территории Российской Федерации. </a:t>
            </a:r>
          </a:p>
          <a:p>
            <a:pPr algn="just">
              <a:buNone/>
            </a:pPr>
            <a:r>
              <a:rPr lang="ru-RU" sz="1200" dirty="0" smtClean="0">
                <a:latin typeface="Times New Roman" pitchFamily="18" charset="0"/>
                <a:cs typeface="Times New Roman" pitchFamily="18" charset="0"/>
              </a:rPr>
              <a:t>При этом пунктом 2 данной статьи определен перечень операций, не признаваемых объектами налогообложения. </a:t>
            </a:r>
            <a:r>
              <a:rPr lang="ru-RU" sz="1200" b="1" dirty="0" smtClean="0">
                <a:latin typeface="Times New Roman" pitchFamily="18" charset="0"/>
                <a:cs typeface="Times New Roman" pitchFamily="18" charset="0"/>
              </a:rPr>
              <a:t>Так, в соответствии с подпунктом 15 пункта 2 статьи 146 Кодекса, операции по реализации имущества и (или) имущественных прав должников, признанных в соответствии с законодательством Российской Федерации несостоятельными (банкротами), не признаются объектом налогообложения налогом на добавленную стоимость.</a:t>
            </a:r>
          </a:p>
          <a:p>
            <a:pPr algn="just">
              <a:buNone/>
            </a:pPr>
            <a:r>
              <a:rPr lang="ru-RU" sz="1200" dirty="0" smtClean="0">
                <a:latin typeface="Times New Roman" pitchFamily="18" charset="0"/>
                <a:cs typeface="Times New Roman" pitchFamily="18" charset="0"/>
              </a:rPr>
              <a:t>На основании пункта 3 статьи 38 Кодекса </a:t>
            </a:r>
            <a:r>
              <a:rPr lang="ru-RU" sz="1200" b="1" dirty="0" smtClean="0">
                <a:latin typeface="Times New Roman" pitchFamily="18" charset="0"/>
                <a:cs typeface="Times New Roman" pitchFamily="18" charset="0"/>
              </a:rPr>
              <a:t>товаром в целях налогообложения признается любое имущество, реализуемое либо предназначенное для реализации</a:t>
            </a:r>
            <a:r>
              <a:rPr lang="ru-RU" sz="1200" dirty="0" smtClean="0">
                <a:latin typeface="Times New Roman" pitchFamily="18" charset="0"/>
                <a:cs typeface="Times New Roman" pitchFamily="18" charset="0"/>
              </a:rPr>
              <a:t>. </a:t>
            </a:r>
          </a:p>
          <a:p>
            <a:pPr algn="just">
              <a:buNone/>
            </a:pPr>
            <a:r>
              <a:rPr lang="ru-RU" sz="1200" dirty="0" smtClean="0">
                <a:latin typeface="Times New Roman" pitchFamily="18" charset="0"/>
                <a:cs typeface="Times New Roman" pitchFamily="18" charset="0"/>
              </a:rPr>
              <a:t>В связи с этим </a:t>
            </a:r>
            <a:r>
              <a:rPr lang="ru-RU" sz="1200" b="1" dirty="0" smtClean="0">
                <a:latin typeface="Times New Roman" pitchFamily="18" charset="0"/>
                <a:cs typeface="Times New Roman" pitchFamily="18" charset="0"/>
              </a:rPr>
              <a:t>реализация имущества</a:t>
            </a:r>
            <a:r>
              <a:rPr lang="ru-RU" sz="1200" dirty="0" smtClean="0">
                <a:latin typeface="Times New Roman" pitchFamily="18" charset="0"/>
                <a:cs typeface="Times New Roman" pitchFamily="18" charset="0"/>
              </a:rPr>
              <a:t>, </a:t>
            </a:r>
            <a:r>
              <a:rPr lang="ru-RU" sz="1200" b="1" dirty="0" smtClean="0">
                <a:latin typeface="Times New Roman" pitchFamily="18" charset="0"/>
                <a:cs typeface="Times New Roman" pitchFamily="18" charset="0"/>
              </a:rPr>
              <a:t>в том числе изготовленного в ходе текущей производственной деятельности организаций-должников</a:t>
            </a:r>
            <a:r>
              <a:rPr lang="ru-RU" sz="1200" dirty="0" smtClean="0">
                <a:latin typeface="Times New Roman" pitchFamily="18" charset="0"/>
                <a:cs typeface="Times New Roman" pitchFamily="18" charset="0"/>
              </a:rPr>
              <a:t>, признанных в соответствии с законодательством Российской Федерации несостоятельными (банкротами), </a:t>
            </a:r>
            <a:r>
              <a:rPr lang="ru-RU" sz="1200" b="1" dirty="0" smtClean="0">
                <a:latin typeface="Times New Roman" pitchFamily="18" charset="0"/>
                <a:cs typeface="Times New Roman" pitchFamily="18" charset="0"/>
              </a:rPr>
              <a:t>объектом налогообложения налогом не является</a:t>
            </a:r>
            <a:r>
              <a:rPr lang="ru-RU" sz="1200" dirty="0" smtClean="0">
                <a:latin typeface="Times New Roman" pitchFamily="18" charset="0"/>
                <a:cs typeface="Times New Roman" pitchFamily="18" charset="0"/>
              </a:rPr>
              <a:t>.</a:t>
            </a:r>
          </a:p>
          <a:p>
            <a:pPr algn="just">
              <a:buNone/>
            </a:pPr>
            <a:r>
              <a:rPr lang="ru-RU" sz="1200" dirty="0" smtClean="0">
                <a:latin typeface="Times New Roman" pitchFamily="18" charset="0"/>
                <a:cs typeface="Times New Roman" pitchFamily="18" charset="0"/>
              </a:rPr>
              <a:t>Указанная позиция согласуется с позицией Минфина России, отраженной в письмах от 30.09.2015 № 03-07-14/55736, от 23.03.2015 № 03-07-14/15666, № 03-07-11/15899, № 03-07-14/15901, от 20.03.2015 № 03-07-11/15436.</a:t>
            </a:r>
          </a:p>
          <a:p>
            <a:pPr algn="just">
              <a:buNone/>
            </a:pPr>
            <a:r>
              <a:rPr lang="ru-RU" sz="1200" dirty="0" smtClean="0">
                <a:latin typeface="Times New Roman" pitchFamily="18" charset="0"/>
                <a:cs typeface="Times New Roman" pitchFamily="18" charset="0"/>
              </a:rPr>
              <a:t>Что </a:t>
            </a:r>
            <a:r>
              <a:rPr lang="ru-RU" sz="1200" b="1" dirty="0" smtClean="0">
                <a:latin typeface="Times New Roman" pitchFamily="18" charset="0"/>
                <a:cs typeface="Times New Roman" pitchFamily="18" charset="0"/>
              </a:rPr>
              <a:t>касается выполнения работ (оказания услуг)</a:t>
            </a:r>
            <a:r>
              <a:rPr lang="ru-RU" sz="1200" dirty="0" smtClean="0">
                <a:latin typeface="Times New Roman" pitchFamily="18" charset="0"/>
                <a:cs typeface="Times New Roman" pitchFamily="18" charset="0"/>
              </a:rPr>
              <a:t> налогоплательщиками, признанными в соответствии с законодательством Российской Федерации несостоятельными (банкротами), то указанной выше нормой Кодекса </a:t>
            </a:r>
            <a:r>
              <a:rPr lang="ru-RU" sz="1200" b="1" dirty="0" smtClean="0">
                <a:latin typeface="Times New Roman" pitchFamily="18" charset="0"/>
                <a:cs typeface="Times New Roman" pitchFamily="18" charset="0"/>
              </a:rPr>
              <a:t>освобождение от налогообложения налогом операций по выполнения работ (оказанию услуг) не предусмотрено</a:t>
            </a:r>
            <a:r>
              <a:rPr lang="ru-RU" sz="1200" dirty="0" smtClean="0">
                <a:latin typeface="Times New Roman" pitchFamily="18" charset="0"/>
                <a:cs typeface="Times New Roman" pitchFamily="18" charset="0"/>
              </a:rPr>
              <a:t>. Указанная позиция отражена также в письмах Минфина России от 30.10.2015 № 03-07-14/62525, от 07.04.2015 № 03-07-14/19390, от 19.03.2015 № 03-07-11/14996.</a:t>
            </a:r>
            <a:endParaRPr lang="ru-RU" sz="12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35</a:t>
            </a:fld>
            <a:endParaRPr lang="ru-RU"/>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576064"/>
          </a:xfrm>
        </p:spPr>
        <p:txBody>
          <a:bodyPr>
            <a:noAutofit/>
          </a:bodyPr>
          <a:lstStyle/>
          <a:p>
            <a:pPr marL="342900" indent="-342900"/>
            <a:r>
              <a:rPr lang="ru-RU" sz="1800" dirty="0" smtClean="0">
                <a:latin typeface="Times New Roman" pitchFamily="18" charset="0"/>
                <a:cs typeface="Times New Roman" pitchFamily="18" charset="0"/>
              </a:rPr>
              <a:t>ВЕРХОВНЫЙ СУД РОССИЙСКОЙ ФЕДЕРАЦИИ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РЕШЕНИЕ от 15 марта 2018 г. по делу N АКПИ17-1162</a:t>
            </a:r>
          </a:p>
        </p:txBody>
      </p:sp>
      <p:sp>
        <p:nvSpPr>
          <p:cNvPr id="3" name="Содержимое 2"/>
          <p:cNvSpPr>
            <a:spLocks noGrp="1"/>
          </p:cNvSpPr>
          <p:nvPr>
            <p:ph idx="1"/>
          </p:nvPr>
        </p:nvSpPr>
        <p:spPr>
          <a:xfrm>
            <a:off x="457200" y="908720"/>
            <a:ext cx="8229600" cy="5217443"/>
          </a:xfrm>
        </p:spPr>
        <p:txBody>
          <a:bodyPr>
            <a:normAutofit fontScale="47500" lnSpcReduction="20000"/>
          </a:bodyPr>
          <a:lstStyle/>
          <a:p>
            <a:pPr algn="just">
              <a:buNone/>
            </a:pPr>
            <a:r>
              <a:rPr lang="ru-RU" sz="2800" dirty="0" smtClean="0">
                <a:latin typeface="Times New Roman" pitchFamily="18" charset="0"/>
                <a:cs typeface="Times New Roman" pitchFamily="18" charset="0"/>
              </a:rPr>
              <a:t>Подпункт 1 пункта 1 статьи 146 НК РФ закрепляет, что операции по реализации товаров (работ, услуг) на территории Российской Федерации, в том числе реализация предметов залога и передача товаров (результатов выполненных работ, оказание услуг) по соглашению о предоставлении отступного или новации, а также передача имущественных прав признаются объектом налогообложения.</a:t>
            </a:r>
          </a:p>
          <a:p>
            <a:pPr algn="just">
              <a:buNone/>
            </a:pPr>
            <a:r>
              <a:rPr lang="ru-RU" sz="2800" dirty="0" smtClean="0">
                <a:latin typeface="Times New Roman" pitchFamily="18" charset="0"/>
                <a:cs typeface="Times New Roman" pitchFamily="18" charset="0"/>
              </a:rPr>
              <a:t>Операции по реализации имущества и (или) имущественных прав должников, признанных в соответствии с законодательством Российской Федерации несостоятельными (банкротами), в силу подпункта 15 пункта 2 статьи 146 НК РФ (введен Федеральным законом от 24 ноября 2014 г. N 366-ФЗ) объектом налогообложения не признаются.</a:t>
            </a:r>
          </a:p>
          <a:p>
            <a:pPr algn="just">
              <a:buNone/>
            </a:pPr>
            <a:r>
              <a:rPr lang="ru-RU" sz="2800" dirty="0" smtClean="0">
                <a:latin typeface="Times New Roman" pitchFamily="18" charset="0"/>
                <a:cs typeface="Times New Roman" pitchFamily="18" charset="0"/>
              </a:rPr>
              <a:t>При этом указанная норма не разделяет виды реализуемого должником- банкротом имущества на имущество, включенное в конкурсную массу, и имущество, изготовленное и реализуемое в процессе хозяйственной деятельности предприятия-банкрота, как полагает административный истец.</a:t>
            </a:r>
          </a:p>
          <a:p>
            <a:pPr algn="just">
              <a:buNone/>
            </a:pPr>
            <a:r>
              <a:rPr lang="ru-RU" sz="2700" dirty="0" smtClean="0">
                <a:latin typeface="Times New Roman" pitchFamily="18" charset="0"/>
                <a:cs typeface="Times New Roman" pitchFamily="18" charset="0"/>
              </a:rPr>
              <a:t>Следовательно, любая реализация должником-банкротом товаров с 1 января 2015 г. не облагается налогом на добавленную стоимость.</a:t>
            </a:r>
          </a:p>
          <a:p>
            <a:pPr algn="just">
              <a:buNone/>
            </a:pPr>
            <a:r>
              <a:rPr lang="ru-RU" sz="2700" dirty="0" smtClean="0">
                <a:latin typeface="Times New Roman" pitchFamily="18" charset="0"/>
                <a:cs typeface="Times New Roman" pitchFamily="18" charset="0"/>
              </a:rPr>
              <a:t>Согласно пунктам 2 и 3 статьи 38 НК РФ под имуществом в Кодексе понимаются виды объектов гражданских прав (за исключением имущественных прав), относящихся к имуществу в соответствии с Гражданским кодексом Российской Федерации. Товаром для целей Кодекса признается любое имущество, реализуемое либо предназначенное для реализации.</a:t>
            </a:r>
          </a:p>
          <a:p>
            <a:pPr algn="just">
              <a:buNone/>
            </a:pPr>
            <a:r>
              <a:rPr lang="ru-RU" sz="2700" dirty="0" smtClean="0">
                <a:latin typeface="Times New Roman" pitchFamily="18" charset="0"/>
                <a:cs typeface="Times New Roman" pitchFamily="18" charset="0"/>
              </a:rPr>
              <a:t>Из буквального толкования и смысла приведенных положений следует, что из объекта налогообложения по НДС исключены операции по реализации товаров лицами, признанными несостоятельными (банкротами), но не исключены операции по реализации этими лицами работ и услуг, поскольку на основании подпункта 15 пункта 2 статьи 146 НК РФ только операции по реализации имущества и (или) имущественных прав не признаются объектом налогообложения.</a:t>
            </a:r>
          </a:p>
          <a:p>
            <a:pPr algn="just">
              <a:buNone/>
            </a:pPr>
            <a:r>
              <a:rPr lang="ru-RU" sz="2700" dirty="0" smtClean="0">
                <a:latin typeface="Times New Roman" pitchFamily="18" charset="0"/>
                <a:cs typeface="Times New Roman" pitchFamily="18" charset="0"/>
              </a:rPr>
              <a:t>С учетом изложенного доводы административного истца о том, что подпункт 15 пункта 2 статьи 146 НК РФ предусматривает исключение из объекта налогообложения только операций по реализации должником-банкротом имущества, включенного в конкурсную массу, а изготовленная в рамках текущей производственной деятельности продукция подлежит налогообложению по НДС, основаны на неверном толковании норм права.</a:t>
            </a:r>
          </a:p>
          <a:p>
            <a:pPr algn="just">
              <a:buNone/>
            </a:pPr>
            <a:r>
              <a:rPr lang="ru-RU" sz="2700" dirty="0" smtClean="0">
                <a:latin typeface="Times New Roman" pitchFamily="18" charset="0"/>
                <a:cs typeface="Times New Roman" pitchFamily="18" charset="0"/>
              </a:rPr>
              <a:t>При рассмотрении вопроса о налогообложении операций по реализации имущества налогоплательщиками-банкротами ФНС России учтены положения главы 21 НК РФ, устанавливающей порядок исчисления НДС, который предусматривает применение покупателями вычета налога, предъявленного продавцом.</a:t>
            </a:r>
          </a:p>
          <a:p>
            <a:pPr>
              <a:buNone/>
            </a:pPr>
            <a:endParaRPr lang="ru-RU" sz="2800" dirty="0" smtClean="0">
              <a:latin typeface="Times New Roman" pitchFamily="18" charset="0"/>
              <a:cs typeface="Times New Roman" pitchFamily="18" charset="0"/>
            </a:endParaRPr>
          </a:p>
          <a:p>
            <a:pPr>
              <a:buNone/>
            </a:pPr>
            <a:endParaRPr lang="ru-RU" sz="2800" dirty="0" smtClean="0">
              <a:latin typeface="Times New Roman" pitchFamily="18" charset="0"/>
              <a:cs typeface="Times New Roman" pitchFamily="18" charset="0"/>
            </a:endParaRPr>
          </a:p>
          <a:p>
            <a:endParaRPr lang="ru-RU" sz="2500" dirty="0" smtClean="0">
              <a:latin typeface="Times New Roman" pitchFamily="18" charset="0"/>
              <a:ea typeface="+mj-ea"/>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36</a:t>
            </a:fld>
            <a:endParaRPr lang="ru-RU"/>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5649491"/>
          </a:xfrm>
        </p:spPr>
        <p:txBody>
          <a:bodyPr>
            <a:normAutofit fontScale="40000" lnSpcReduction="20000"/>
          </a:bodyPr>
          <a:lstStyle/>
          <a:p>
            <a:pPr algn="just">
              <a:buNone/>
            </a:pPr>
            <a:r>
              <a:rPr lang="ru-RU" dirty="0" smtClean="0">
                <a:latin typeface="Times New Roman" pitchFamily="18" charset="0"/>
                <a:cs typeface="Times New Roman" pitchFamily="18" charset="0"/>
              </a:rPr>
              <a:t>Вместе с тем статьей 134 Федерального закона от 26 октября 2002 г. N 127-ФЗ "О несостоятельности (банкротстве)" установлена очередность удовлетворения требований кредиторов. Поскольку требование об уплате НДС по реализованным товарам относится к пятой очереди текущих требований, то в случае признания реализации произведенной должниками в ходе процедуры конкурсного производства готовой продукции объектом налогообложения НДС покупатели указанной продукции при получении соответствующих счетов-фактур будут иметь право на налоговый вычет в том же налоговом периоде, в котором товары принимаются на учет, то есть в большинстве случаев при отсутствии фактической уплаты в бюджет продавцом соответствующих сумм налога.</a:t>
            </a:r>
          </a:p>
          <a:p>
            <a:pPr algn="just">
              <a:buNone/>
            </a:pPr>
            <a:r>
              <a:rPr lang="ru-RU" dirty="0" smtClean="0">
                <a:latin typeface="Times New Roman" pitchFamily="18" charset="0"/>
                <a:cs typeface="Times New Roman" pitchFamily="18" charset="0"/>
              </a:rPr>
              <a:t>В связи с этим возникает ситуация, при которой возможно возмещение из бюджета покупателям сумм налога без корреспондирующей этому возмещению обязанности продавца (налогоплательщика-банкрота) по уплате налога в бюджет, что противоречит экономической сущности НДС и действующему порядку его исчисления. НК РФ ставит исчисление и (или) уплату НДС по операциям реализации имущества организации, признанной банкротом, в зависимость от факта принадлежности такого имущества банкроту. При этом категория (разновидность) имущества, реализуемого организацией-банкротом, не имеет значения для целей налогообложения НДС.</a:t>
            </a:r>
          </a:p>
          <a:p>
            <a:pPr algn="just">
              <a:buNone/>
            </a:pPr>
            <a:r>
              <a:rPr lang="ru-RU" dirty="0" smtClean="0">
                <a:latin typeface="Times New Roman" pitchFamily="18" charset="0"/>
                <a:cs typeface="Times New Roman" pitchFamily="18" charset="0"/>
              </a:rPr>
              <a:t>Вывод ФНС России, содержащийся в Письме, соответствует и правоприменительной практике.</a:t>
            </a:r>
          </a:p>
          <a:p>
            <a:pPr algn="just">
              <a:buNone/>
            </a:pPr>
            <a:r>
              <a:rPr lang="ru-RU" dirty="0" smtClean="0">
                <a:latin typeface="Times New Roman" pitchFamily="18" charset="0"/>
                <a:cs typeface="Times New Roman" pitchFamily="18" charset="0"/>
              </a:rPr>
              <a:t>Так, Верховный Суд Российской Федерации в определении от 14 июля 2017 г. N 309-КГ17-8703 указал, что продажа имущества организации-банкрота с 1 января 2015 г. в силу подпункта 15 пункта 2 статьи 146 НК РФ должна осуществляться без НДС и без выделения его в продажной стоимости в первичных и платежных документах и без выставления счета-фактуры.</a:t>
            </a:r>
          </a:p>
          <a:p>
            <a:pPr algn="just">
              <a:buNone/>
            </a:pPr>
            <a:r>
              <a:rPr lang="ru-RU" dirty="0" smtClean="0">
                <a:latin typeface="Times New Roman" pitchFamily="18" charset="0"/>
                <a:cs typeface="Times New Roman" pitchFamily="18" charset="0"/>
              </a:rPr>
              <a:t>Из изложенного следует, что Письмо соответствует действительному смыслу разъясняемых им нормативных положений, в связи с чем его нельзя считать выходящим за рамки адекватного истолкования положений законодательства, влекущим изменение правового регулирования соответствующих общественных отношений и порождающим неправомерную практику применения указанных норм НК РФ.</a:t>
            </a:r>
          </a:p>
          <a:p>
            <a:pPr algn="just">
              <a:buNone/>
            </a:pPr>
            <a:r>
              <a:rPr lang="ru-RU" dirty="0" smtClean="0">
                <a:latin typeface="Times New Roman" pitchFamily="18" charset="0"/>
                <a:cs typeface="Times New Roman" pitchFamily="18" charset="0"/>
              </a:rPr>
              <a:t>Нельзя согласиться с утверждением Минюста России о том, что Письмо имеет признаки нормативного правового акта, поскольку каких-либо новых норм, обязательных к применению неопределенным кругом лиц, оспариваемым актом не установлено.</a:t>
            </a:r>
          </a:p>
          <a:p>
            <a:pPr algn="just">
              <a:buNone/>
            </a:pPr>
            <a:r>
              <a:rPr lang="ru-RU" dirty="0" smtClean="0">
                <a:latin typeface="Times New Roman" pitchFamily="18" charset="0"/>
                <a:cs typeface="Times New Roman" pitchFamily="18" charset="0"/>
              </a:rPr>
              <a:t>Решил:</a:t>
            </a:r>
          </a:p>
          <a:p>
            <a:pPr algn="just">
              <a:buNone/>
            </a:pPr>
            <a:r>
              <a:rPr lang="ru-RU" dirty="0" smtClean="0">
                <a:latin typeface="Times New Roman" pitchFamily="18" charset="0"/>
                <a:cs typeface="Times New Roman" pitchFamily="18" charset="0"/>
              </a:rPr>
              <a:t>в удовлетворении административного искового заявления федерального государственного унитарного предприятия "Машиностроительный завод имени Ф.Э. Дзержинского" о признании недействующим письма Федеральной налоговой службы от 17 августа 2016 г. N СД-4-3/15110@ отказать.</a:t>
            </a:r>
          </a:p>
          <a:p>
            <a:pPr>
              <a:buNone/>
            </a:pPr>
            <a:endParaRPr lang="ru-RU" dirty="0" smtClean="0"/>
          </a:p>
          <a:p>
            <a:pPr>
              <a:buNone/>
            </a:pPr>
            <a:endParaRPr lang="ru-RU" dirty="0" smtClean="0"/>
          </a:p>
          <a:p>
            <a:pPr>
              <a:buNone/>
            </a:pPr>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37</a:t>
            </a:fld>
            <a:endParaRPr lang="ru-RU"/>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a:bodyPr>
          <a:lstStyle/>
          <a:p>
            <a:r>
              <a:rPr lang="ru-RU" sz="1800" dirty="0" smtClean="0">
                <a:latin typeface="Times New Roman" pitchFamily="18" charset="0"/>
                <a:cs typeface="Times New Roman" pitchFamily="18" charset="0"/>
              </a:rPr>
              <a:t>ВЕРХОВНЫЙ СУД РОССИЙСКОЙ ФЕДЕРАЦИИ</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ОПРЕДЕЛЕНИЕ от 11 сентября 2018 г. N 309-КГ18-9573</a:t>
            </a:r>
            <a:endParaRPr lang="ru-RU" sz="1800" dirty="0"/>
          </a:p>
        </p:txBody>
      </p:sp>
      <p:sp>
        <p:nvSpPr>
          <p:cNvPr id="3" name="Содержимое 2"/>
          <p:cNvSpPr>
            <a:spLocks noGrp="1"/>
          </p:cNvSpPr>
          <p:nvPr>
            <p:ph idx="1"/>
          </p:nvPr>
        </p:nvSpPr>
        <p:spPr>
          <a:xfrm>
            <a:off x="457200" y="980728"/>
            <a:ext cx="8229600" cy="5145435"/>
          </a:xfrm>
        </p:spPr>
        <p:txBody>
          <a:bodyPr>
            <a:normAutofit fontScale="40000" lnSpcReduction="20000"/>
          </a:bodyPr>
          <a:lstStyle/>
          <a:p>
            <a:pPr algn="just">
              <a:buNone/>
            </a:pPr>
            <a:r>
              <a:rPr lang="ru-RU" dirty="0" smtClean="0">
                <a:latin typeface="Times New Roman" pitchFamily="18" charset="0"/>
                <a:cs typeface="Times New Roman" pitchFamily="18" charset="0"/>
              </a:rPr>
              <a:t>как усматривается из материалов дела, решением Арбитражного суда Пермского края от 03.06.2014 по делу N А50-3762/2013 ОАО "</a:t>
            </a:r>
            <a:r>
              <a:rPr lang="ru-RU" dirty="0" err="1" smtClean="0">
                <a:latin typeface="Times New Roman" pitchFamily="18" charset="0"/>
                <a:cs typeface="Times New Roman" pitchFamily="18" charset="0"/>
              </a:rPr>
              <a:t>Элиз</a:t>
            </a:r>
            <a:r>
              <a:rPr lang="ru-RU" dirty="0" smtClean="0">
                <a:latin typeface="Times New Roman" pitchFamily="18" charset="0"/>
                <a:cs typeface="Times New Roman" pitchFamily="18" charset="0"/>
              </a:rPr>
              <a:t>" признано несостоятельным (банкротом) и в отношении него введено конкурсное производство. Вместе с тем во 2 квартале 2015 года общество, исполняя договоры поставки, изготавливало и реализовывало керамические изоляторы и изолирующую арматуру, выставляя в адрес покупателей счета-фактуры с выделением налога на добавленную стоимость (далее - НДС).</a:t>
            </a:r>
          </a:p>
          <a:p>
            <a:pPr algn="just">
              <a:buNone/>
            </a:pPr>
            <a:r>
              <a:rPr lang="ru-RU" dirty="0" smtClean="0">
                <a:latin typeface="Times New Roman" pitchFamily="18" charset="0"/>
                <a:cs typeface="Times New Roman" pitchFamily="18" charset="0"/>
              </a:rPr>
              <a:t>23.06.2015 общество представило уточненную декларацию по НДС за 2 квартал 2015 года, исчислив по указанным операциям налог в сумме 9 375 876 рублей, налоговые вычеты в сумме 6 640 621 рубль, сумму налога, подлежащую уплате в бюджет, - 2 735 255 рублей.</a:t>
            </a:r>
          </a:p>
          <a:p>
            <a:pPr algn="just">
              <a:buNone/>
            </a:pPr>
            <a:r>
              <a:rPr lang="ru-RU" dirty="0" smtClean="0">
                <a:latin typeface="Times New Roman" pitchFamily="18" charset="0"/>
                <a:cs typeface="Times New Roman" pitchFamily="18" charset="0"/>
              </a:rPr>
              <a:t>По результатам камеральной проверки указанной декларации налоговым органом принято решение от 17.11.2016 N 508 об отказе в привлечении к ответственности за совершение налогового правонарушения, согласно которому обществу уменьшен НДС, подлежащий уплате в бюджет, на сумму 2 675 926 рублей, уменьшен НДС, исчисленный с реализации, - 18 020 958 рублей, уменьшены налоговые вычеты - 6 563 958 рублей.</a:t>
            </a:r>
          </a:p>
          <a:p>
            <a:pPr algn="just">
              <a:buNone/>
            </a:pPr>
            <a:r>
              <a:rPr lang="ru-RU" dirty="0" smtClean="0">
                <a:latin typeface="Times New Roman" pitchFamily="18" charset="0"/>
                <a:cs typeface="Times New Roman" pitchFamily="18" charset="0"/>
              </a:rPr>
              <a:t>Решением УФНС России по Пермскому краю от 28.02.2017 N 18-18/837 решение налогового органа оставлено без изменения и утверждено.</a:t>
            </a:r>
          </a:p>
          <a:p>
            <a:pPr algn="just">
              <a:buNone/>
            </a:pPr>
            <a:r>
              <a:rPr lang="ru-RU" dirty="0" smtClean="0">
                <a:latin typeface="Times New Roman" pitchFamily="18" charset="0"/>
                <a:cs typeface="Times New Roman" pitchFamily="18" charset="0"/>
              </a:rPr>
              <a:t>Не согласившись с решением налогового органа, общество обратилось в арбитражный суд с заявлением о признании этого решения недействительным.</a:t>
            </a:r>
          </a:p>
          <a:p>
            <a:pPr algn="just">
              <a:buNone/>
            </a:pPr>
            <a:r>
              <a:rPr lang="ru-RU" dirty="0" smtClean="0">
                <a:latin typeface="Times New Roman" pitchFamily="18" charset="0"/>
                <a:cs typeface="Times New Roman" pitchFamily="18" charset="0"/>
              </a:rPr>
              <a:t>Решением Арбитражного суда Пермского края от 25.09.2017 в удовлетворении требований общества отказано.</a:t>
            </a:r>
          </a:p>
          <a:p>
            <a:pPr algn="just">
              <a:buNone/>
            </a:pPr>
            <a:r>
              <a:rPr lang="ru-RU" dirty="0" smtClean="0">
                <a:latin typeface="Times New Roman" pitchFamily="18" charset="0"/>
                <a:cs typeface="Times New Roman" pitchFamily="18" charset="0"/>
              </a:rPr>
              <a:t>При этом суд первой инстанции, ссылаясь подпункт 15 пункта 2 статьи 146 Налогового кодекса Российской Федерации (далее - Налоговый кодекс), сделал вывод о том, что данная норма, регулируя порядок освобождения от налогообложения операций по реализации имущества лица, признанного банкротом, не разделяет виды реализуемого должником-банкротом имущества на имущество, включаемое в конкурсную массу, либо на имущество, изготовленное в рамках текущей деятельности. По мнению суда, любая реализация с 01.01.2015 должником-банкротом товара не облагается НДС. Таким образом, основания для выставления обществом счетов-фактур с выделением НДС отсутствовали.</a:t>
            </a:r>
          </a:p>
          <a:p>
            <a:pPr algn="just">
              <a:buNone/>
            </a:pPr>
            <a:r>
              <a:rPr lang="ru-RU" dirty="0" smtClean="0">
                <a:latin typeface="Times New Roman" pitchFamily="18" charset="0"/>
                <a:cs typeface="Times New Roman" pitchFamily="18" charset="0"/>
              </a:rPr>
              <a:t>Постановлением Семнадцатого арбитражного апелляционного суда от 13.12.2017 решение суда первой инстанции отменено. Оспариваемое решение налогового органа признано недействительным в части уменьшения исчисленного НДС с реализации и налоговых вычетов по эпизоду, связанному с реализацией имущества, изготовленного в ходе текущей производственной деятельности. Суд обязал налоговый орган устранить допущенные нарушения прав и законных интересов налогоплательщика.</a:t>
            </a:r>
          </a:p>
          <a:p>
            <a:pPr>
              <a:buNone/>
            </a:pPr>
            <a:endParaRPr lang="ru-RU" dirty="0" smtClean="0"/>
          </a:p>
          <a:p>
            <a:pPr>
              <a:buNone/>
            </a:pPr>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38</a:t>
            </a:fld>
            <a:endParaRPr lang="ru-RU"/>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30026"/>
          </a:xfrm>
        </p:spPr>
        <p:txBody>
          <a:bodyPr>
            <a:normAutofit fontScale="90000"/>
          </a:bodyPr>
          <a:lstStyle/>
          <a:p>
            <a:endParaRPr lang="ru-RU" dirty="0"/>
          </a:p>
        </p:txBody>
      </p:sp>
      <p:sp>
        <p:nvSpPr>
          <p:cNvPr id="3" name="Содержимое 2"/>
          <p:cNvSpPr>
            <a:spLocks noGrp="1"/>
          </p:cNvSpPr>
          <p:nvPr>
            <p:ph idx="1"/>
          </p:nvPr>
        </p:nvSpPr>
        <p:spPr>
          <a:xfrm>
            <a:off x="457200" y="404664"/>
            <a:ext cx="8229600" cy="5721499"/>
          </a:xfrm>
        </p:spPr>
        <p:txBody>
          <a:bodyPr>
            <a:normAutofit fontScale="47500" lnSpcReduction="20000"/>
          </a:bodyPr>
          <a:lstStyle/>
          <a:p>
            <a:pPr algn="just">
              <a:buNone/>
            </a:pPr>
            <a:r>
              <a:rPr lang="ru-RU" dirty="0" smtClean="0">
                <a:latin typeface="Times New Roman" pitchFamily="18" charset="0"/>
                <a:cs typeface="Times New Roman" pitchFamily="18" charset="0"/>
              </a:rPr>
              <a:t>Суд апелляционной инстанции указал, что в подпункте 15 пункта 2 статьи 146 Налогового кодекса законодатель сознательно использовал иную, по сравнению со статьями 38, 39 Налогового кодекса, терминологию, определяя операции, не признаваемые объектом налогообложения, что свидетельствует о не идентичности используемых понятий "реализация имущества и (или имущественных прав должника" и "реализация товаров, работ, услуг".</a:t>
            </a:r>
          </a:p>
          <a:p>
            <a:pPr algn="just">
              <a:buNone/>
            </a:pPr>
            <a:r>
              <a:rPr lang="ru-RU" dirty="0" smtClean="0">
                <a:latin typeface="Times New Roman" pitchFamily="18" charset="0"/>
                <a:cs typeface="Times New Roman" pitchFamily="18" charset="0"/>
              </a:rPr>
              <a:t>Терминология "реализация имущества (имущественных прав) должника- банкрота" используется в рамках правоотношений, связанных с реализаций имущества должника, включенного в конкурсную массу, в рамках конкурсного производства, регулируется законодательством о банкротстве.</a:t>
            </a:r>
          </a:p>
          <a:p>
            <a:pPr algn="just">
              <a:buNone/>
            </a:pPr>
            <a:r>
              <a:rPr lang="ru-RU" dirty="0" smtClean="0">
                <a:latin typeface="Times New Roman" pitchFamily="18" charset="0"/>
                <a:cs typeface="Times New Roman" pitchFamily="18" charset="0"/>
              </a:rPr>
              <a:t>В соответствии с пунктом 1 статьи 131 Федерального закона от 26.10.2002 N 127-ФЗ "О несостоятельности (банкротстве)" (далее - Закон о банкротстве) все имущество должника, имеющееся на дату открытия конкурсного производства и выявленное в ходе конкурсного производства, составляет конкурсную массу.</a:t>
            </a:r>
          </a:p>
          <a:p>
            <a:pPr algn="just">
              <a:buNone/>
            </a:pPr>
            <a:r>
              <a:rPr lang="ru-RU" dirty="0" smtClean="0">
                <a:latin typeface="Times New Roman" pitchFamily="18" charset="0"/>
                <a:cs typeface="Times New Roman" pitchFamily="18" charset="0"/>
              </a:rPr>
              <a:t>Реализация имущества должника, которое является продукцией должника, произведенной в процессе своей хозяйственной деятельности, обособляется от реализации прочего имущества должника, составляющего конкурсную массу (пункт 6 статьи 139 Закона о банкротстве).</a:t>
            </a:r>
          </a:p>
          <a:p>
            <a:pPr algn="just">
              <a:buNone/>
            </a:pPr>
            <a:r>
              <a:rPr lang="ru-RU" dirty="0" smtClean="0">
                <a:latin typeface="Times New Roman" pitchFamily="18" charset="0"/>
                <a:cs typeface="Times New Roman" pitchFamily="18" charset="0"/>
              </a:rPr>
              <a:t>Объектом обложения НДС в силу подпункта 1 пункта 1 статьи 146 Налогового кодекса являются также операции по реализации работ и услуг.</a:t>
            </a:r>
          </a:p>
          <a:p>
            <a:pPr algn="just">
              <a:buNone/>
            </a:pPr>
            <a:r>
              <a:rPr lang="ru-RU" dirty="0" smtClean="0">
                <a:latin typeface="Times New Roman" pitchFamily="18" charset="0"/>
                <a:cs typeface="Times New Roman" pitchFamily="18" charset="0"/>
              </a:rPr>
              <a:t>По мнению налогового органа, реализуемые должником-банкротом товары освобождаются от налогообложения НДС, а реализуемые работы и услуги признаются объектом налогообложения.</a:t>
            </a:r>
          </a:p>
          <a:p>
            <a:pPr algn="just">
              <a:buNone/>
            </a:pPr>
            <a:r>
              <a:rPr lang="ru-RU" dirty="0" smtClean="0">
                <a:latin typeface="Times New Roman" pitchFamily="18" charset="0"/>
                <a:cs typeface="Times New Roman" pitchFamily="18" charset="0"/>
              </a:rPr>
              <a:t>Суд апелляционной инстанции указал на то, что такая позиция налогового органа не имеет достаточного экономического обоснования, противоречит основам налогового законодательства, легализует схему уклонения от уплаты налогов для должников-банкротов, реализующих продукцию в рамках текущей хозяйственной деятельности.</a:t>
            </a:r>
          </a:p>
          <a:p>
            <a:pPr algn="just">
              <a:buNone/>
            </a:pPr>
            <a:r>
              <a:rPr lang="ru-RU" dirty="0" smtClean="0">
                <a:latin typeface="Times New Roman" pitchFamily="18" charset="0"/>
                <a:cs typeface="Times New Roman" pitchFamily="18" charset="0"/>
              </a:rPr>
              <a:t>Арбитражный суд Уральского округа Постановлением от 15.03.2018 Постановление суда апелляционной инстанции отменил, решение суда первой инстанции оставил в силе, сделав вывод о том, что из объектов налогообложения НДС исключается реализация любого имущества должника-банкрота.</a:t>
            </a:r>
          </a:p>
          <a:p>
            <a:pPr>
              <a:buNone/>
            </a:pPr>
            <a:endParaRPr lang="ru-RU" dirty="0" smtClean="0"/>
          </a:p>
          <a:p>
            <a:pPr>
              <a:buNone/>
            </a:pPr>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39</a:t>
            </a:fld>
            <a:endParaRPr lang="ru-R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5229200"/>
            <a:ext cx="8229600" cy="896963"/>
          </a:xfrm>
        </p:spPr>
        <p:txBody>
          <a:bodyPr/>
          <a:lstStyle/>
          <a:p>
            <a:pPr algn="ctr">
              <a:buNone/>
            </a:pPr>
            <a:r>
              <a:rPr lang="ru-RU" i="1" dirty="0" smtClean="0"/>
              <a:t>Концепция НДС</a:t>
            </a:r>
            <a:endParaRPr lang="ru-RU" dirty="0"/>
          </a:p>
        </p:txBody>
      </p:sp>
      <p:sp>
        <p:nvSpPr>
          <p:cNvPr id="16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6385" name="Object 1"/>
          <p:cNvGraphicFramePr>
            <a:graphicFrameLocks noChangeAspect="1"/>
          </p:cNvGraphicFramePr>
          <p:nvPr/>
        </p:nvGraphicFramePr>
        <p:xfrm>
          <a:off x="467544" y="1484784"/>
          <a:ext cx="8280920" cy="3668594"/>
        </p:xfrm>
        <a:graphic>
          <a:graphicData uri="http://schemas.openxmlformats.org/presentationml/2006/ole">
            <p:oleObj spid="_x0000_s16385" r:id="rId3" imgW="8886833" imgH="3933900" progId="">
              <p:embed/>
            </p:oleObj>
          </a:graphicData>
        </a:graphic>
      </p:graphicFrame>
      <p:sp>
        <p:nvSpPr>
          <p:cNvPr id="6" name="Номер слайда 5"/>
          <p:cNvSpPr>
            <a:spLocks noGrp="1"/>
          </p:cNvSpPr>
          <p:nvPr>
            <p:ph type="sldNum" sz="quarter" idx="12"/>
          </p:nvPr>
        </p:nvSpPr>
        <p:spPr/>
        <p:txBody>
          <a:bodyPr/>
          <a:lstStyle/>
          <a:p>
            <a:fld id="{725C68B6-61C2-468F-89AB-4B9F7531AA68}" type="slidenum">
              <a:rPr lang="ru-RU" smtClean="0"/>
              <a:pPr/>
              <a:t>4</a:t>
            </a:fld>
            <a:endParaRPr lang="ru-RU"/>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688"/>
            <a:ext cx="8229600" cy="5505475"/>
          </a:xfrm>
        </p:spPr>
        <p:txBody>
          <a:bodyPr>
            <a:noAutofit/>
          </a:bodyPr>
          <a:lstStyle/>
          <a:p>
            <a:pPr algn="just">
              <a:buNone/>
            </a:pPr>
            <a:r>
              <a:rPr lang="ru-RU" sz="1200" dirty="0" smtClean="0">
                <a:latin typeface="Times New Roman" pitchFamily="18" charset="0"/>
                <a:cs typeface="Times New Roman" pitchFamily="18" charset="0"/>
              </a:rPr>
              <a:t>Продукция реализована ОАО "</a:t>
            </a:r>
            <a:r>
              <a:rPr lang="ru-RU" sz="1200" dirty="0" err="1" smtClean="0">
                <a:latin typeface="Times New Roman" pitchFamily="18" charset="0"/>
                <a:cs typeface="Times New Roman" pitchFamily="18" charset="0"/>
              </a:rPr>
              <a:t>Элиз</a:t>
            </a:r>
            <a:r>
              <a:rPr lang="ru-RU" sz="1200" dirty="0" smtClean="0">
                <a:latin typeface="Times New Roman" pitchFamily="18" charset="0"/>
                <a:cs typeface="Times New Roman" pitchFamily="18" charset="0"/>
              </a:rPr>
              <a:t>" по договорам, заключенным в общегражданском порядке: без проведения предварительной инвентаризации, без оценки рыночной стоимости и утверждения собранием кредиторов (арбитражным судом) порядка продажи, без проведения торгов, т.е. не в порядке, предусмотренном для продажи имущества должника, включенного в конкурсную массу.</a:t>
            </a:r>
          </a:p>
          <a:p>
            <a:pPr algn="just">
              <a:buNone/>
            </a:pPr>
            <a:r>
              <a:rPr lang="ru-RU" sz="1200" dirty="0" smtClean="0">
                <a:latin typeface="Times New Roman" pitchFamily="18" charset="0"/>
                <a:cs typeface="Times New Roman" pitchFamily="18" charset="0"/>
              </a:rPr>
              <a:t>Следовательно, правовой режим продукции должника-банкрота не отличается от правового режима продукции любого другого хозяйствующего субъекта. Реализация такой продукции в соответствии с подпунктом 1 пункта 1 статьи 146 Налогового кодекса Российской Федерации подлежит обложению НДС в общем порядке.</a:t>
            </a:r>
          </a:p>
          <a:p>
            <a:pPr algn="just">
              <a:buNone/>
            </a:pPr>
            <a:r>
              <a:rPr lang="ru-RU" sz="1200" dirty="0" smtClean="0">
                <a:latin typeface="Times New Roman" pitchFamily="18" charset="0"/>
                <a:cs typeface="Times New Roman" pitchFamily="18" charset="0"/>
              </a:rPr>
              <a:t>ОАО "</a:t>
            </a:r>
            <a:r>
              <a:rPr lang="ru-RU" sz="1200" dirty="0" err="1" smtClean="0">
                <a:latin typeface="Times New Roman" pitchFamily="18" charset="0"/>
                <a:cs typeface="Times New Roman" pitchFamily="18" charset="0"/>
              </a:rPr>
              <a:t>Элиз</a:t>
            </a:r>
            <a:r>
              <a:rPr lang="ru-RU" sz="1200" dirty="0" smtClean="0">
                <a:latin typeface="Times New Roman" pitchFamily="18" charset="0"/>
                <a:cs typeface="Times New Roman" pitchFamily="18" charset="0"/>
              </a:rPr>
              <a:t>" считает, что судами неправильно применены понятия налогового законодательства, определенные в статье 38 Налогового кодекса Российской Федерации. Суды фактически толкуют понятие "имущество" в смысле, установленном пунктом 2 статьи 38 Налогового кодекса Российской Федерации, и приравнивают его к понятию "товары" в значении пункта 3 названной статьи.</a:t>
            </a:r>
          </a:p>
          <a:p>
            <a:pPr algn="just">
              <a:buNone/>
            </a:pPr>
            <a:r>
              <a:rPr lang="ru-RU" sz="1200" dirty="0" smtClean="0">
                <a:latin typeface="Times New Roman" pitchFamily="18" charset="0"/>
                <a:cs typeface="Times New Roman" pitchFamily="18" charset="0"/>
              </a:rPr>
              <a:t>По мнению общества, термин "имущество", указанный в пункте 2 статьи 38 Налогового кодекса Российской Федерации, неправомерно использован судами для целей толкования подпункта 15 пункта 2 статьи 146 Налогового кодекса Российской Федерации, т.к. данный термин включен в налоговое законодательство для целей обозначения объекта налогообложения налогом на имущество и не может применяться в целях обложения иными налогами, в том числе НДС.</a:t>
            </a:r>
          </a:p>
          <a:p>
            <a:pPr algn="just">
              <a:buNone/>
            </a:pPr>
            <a:r>
              <a:rPr lang="ru-RU" sz="1200" dirty="0" smtClean="0">
                <a:latin typeface="Times New Roman" pitchFamily="18" charset="0"/>
                <a:cs typeface="Times New Roman" pitchFamily="18" charset="0"/>
              </a:rPr>
              <a:t>Заявитель также отмечает, что позиция судов не отвечает целям введения освобождения от уплаты НДС, предусмотренного подпунктом 15 пункта 2 статьи 146 Налогового кодекса Российской Федерации. Данная норма была предусмотрена для устранения противоречия между нормами налогового законодательства и законодательства о банкротстве, касающегося вопроса исполнения должником, признанным несостоятельным, налоговой обязанности по НДС таким образом, чтобы не нарушалась законная очередность удовлетворения требований кредиторов должника, очередность погашения текущих платежей, а также само право кредиторов на получения от должника причитающегося им исполнения.</a:t>
            </a:r>
          </a:p>
          <a:p>
            <a:pPr algn="just">
              <a:buNone/>
            </a:pPr>
            <a:r>
              <a:rPr lang="ru-RU" sz="1200" dirty="0" smtClean="0">
                <a:latin typeface="Times New Roman" pitchFamily="18" charset="0"/>
                <a:cs typeface="Times New Roman" pitchFamily="18" charset="0"/>
              </a:rPr>
              <a:t>По мнению общества, действия налогового органа направлены на косвенное взимание НДС в нарушение очередности удовлетворения требований кредиторов общества в процедуре банкротства.</a:t>
            </a:r>
          </a:p>
          <a:p>
            <a:pPr algn="just">
              <a:buNone/>
            </a:pPr>
            <a:r>
              <a:rPr lang="ru-RU" sz="1200" dirty="0" smtClean="0">
                <a:latin typeface="Times New Roman" pitchFamily="18" charset="0"/>
                <a:cs typeface="Times New Roman" pitchFamily="18" charset="0"/>
              </a:rPr>
              <a:t>Приведенные доводы заслуживают внимания, в связи с чем кассационная жалоба ОАО "</a:t>
            </a:r>
            <a:r>
              <a:rPr lang="ru-RU" sz="1200" dirty="0" err="1" smtClean="0">
                <a:latin typeface="Times New Roman" pitchFamily="18" charset="0"/>
                <a:cs typeface="Times New Roman" pitchFamily="18" charset="0"/>
              </a:rPr>
              <a:t>Элиз</a:t>
            </a:r>
            <a:r>
              <a:rPr lang="ru-RU" sz="1200" dirty="0" smtClean="0">
                <a:latin typeface="Times New Roman" pitchFamily="18" charset="0"/>
                <a:cs typeface="Times New Roman" pitchFamily="18" charset="0"/>
              </a:rPr>
              <a:t>" с делом подлежит передаче на рассмотрение Судебной коллегии Верховного Суда Российской Федерации.</a:t>
            </a:r>
          </a:p>
          <a:p>
            <a:pPr algn="just">
              <a:buNone/>
            </a:pPr>
            <a:r>
              <a:rPr lang="ru-RU" sz="1200" dirty="0" smtClean="0">
                <a:latin typeface="Times New Roman" pitchFamily="18" charset="0"/>
                <a:cs typeface="Times New Roman" pitchFamily="18" charset="0"/>
              </a:rPr>
              <a:t>Определила: </a:t>
            </a:r>
          </a:p>
          <a:p>
            <a:pPr algn="just">
              <a:buNone/>
            </a:pPr>
            <a:r>
              <a:rPr lang="ru-RU" sz="1200" dirty="0" smtClean="0">
                <a:latin typeface="Times New Roman" pitchFamily="18" charset="0"/>
                <a:cs typeface="Times New Roman" pitchFamily="18" charset="0"/>
              </a:rPr>
              <a:t>кассационную жалобу открытого акционерного общества "</a:t>
            </a:r>
            <a:r>
              <a:rPr lang="ru-RU" sz="1200" dirty="0" err="1" smtClean="0">
                <a:latin typeface="Times New Roman" pitchFamily="18" charset="0"/>
                <a:cs typeface="Times New Roman" pitchFamily="18" charset="0"/>
              </a:rPr>
              <a:t>Элиз</a:t>
            </a:r>
            <a:r>
              <a:rPr lang="ru-RU" sz="1200" dirty="0" smtClean="0">
                <a:latin typeface="Times New Roman" pitchFamily="18" charset="0"/>
                <a:cs typeface="Times New Roman" pitchFamily="18" charset="0"/>
              </a:rPr>
              <a:t>" с делом передать для рассмотрения в судебном заседании Судебной коллегии по экономическим спорам Верховного Суда Российской Федерации.</a:t>
            </a:r>
            <a:endParaRPr lang="ru-RU" sz="12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40</a:t>
            </a:fld>
            <a:endParaRPr lang="ru-RU"/>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latin typeface="Times New Roman" pitchFamily="18" charset="0"/>
                <a:cs typeface="Times New Roman" pitchFamily="18" charset="0"/>
              </a:rPr>
              <a:t>Выводы по банкротству</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7500" lnSpcReduction="20000"/>
          </a:bodyPr>
          <a:lstStyle/>
          <a:p>
            <a:pPr marL="514350" indent="-514350" algn="just">
              <a:buAutoNum type="arabicPeriod"/>
            </a:pPr>
            <a:r>
              <a:rPr lang="ru-RU" dirty="0" smtClean="0">
                <a:latin typeface="Times New Roman" pitchFamily="18" charset="0"/>
                <a:cs typeface="Times New Roman" pitchFamily="18" charset="0"/>
              </a:rPr>
              <a:t>Ситуация с НДС при реализации товаров/работ/услуг на текущий момент неоднозначна, так как более позднее определение ВС РФ передало этот вопрос на рассмотрение Судебной коллегии по экономическим спорам ВС РФ (несмотря на решение ВС РФ 15.03.2018 в котором аналогичный вопрос решен).</a:t>
            </a:r>
          </a:p>
          <a:p>
            <a:pPr marL="514350" indent="-514350" algn="just">
              <a:buNone/>
            </a:pPr>
            <a:endParaRPr lang="ru-RU" dirty="0" smtClean="0">
              <a:latin typeface="Times New Roman" pitchFamily="18" charset="0"/>
              <a:cs typeface="Times New Roman" pitchFamily="18" charset="0"/>
            </a:endParaRPr>
          </a:p>
          <a:p>
            <a:pPr marL="514350" indent="-514350" algn="just">
              <a:buNone/>
            </a:pPr>
            <a:r>
              <a:rPr lang="ru-RU" dirty="0" smtClean="0">
                <a:latin typeface="Times New Roman" pitchFamily="18" charset="0"/>
                <a:cs typeface="Times New Roman" pitchFamily="18" charset="0"/>
              </a:rPr>
              <a:t>2.	Учитывая тот факт, что ситуация с НДС в части реализуемого имущества составляющего конкурсную массу аналогична ситуации с реализацией недвижимого имущества в рамках 159-ФЗ, представляется целесообразным указывать рыночную стоимость с формулировкой «НДС не облагается». </a:t>
            </a:r>
            <a:endParaRPr lang="ru-RU"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41</a:t>
            </a:fld>
            <a:endParaRPr lang="ru-RU"/>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a:bodyPr>
          <a:lstStyle/>
          <a:p>
            <a:r>
              <a:rPr lang="ru-RU" sz="3600" dirty="0" smtClean="0">
                <a:latin typeface="Times New Roman" pitchFamily="18" charset="0"/>
                <a:cs typeface="Times New Roman" pitchFamily="18" charset="0"/>
              </a:rPr>
              <a:t>Залоги</a:t>
            </a:r>
            <a:endParaRPr lang="ru-RU" sz="36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908720"/>
            <a:ext cx="8229600" cy="5217443"/>
          </a:xfrm>
        </p:spPr>
        <p:txBody>
          <a:bodyPr>
            <a:normAutofit fontScale="25000" lnSpcReduction="20000"/>
          </a:bodyPr>
          <a:lstStyle/>
          <a:p>
            <a:pPr marL="0" indent="0">
              <a:buNone/>
            </a:pPr>
            <a:r>
              <a:rPr lang="ru-RU" sz="4800" dirty="0" smtClean="0">
                <a:latin typeface="Times New Roman" pitchFamily="18" charset="0"/>
                <a:cs typeface="Times New Roman" pitchFamily="18" charset="0"/>
              </a:rPr>
              <a:t>АРБИТРАЖНЫЙ СУД ЦЕНТРАЛЬНОГО ОКРУГА ПОСТАНОВЛЕНИЕ от 29 января 2018 г. по делу N А09-14451/2016</a:t>
            </a:r>
          </a:p>
          <a:p>
            <a:pPr algn="just">
              <a:buNone/>
            </a:pPr>
            <a:r>
              <a:rPr lang="ru-RU" sz="4800" dirty="0" smtClean="0">
                <a:latin typeface="Times New Roman" pitchFamily="18" charset="0"/>
                <a:cs typeface="Times New Roman" pitchFamily="18" charset="0"/>
              </a:rPr>
              <a:t>Акционерное общество "Российский Сельскохозяйственный банк" (далее - АО "</a:t>
            </a:r>
            <a:r>
              <a:rPr lang="ru-RU" sz="4800" dirty="0" err="1" smtClean="0">
                <a:latin typeface="Times New Roman" pitchFamily="18" charset="0"/>
                <a:cs typeface="Times New Roman" pitchFamily="18" charset="0"/>
              </a:rPr>
              <a:t>Россельхозбанк</a:t>
            </a:r>
            <a:r>
              <a:rPr lang="ru-RU" sz="4800" dirty="0" smtClean="0">
                <a:latin typeface="Times New Roman" pitchFamily="18" charset="0"/>
                <a:cs typeface="Times New Roman" pitchFamily="18" charset="0"/>
              </a:rPr>
              <a:t>", Банк, истец) в лице Брянского РФ АО "</a:t>
            </a:r>
            <a:r>
              <a:rPr lang="ru-RU" sz="4800" dirty="0" err="1" smtClean="0">
                <a:latin typeface="Times New Roman" pitchFamily="18" charset="0"/>
                <a:cs typeface="Times New Roman" pitchFamily="18" charset="0"/>
              </a:rPr>
              <a:t>Россельхозбанк</a:t>
            </a:r>
            <a:r>
              <a:rPr lang="ru-RU" sz="4800" dirty="0" smtClean="0">
                <a:latin typeface="Times New Roman" pitchFamily="18" charset="0"/>
                <a:cs typeface="Times New Roman" pitchFamily="18" charset="0"/>
              </a:rPr>
              <a:t>" обратилось в Арбитражный суд Брянской области с исковым заявлением к государственному унитарному предприятию "Брянская областная продовольственная корпорация" (далее - ГУП "Брянская областная продовольственная корпорация", ответчик) о взыскании 69 514 310 руб. 84 коп., в том числе 49 500 000 руб. ссудной задолженности, 8574861 руб. 67 коп. процентов, 243231 руб. 38 коп. комиссии за обслуживание кредита, а также 11 196 217 руб. 80 коп. неустойки, включая 9 076 372 руб. 90 коп. пени по просроченной ссудной задолженности, 2 061 896 руб. 33 коп. пени по просроченным процентам и 57 948 руб. 57 коп. пени по просроченной комиссии за обслуживание кредита путем обращения взыскания на имущество, заложенное по договору об ипотеке (залоге недвижимости) от 12.12.2013 N 136900/0429-7.7у (с учетом уточнений, заявленных в порядке статьи 49 Арбитражного процессуального кодекса Российской Федерации (далее - АПК РФ)).</a:t>
            </a:r>
          </a:p>
          <a:p>
            <a:pPr algn="just">
              <a:buNone/>
            </a:pPr>
            <a:r>
              <a:rPr lang="ru-RU" sz="4800" dirty="0" smtClean="0">
                <a:latin typeface="Times New Roman" pitchFamily="18" charset="0"/>
                <a:cs typeface="Times New Roman" pitchFamily="18" charset="0"/>
              </a:rPr>
              <a:t>Решением Арбитражного суда Брянской области от 29.07.2017 исковые требования АО "Российский Сельскохозяйственный банк" в лице Брянского РФ АО "</a:t>
            </a:r>
            <a:r>
              <a:rPr lang="ru-RU" sz="4800" dirty="0" err="1" smtClean="0">
                <a:latin typeface="Times New Roman" pitchFamily="18" charset="0"/>
                <a:cs typeface="Times New Roman" pitchFamily="18" charset="0"/>
              </a:rPr>
              <a:t>Россельхозбанк</a:t>
            </a:r>
            <a:r>
              <a:rPr lang="ru-RU" sz="4800" dirty="0" smtClean="0">
                <a:latin typeface="Times New Roman" pitchFamily="18" charset="0"/>
                <a:cs typeface="Times New Roman" pitchFamily="18" charset="0"/>
              </a:rPr>
              <a:t>" удовлетворены частично. С ГУП "Брянская областная продовольственная корпорация" в пользу АО "Российский Сельскохозяйственный банк" в лице Брянского РФ взыскано 67863093 руб. 05 коп., в том числе 49500000 руб. ссудной задолженности, 8574861 руб. 67 коп. процентов, 243231 руб. 38 коп. комиссии за обслуживание кредита и 9545000 руб. неустойки, распределены судебные расходы. В остальной части иска отказано. Обращено взыскание на имущество, являющееся предметом договора залога от 12.12.2013 N 136900/0429-7.7у, а именно:</a:t>
            </a:r>
          </a:p>
          <a:p>
            <a:pPr algn="just">
              <a:buNone/>
            </a:pPr>
            <a:r>
              <a:rPr lang="ru-RU" sz="4800" dirty="0" smtClean="0">
                <a:latin typeface="Times New Roman" pitchFamily="18" charset="0"/>
                <a:cs typeface="Times New Roman" pitchFamily="18" charset="0"/>
              </a:rPr>
              <a:t>- </a:t>
            </a:r>
            <a:r>
              <a:rPr lang="ru-RU" sz="4800" dirty="0" err="1" smtClean="0">
                <a:latin typeface="Times New Roman" pitchFamily="18" charset="0"/>
                <a:cs typeface="Times New Roman" pitchFamily="18" charset="0"/>
              </a:rPr>
              <a:t>логистический</a:t>
            </a:r>
            <a:r>
              <a:rPr lang="ru-RU" sz="4800" dirty="0" smtClean="0">
                <a:latin typeface="Times New Roman" pitchFamily="18" charset="0"/>
                <a:cs typeface="Times New Roman" pitchFamily="18" charset="0"/>
              </a:rPr>
              <a:t> центр, нежилое помещение площадью застройки 2041,2 кв. м, степень готовности 80%, расположенный по адресу Брянская область, Брянский район, д. </a:t>
            </a:r>
            <a:r>
              <a:rPr lang="ru-RU" sz="4800" dirty="0" err="1" smtClean="0">
                <a:latin typeface="Times New Roman" pitchFamily="18" charset="0"/>
                <a:cs typeface="Times New Roman" pitchFamily="18" charset="0"/>
              </a:rPr>
              <a:t>Добрунь</a:t>
            </a:r>
            <a:r>
              <a:rPr lang="ru-RU" sz="4800" dirty="0" smtClean="0">
                <a:latin typeface="Times New Roman" pitchFamily="18" charset="0"/>
                <a:cs typeface="Times New Roman" pitchFamily="18" charset="0"/>
              </a:rPr>
              <a:t>, ул. Шоссейная, участок 17, кадастровый номер 32:02:0300104:464;</a:t>
            </a:r>
          </a:p>
          <a:p>
            <a:pPr algn="just">
              <a:buNone/>
            </a:pPr>
            <a:r>
              <a:rPr lang="ru-RU" sz="4800" dirty="0" smtClean="0">
                <a:latin typeface="Times New Roman" pitchFamily="18" charset="0"/>
                <a:cs typeface="Times New Roman" pitchFamily="18" charset="0"/>
              </a:rPr>
              <a:t>- право аренды на земельный участок, назначение: земли промышленности, энергетики, транспорта, связи, радиовещания, телевидения, информатики, земли для обеспечения космической деятельности, земли обороны, безопасности и земли иного специального назначения, площадью 30000 кв. м, расположенный по адресу Брянская область, Брянский район, д. </a:t>
            </a:r>
            <a:r>
              <a:rPr lang="ru-RU" sz="4800" dirty="0" err="1" smtClean="0">
                <a:latin typeface="Times New Roman" pitchFamily="18" charset="0"/>
                <a:cs typeface="Times New Roman" pitchFamily="18" charset="0"/>
              </a:rPr>
              <a:t>Добрунь</a:t>
            </a:r>
            <a:r>
              <a:rPr lang="ru-RU" sz="4800" dirty="0" smtClean="0">
                <a:latin typeface="Times New Roman" pitchFamily="18" charset="0"/>
                <a:cs typeface="Times New Roman" pitchFamily="18" charset="0"/>
              </a:rPr>
              <a:t>, ул. Шоссейная, участок 17, кадастровый номер 32:02:0300104:337. Установлена начальная продажная цена заложенного имущества 54747000 руб., в том числе </a:t>
            </a:r>
            <a:r>
              <a:rPr lang="ru-RU" sz="4800" dirty="0" err="1" smtClean="0">
                <a:latin typeface="Times New Roman" pitchFamily="18" charset="0"/>
                <a:cs typeface="Times New Roman" pitchFamily="18" charset="0"/>
              </a:rPr>
              <a:t>логистического</a:t>
            </a:r>
            <a:r>
              <a:rPr lang="ru-RU" sz="4800" dirty="0" smtClean="0">
                <a:latin typeface="Times New Roman" pitchFamily="18" charset="0"/>
                <a:cs typeface="Times New Roman" pitchFamily="18" charset="0"/>
              </a:rPr>
              <a:t> центра - 49539000 руб. и права аренды земельного участка - 5208000 руб.</a:t>
            </a:r>
          </a:p>
          <a:p>
            <a:pPr algn="just">
              <a:buNone/>
            </a:pPr>
            <a:r>
              <a:rPr lang="ru-RU" sz="4800" dirty="0" smtClean="0">
                <a:latin typeface="Times New Roman" pitchFamily="18" charset="0"/>
                <a:cs typeface="Times New Roman" pitchFamily="18" charset="0"/>
              </a:rPr>
              <a:t>Постановлением Двадцатого арбитражного апелляционного суда от 15.09.2017 решение суда первой инстанции от 29.07.2017 оставлено без изменения.</a:t>
            </a:r>
          </a:p>
          <a:p>
            <a:pPr algn="just">
              <a:buNone/>
            </a:pPr>
            <a:r>
              <a:rPr lang="ru-RU" sz="4800" dirty="0" smtClean="0">
                <a:latin typeface="Times New Roman" pitchFamily="18" charset="0"/>
                <a:cs typeface="Times New Roman" pitchFamily="18" charset="0"/>
              </a:rPr>
              <a:t>В обоснование кассационной жалобы заявитель указывает на положения пункта 6 информационного письма Президиума ВАС РФ от 15.01.1998 N 26 "Обзор рассмотрения споров, связанных с применением арбитражными судами норм гражданского кодекса Российской Федерации о залоге", согласно которым при наличии спора между залогодателем и залогодержателем начальная продажная цена заложенного имущества устанавливается судом, исходя из рыночной цены этого имущества.</a:t>
            </a:r>
          </a:p>
          <a:p>
            <a:pPr>
              <a:buNone/>
            </a:pPr>
            <a:endParaRPr lang="ru-RU" dirty="0" smtClean="0"/>
          </a:p>
          <a:p>
            <a:pPr>
              <a:buNone/>
            </a:pPr>
            <a:endParaRPr lang="ru-RU" dirty="0" smtClean="0"/>
          </a:p>
          <a:p>
            <a:endParaRPr lang="ru-RU" dirty="0" smtClean="0"/>
          </a:p>
          <a:p>
            <a:endParaRPr lang="ru-RU"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42</a:t>
            </a:fld>
            <a:endParaRPr lang="ru-RU"/>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577483"/>
          </a:xfrm>
        </p:spPr>
        <p:txBody>
          <a:bodyPr>
            <a:normAutofit fontScale="25000" lnSpcReduction="20000"/>
          </a:bodyPr>
          <a:lstStyle/>
          <a:p>
            <a:pPr algn="just">
              <a:buNone/>
            </a:pPr>
            <a:r>
              <a:rPr lang="ru-RU" sz="5200" dirty="0" smtClean="0">
                <a:latin typeface="Times New Roman" pitchFamily="18" charset="0"/>
                <a:cs typeface="Times New Roman" pitchFamily="18" charset="0"/>
              </a:rPr>
              <a:t>Полагает, что судами необоснованно установлена начальная продажная цена заложенного имущества без учета налога на добавленную стоимость (НДС).</a:t>
            </a:r>
          </a:p>
          <a:p>
            <a:pPr algn="just">
              <a:buNone/>
            </a:pPr>
            <a:r>
              <a:rPr lang="ru-RU" sz="5200" dirty="0" smtClean="0">
                <a:latin typeface="Times New Roman" pitchFamily="18" charset="0"/>
                <a:cs typeface="Times New Roman" pitchFamily="18" charset="0"/>
              </a:rPr>
              <a:t>Считает, что экспертное заключение, положенное в основу решения, не соответствует обязательным требованиям, предусмотренным действующим законодательством, поскольку содержит серьезные противоречия в выводах эксперта.</a:t>
            </a:r>
          </a:p>
          <a:p>
            <a:pPr algn="just">
              <a:buNone/>
            </a:pPr>
            <a:r>
              <a:rPr lang="ru-RU" sz="5200" dirty="0" smtClean="0">
                <a:latin typeface="Times New Roman" pitchFamily="18" charset="0"/>
                <a:cs typeface="Times New Roman" pitchFamily="18" charset="0"/>
              </a:rPr>
              <a:t>Изучив материалы дела, обсудив доводы кассационной жалобы и отзыва на нее, судебная коллегия суда кассационной инстанции </a:t>
            </a:r>
            <a:r>
              <a:rPr lang="ru-RU" sz="5200" b="1" dirty="0" smtClean="0">
                <a:latin typeface="Times New Roman" pitchFamily="18" charset="0"/>
                <a:cs typeface="Times New Roman" pitchFamily="18" charset="0"/>
              </a:rPr>
              <a:t>считает необходимым решение Арбитражного суда Брянской области </a:t>
            </a:r>
            <a:r>
              <a:rPr lang="ru-RU" sz="5200" dirty="0" smtClean="0">
                <a:latin typeface="Times New Roman" pitchFamily="18" charset="0"/>
                <a:cs typeface="Times New Roman" pitchFamily="18" charset="0"/>
              </a:rPr>
              <a:t>от 29.06.2017 и </a:t>
            </a:r>
            <a:r>
              <a:rPr lang="ru-RU" sz="5200" b="1" dirty="0" smtClean="0">
                <a:latin typeface="Times New Roman" pitchFamily="18" charset="0"/>
                <a:cs typeface="Times New Roman" pitchFamily="18" charset="0"/>
              </a:rPr>
              <a:t>постановление Двадцатого арбитражного апелляционного суда </a:t>
            </a:r>
            <a:r>
              <a:rPr lang="ru-RU" sz="5200" dirty="0" smtClean="0">
                <a:latin typeface="Times New Roman" pitchFamily="18" charset="0"/>
                <a:cs typeface="Times New Roman" pitchFamily="18" charset="0"/>
              </a:rPr>
              <a:t>от 15.09.2017 </a:t>
            </a:r>
            <a:r>
              <a:rPr lang="ru-RU" sz="5200" b="1" dirty="0" smtClean="0">
                <a:latin typeface="Times New Roman" pitchFamily="18" charset="0"/>
                <a:cs typeface="Times New Roman" pitchFamily="18" charset="0"/>
              </a:rPr>
              <a:t>в части установления начальной продажной цены заложенного имущества отменить</a:t>
            </a:r>
            <a:r>
              <a:rPr lang="ru-RU" sz="5200" dirty="0" smtClean="0">
                <a:latin typeface="Times New Roman" pitchFamily="18" charset="0"/>
                <a:cs typeface="Times New Roman" pitchFamily="18" charset="0"/>
              </a:rPr>
              <a:t>, </a:t>
            </a:r>
            <a:r>
              <a:rPr lang="ru-RU" sz="5200" b="1" dirty="0" smtClean="0">
                <a:latin typeface="Times New Roman" pitchFamily="18" charset="0"/>
                <a:cs typeface="Times New Roman" pitchFamily="18" charset="0"/>
              </a:rPr>
              <a:t>направить дело на новое рассмотрение в суд первой инстанции</a:t>
            </a:r>
            <a:r>
              <a:rPr lang="ru-RU" sz="5200" dirty="0" smtClean="0">
                <a:latin typeface="Times New Roman" pitchFamily="18" charset="0"/>
                <a:cs typeface="Times New Roman" pitchFamily="18" charset="0"/>
              </a:rPr>
              <a:t>, исходя из следующего.</a:t>
            </a:r>
          </a:p>
          <a:p>
            <a:pPr algn="just">
              <a:buNone/>
            </a:pPr>
            <a:r>
              <a:rPr lang="ru-RU" sz="5200" dirty="0" smtClean="0">
                <a:latin typeface="Times New Roman" pitchFamily="18" charset="0"/>
                <a:cs typeface="Times New Roman" pitchFamily="18" charset="0"/>
              </a:rPr>
              <a:t>В связи с непредставлением ответчиком доказательств, подтверждающих погашение задолженности по кредитному договору, суды пришли к выводу об удовлетворении заявленных требований и взыскании с ответчика 49 500 000 руб. ссудной задолженности, 8 574 861 руб. 67 коп. процентов, 243 231 руб. 38 коп. комиссии за обслуживание кредита и 9 545 000 руб. неустойки.</a:t>
            </a:r>
          </a:p>
          <a:p>
            <a:pPr algn="just">
              <a:buNone/>
            </a:pPr>
            <a:r>
              <a:rPr lang="ru-RU" sz="5200" dirty="0" smtClean="0">
                <a:latin typeface="Times New Roman" pitchFamily="18" charset="0"/>
                <a:cs typeface="Times New Roman" pitchFamily="18" charset="0"/>
              </a:rPr>
              <a:t>Судами также обращено взыскание на имущество, являющееся предметом договора залога от 12.12.2013 N 136900/0429-7.7у.</a:t>
            </a:r>
          </a:p>
          <a:p>
            <a:pPr algn="just">
              <a:buNone/>
            </a:pPr>
            <a:r>
              <a:rPr lang="ru-RU" sz="5200" dirty="0" smtClean="0">
                <a:latin typeface="Times New Roman" pitchFamily="18" charset="0"/>
                <a:cs typeface="Times New Roman" pitchFamily="18" charset="0"/>
              </a:rPr>
              <a:t>При этом начальная продажная цена заложенного имущества установлена в размере 54 747 000 руб., в том числе </a:t>
            </a:r>
            <a:r>
              <a:rPr lang="ru-RU" sz="5200" dirty="0" err="1" smtClean="0">
                <a:latin typeface="Times New Roman" pitchFamily="18" charset="0"/>
                <a:cs typeface="Times New Roman" pitchFamily="18" charset="0"/>
              </a:rPr>
              <a:t>логистического</a:t>
            </a:r>
            <a:r>
              <a:rPr lang="ru-RU" sz="5200" dirty="0" smtClean="0">
                <a:latin typeface="Times New Roman" pitchFamily="18" charset="0"/>
                <a:cs typeface="Times New Roman" pitchFamily="18" charset="0"/>
              </a:rPr>
              <a:t> центра - 49 539 000 руб. и права аренды земельного участка - 5 208 000 руб.</a:t>
            </a:r>
          </a:p>
          <a:p>
            <a:pPr algn="just">
              <a:buNone/>
            </a:pPr>
            <a:r>
              <a:rPr lang="ru-RU" sz="5200" dirty="0" smtClean="0">
                <a:latin typeface="Times New Roman" pitchFamily="18" charset="0"/>
                <a:cs typeface="Times New Roman" pitchFamily="18" charset="0"/>
              </a:rPr>
              <a:t>Оспаривая судебные акты в части определения начальной продажной цены залогового имущества, ответчик полагает, что суды </a:t>
            </a:r>
            <a:r>
              <a:rPr lang="ru-RU" sz="5200" b="1" dirty="0" smtClean="0">
                <a:latin typeface="Times New Roman" pitchFamily="18" charset="0"/>
                <a:cs typeface="Times New Roman" pitchFamily="18" charset="0"/>
              </a:rPr>
              <a:t>неправомерно установили начальную продажную стоимость имущества </a:t>
            </a:r>
            <a:r>
              <a:rPr lang="ru-RU" sz="5200" dirty="0" smtClean="0">
                <a:latin typeface="Times New Roman" pitchFamily="18" charset="0"/>
                <a:cs typeface="Times New Roman" pitchFamily="18" charset="0"/>
              </a:rPr>
              <a:t>- </a:t>
            </a:r>
            <a:r>
              <a:rPr lang="ru-RU" sz="5200" dirty="0" err="1" smtClean="0">
                <a:latin typeface="Times New Roman" pitchFamily="18" charset="0"/>
                <a:cs typeface="Times New Roman" pitchFamily="18" charset="0"/>
              </a:rPr>
              <a:t>логистического</a:t>
            </a:r>
            <a:r>
              <a:rPr lang="ru-RU" sz="5200" dirty="0" smtClean="0">
                <a:latin typeface="Times New Roman" pitchFamily="18" charset="0"/>
                <a:cs typeface="Times New Roman" pitchFamily="18" charset="0"/>
              </a:rPr>
              <a:t> центра </a:t>
            </a:r>
            <a:r>
              <a:rPr lang="ru-RU" sz="5200" b="1" dirty="0" smtClean="0">
                <a:latin typeface="Times New Roman" pitchFamily="18" charset="0"/>
                <a:cs typeface="Times New Roman" pitchFamily="18" charset="0"/>
              </a:rPr>
              <a:t>без учета НДС</a:t>
            </a:r>
            <a:r>
              <a:rPr lang="ru-RU" sz="5200" dirty="0" smtClean="0">
                <a:latin typeface="Times New Roman" pitchFamily="18" charset="0"/>
                <a:cs typeface="Times New Roman" pitchFamily="18" charset="0"/>
              </a:rPr>
              <a:t>, </a:t>
            </a:r>
            <a:r>
              <a:rPr lang="ru-RU" sz="5200" b="1" dirty="0" smtClean="0">
                <a:latin typeface="Times New Roman" pitchFamily="18" charset="0"/>
                <a:cs typeface="Times New Roman" pitchFamily="18" charset="0"/>
              </a:rPr>
              <a:t>что явно нарушает права должника на реализацию имущества по надлежащей цене.</a:t>
            </a:r>
          </a:p>
          <a:p>
            <a:pPr algn="just">
              <a:buNone/>
            </a:pPr>
            <a:r>
              <a:rPr lang="ru-RU" sz="5200" dirty="0" smtClean="0">
                <a:latin typeface="Times New Roman" pitchFamily="18" charset="0"/>
                <a:cs typeface="Times New Roman" pitchFamily="18" charset="0"/>
              </a:rPr>
              <a:t>Согласно статье 54 ФЗ N 102-ФЗ начальная продажная цена имущества на публичных торгах определяется на основе соглашения между залогодателем и залогодержателем, достигнутого в ходе рассмотрения дела в суде, а в случае спора - самим судом.</a:t>
            </a:r>
          </a:p>
          <a:p>
            <a:pPr algn="just">
              <a:buNone/>
            </a:pPr>
            <a:r>
              <a:rPr lang="ru-RU" sz="5200" dirty="0" smtClean="0">
                <a:latin typeface="Times New Roman" pitchFamily="18" charset="0"/>
                <a:cs typeface="Times New Roman" pitchFamily="18" charset="0"/>
              </a:rPr>
              <a:t>Если начальная продажная цена заложенного имущества определяется на основании отчета оценщика, она устанавливается равной восьмидесяти процентам рыночной стоимости такого имущества, определенной в отчете оценщика.</a:t>
            </a:r>
          </a:p>
          <a:p>
            <a:pPr algn="just">
              <a:buNone/>
            </a:pPr>
            <a:r>
              <a:rPr lang="ru-RU" sz="5200" dirty="0" smtClean="0">
                <a:latin typeface="Times New Roman" pitchFamily="18" charset="0"/>
                <a:cs typeface="Times New Roman" pitchFamily="18" charset="0"/>
              </a:rPr>
              <a:t>Как следует из экспертного заключения N 10017 ОЦ от 24.04.2017, рыночная цена </a:t>
            </a:r>
            <a:r>
              <a:rPr lang="ru-RU" sz="5200" dirty="0" err="1" smtClean="0">
                <a:latin typeface="Times New Roman" pitchFamily="18" charset="0"/>
                <a:cs typeface="Times New Roman" pitchFamily="18" charset="0"/>
              </a:rPr>
              <a:t>логистического</a:t>
            </a:r>
            <a:r>
              <a:rPr lang="ru-RU" sz="5200" dirty="0" smtClean="0">
                <a:latin typeface="Times New Roman" pitchFamily="18" charset="0"/>
                <a:cs typeface="Times New Roman" pitchFamily="18" charset="0"/>
              </a:rPr>
              <a:t> центра (нежилое помещение площадью застройки 2041,2 кв. м, степень готовности 80%, расположенное по адресу Брянская область, Брянский район, д. </a:t>
            </a:r>
            <a:r>
              <a:rPr lang="ru-RU" sz="5200" dirty="0" err="1" smtClean="0">
                <a:latin typeface="Times New Roman" pitchFamily="18" charset="0"/>
                <a:cs typeface="Times New Roman" pitchFamily="18" charset="0"/>
              </a:rPr>
              <a:t>Добрунь</a:t>
            </a:r>
            <a:r>
              <a:rPr lang="ru-RU" sz="5200" dirty="0" smtClean="0">
                <a:latin typeface="Times New Roman" pitchFamily="18" charset="0"/>
                <a:cs typeface="Times New Roman" pitchFamily="18" charset="0"/>
              </a:rPr>
              <a:t>, ул. Шоссейная, участок 17, кадастровый номер 32:02:0300104:464) составляет </a:t>
            </a:r>
            <a:r>
              <a:rPr lang="ru-RU" sz="5200" b="1" dirty="0" smtClean="0">
                <a:latin typeface="Times New Roman" pitchFamily="18" charset="0"/>
                <a:cs typeface="Times New Roman" pitchFamily="18" charset="0"/>
              </a:rPr>
              <a:t>с учетом НДС 73 070 000,0 руб., без учета НДС 61 924 000,0 руб., а рыночная цена права аренды на земельный участок - 6 150 000,0 руб. (НДС не облагается).</a:t>
            </a:r>
          </a:p>
          <a:p>
            <a:pPr>
              <a:buNone/>
            </a:pPr>
            <a:endParaRPr lang="ru-RU" dirty="0" smtClean="0">
              <a:latin typeface="Times New Roman" pitchFamily="18" charset="0"/>
              <a:cs typeface="Times New Roman" pitchFamily="18" charset="0"/>
            </a:endParaRPr>
          </a:p>
          <a:p>
            <a:pPr>
              <a:buNone/>
            </a:pPr>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43</a:t>
            </a:fld>
            <a:endParaRPr lang="ru-RU"/>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721499"/>
          </a:xfrm>
        </p:spPr>
        <p:txBody>
          <a:bodyPr>
            <a:normAutofit fontScale="25000" lnSpcReduction="20000"/>
          </a:bodyPr>
          <a:lstStyle/>
          <a:p>
            <a:pPr algn="just">
              <a:buNone/>
            </a:pPr>
            <a:r>
              <a:rPr lang="ru-RU" sz="5200" dirty="0" smtClean="0">
                <a:latin typeface="Times New Roman" pitchFamily="18" charset="0"/>
                <a:cs typeface="Times New Roman" pitchFamily="18" charset="0"/>
              </a:rPr>
              <a:t>В связи с чем, начальная продажная цена </a:t>
            </a:r>
            <a:r>
              <a:rPr lang="ru-RU" sz="5200" dirty="0" err="1" smtClean="0">
                <a:latin typeface="Times New Roman" pitchFamily="18" charset="0"/>
                <a:cs typeface="Times New Roman" pitchFamily="18" charset="0"/>
              </a:rPr>
              <a:t>логистического</a:t>
            </a:r>
            <a:r>
              <a:rPr lang="ru-RU" sz="5200" dirty="0" smtClean="0">
                <a:latin typeface="Times New Roman" pitchFamily="18" charset="0"/>
                <a:cs typeface="Times New Roman" pitchFamily="18" charset="0"/>
              </a:rPr>
              <a:t> центра (80%) составляет 58 456 000,0 руб. с учетом НДС и 49 539 000,0 руб. без учета НДС, начальная продажная цена права аренды земельного участка составляет 5 208 000,0 руб. (НДС не облагается).</a:t>
            </a:r>
          </a:p>
          <a:p>
            <a:pPr algn="just">
              <a:buNone/>
            </a:pPr>
            <a:r>
              <a:rPr lang="ru-RU" sz="5200" b="1" dirty="0" smtClean="0">
                <a:latin typeface="Times New Roman" pitchFamily="18" charset="0"/>
                <a:cs typeface="Times New Roman" pitchFamily="18" charset="0"/>
              </a:rPr>
              <a:t>Устанавливая начальную продажную цену без учета НДС</a:t>
            </a:r>
            <a:r>
              <a:rPr lang="ru-RU" sz="5200" dirty="0" smtClean="0">
                <a:latin typeface="Times New Roman" pitchFamily="18" charset="0"/>
                <a:cs typeface="Times New Roman" pitchFamily="18" charset="0"/>
              </a:rPr>
              <a:t>, </a:t>
            </a:r>
            <a:r>
              <a:rPr lang="ru-RU" sz="5200" b="1" dirty="0" smtClean="0">
                <a:latin typeface="Times New Roman" pitchFamily="18" charset="0"/>
                <a:cs typeface="Times New Roman" pitchFamily="18" charset="0"/>
              </a:rPr>
              <a:t>суды указали на отсутствие в законодательстве об оценочной деятельности положений о необходимости представления оценщиком итоговой величины стоимости объекта оценки с указанием какой-либо информации о налоге на добавленную стоимость</a:t>
            </a:r>
            <a:r>
              <a:rPr lang="ru-RU" sz="5200" dirty="0" smtClean="0">
                <a:latin typeface="Times New Roman" pitchFamily="18" charset="0"/>
                <a:cs typeface="Times New Roman" pitchFamily="18" charset="0"/>
              </a:rPr>
              <a:t>.</a:t>
            </a:r>
          </a:p>
          <a:p>
            <a:pPr algn="just">
              <a:buNone/>
            </a:pPr>
            <a:r>
              <a:rPr lang="ru-RU" sz="5200" dirty="0" smtClean="0">
                <a:latin typeface="Times New Roman" pitchFamily="18" charset="0"/>
                <a:cs typeface="Times New Roman" pitchFamily="18" charset="0"/>
              </a:rPr>
              <a:t>Как следует из материалов дела, в настоящем случае экспертное заключение содержало выводы о рыночной стоимости залогового имущества, </a:t>
            </a:r>
            <a:r>
              <a:rPr lang="ru-RU" sz="5200" b="1" dirty="0" smtClean="0">
                <a:latin typeface="Times New Roman" pitchFamily="18" charset="0"/>
                <a:cs typeface="Times New Roman" pitchFamily="18" charset="0"/>
              </a:rPr>
              <a:t>как с НДС, так и без учета НДС</a:t>
            </a:r>
            <a:r>
              <a:rPr lang="ru-RU" sz="5200" dirty="0" smtClean="0">
                <a:latin typeface="Times New Roman" pitchFamily="18" charset="0"/>
                <a:cs typeface="Times New Roman" pitchFamily="18" charset="0"/>
              </a:rPr>
              <a:t>.</a:t>
            </a:r>
          </a:p>
          <a:p>
            <a:pPr algn="just">
              <a:buNone/>
            </a:pPr>
            <a:r>
              <a:rPr lang="ru-RU" sz="5200" b="1" dirty="0" smtClean="0">
                <a:latin typeface="Times New Roman" pitchFamily="18" charset="0"/>
                <a:cs typeface="Times New Roman" pitchFamily="18" charset="0"/>
              </a:rPr>
              <a:t>Возражения ответчика сводились не к возложению на оценщика не свойственной ему функции налогового учета, а к необходимости установления судом начальной продажной цены залогового имущества с учетом НДС в соответствии с требованиями статьи 146 Налогового кодекса Российской Федерации.</a:t>
            </a:r>
          </a:p>
          <a:p>
            <a:pPr algn="just">
              <a:buNone/>
            </a:pPr>
            <a:r>
              <a:rPr lang="ru-RU" sz="5200" dirty="0" smtClean="0">
                <a:latin typeface="Times New Roman" pitchFamily="18" charset="0"/>
                <a:cs typeface="Times New Roman" pitchFamily="18" charset="0"/>
              </a:rPr>
              <a:t>Согласно подпункту 1 пункта 1 статьи 146 НК РФ объектом налогообложения признаются операции, в том числе по реализации предметов залога.</a:t>
            </a:r>
          </a:p>
          <a:p>
            <a:pPr algn="just">
              <a:buNone/>
            </a:pPr>
            <a:r>
              <a:rPr lang="ru-RU" sz="5200" b="1" dirty="0" smtClean="0">
                <a:latin typeface="Times New Roman" pitchFamily="18" charset="0"/>
                <a:cs typeface="Times New Roman" pitchFamily="18" charset="0"/>
              </a:rPr>
              <a:t>Суд первой инстанции</a:t>
            </a:r>
            <a:r>
              <a:rPr lang="ru-RU" sz="5200" dirty="0" smtClean="0">
                <a:latin typeface="Times New Roman" pitchFamily="18" charset="0"/>
                <a:cs typeface="Times New Roman" pitchFamily="18" charset="0"/>
              </a:rPr>
              <a:t>, устанавливая начальную продажную цену залогового имущества, </a:t>
            </a:r>
            <a:r>
              <a:rPr lang="ru-RU" sz="5200" b="1" dirty="0" smtClean="0">
                <a:latin typeface="Times New Roman" pitchFamily="18" charset="0"/>
                <a:cs typeface="Times New Roman" pitchFamily="18" charset="0"/>
              </a:rPr>
              <a:t>не обосновал</a:t>
            </a:r>
            <a:r>
              <a:rPr lang="ru-RU" sz="5200" dirty="0" smtClean="0">
                <a:latin typeface="Times New Roman" pitchFamily="18" charset="0"/>
                <a:cs typeface="Times New Roman" pitchFamily="18" charset="0"/>
              </a:rPr>
              <a:t>, </a:t>
            </a:r>
            <a:r>
              <a:rPr lang="ru-RU" sz="5200" b="1" dirty="0" smtClean="0">
                <a:latin typeface="Times New Roman" pitchFamily="18" charset="0"/>
                <a:cs typeface="Times New Roman" pitchFamily="18" charset="0"/>
              </a:rPr>
              <a:t>в связи с чем им принята за основу </a:t>
            </a:r>
            <a:r>
              <a:rPr lang="ru-RU" sz="5200" dirty="0" smtClean="0">
                <a:latin typeface="Times New Roman" pitchFamily="18" charset="0"/>
                <a:cs typeface="Times New Roman" pitchFamily="18" charset="0"/>
              </a:rPr>
              <a:t>определенная экспертом </a:t>
            </a:r>
            <a:r>
              <a:rPr lang="ru-RU" sz="5200" b="1" dirty="0" smtClean="0">
                <a:latin typeface="Times New Roman" pitchFamily="18" charset="0"/>
                <a:cs typeface="Times New Roman" pitchFamily="18" charset="0"/>
              </a:rPr>
              <a:t>рыночная стоимость залогового имущества без учета НДС.</a:t>
            </a:r>
          </a:p>
          <a:p>
            <a:pPr algn="just">
              <a:buNone/>
            </a:pPr>
            <a:r>
              <a:rPr lang="ru-RU" sz="5200" b="1" dirty="0" smtClean="0">
                <a:latin typeface="Times New Roman" pitchFamily="18" charset="0"/>
                <a:cs typeface="Times New Roman" pitchFamily="18" charset="0"/>
              </a:rPr>
              <a:t>Суд апелляционной инстанции</a:t>
            </a:r>
            <a:r>
              <a:rPr lang="ru-RU" sz="5200" dirty="0" smtClean="0">
                <a:latin typeface="Times New Roman" pitchFamily="18" charset="0"/>
                <a:cs typeface="Times New Roman" pitchFamily="18" charset="0"/>
              </a:rPr>
              <a:t>, рассматривая апелляционную жалобу ГУП "Брянская областная продовольственная корпорация", </a:t>
            </a:r>
            <a:r>
              <a:rPr lang="ru-RU" sz="5200" b="1" dirty="0" smtClean="0">
                <a:latin typeface="Times New Roman" pitchFamily="18" charset="0"/>
                <a:cs typeface="Times New Roman" pitchFamily="18" charset="0"/>
              </a:rPr>
              <a:t>также не привел обоснований установления начальной продажной цены имущества, являющегося предметом залога, без учета НДС</a:t>
            </a:r>
            <a:r>
              <a:rPr lang="ru-RU" sz="5200" dirty="0" smtClean="0">
                <a:latin typeface="Times New Roman" pitchFamily="18" charset="0"/>
                <a:cs typeface="Times New Roman" pitchFamily="18" charset="0"/>
              </a:rPr>
              <a:t>.</a:t>
            </a:r>
          </a:p>
          <a:p>
            <a:pPr algn="just">
              <a:buNone/>
            </a:pPr>
            <a:r>
              <a:rPr lang="ru-RU" sz="5200" dirty="0" smtClean="0">
                <a:latin typeface="Times New Roman" pitchFamily="18" charset="0"/>
                <a:cs typeface="Times New Roman" pitchFamily="18" charset="0"/>
              </a:rPr>
              <a:t>Указав на то, что в силу подпункта 6 пункта 2 статьи 146 НК РФ не признаются объектом обложения налогом на добавленную стоимость операции по реализации земельных участков (долей в них), </a:t>
            </a:r>
            <a:r>
              <a:rPr lang="ru-RU" sz="5200" b="1" dirty="0" smtClean="0">
                <a:latin typeface="Times New Roman" pitchFamily="18" charset="0"/>
                <a:cs typeface="Times New Roman" pitchFamily="18" charset="0"/>
              </a:rPr>
              <a:t>суд апелляционной инстанции не учел</a:t>
            </a:r>
            <a:r>
              <a:rPr lang="ru-RU" sz="5200" dirty="0" smtClean="0">
                <a:latin typeface="Times New Roman" pitchFamily="18" charset="0"/>
                <a:cs typeface="Times New Roman" pitchFamily="18" charset="0"/>
              </a:rPr>
              <a:t>, что в рассматриваемом случае предметом залога являлся </a:t>
            </a:r>
            <a:r>
              <a:rPr lang="ru-RU" sz="5200" b="1" dirty="0" smtClean="0">
                <a:latin typeface="Times New Roman" pitchFamily="18" charset="0"/>
                <a:cs typeface="Times New Roman" pitchFamily="18" charset="0"/>
              </a:rPr>
              <a:t>не</a:t>
            </a:r>
            <a:r>
              <a:rPr lang="ru-RU" sz="5200" dirty="0" smtClean="0">
                <a:latin typeface="Times New Roman" pitchFamily="18" charset="0"/>
                <a:cs typeface="Times New Roman" pitchFamily="18" charset="0"/>
              </a:rPr>
              <a:t> </a:t>
            </a:r>
            <a:r>
              <a:rPr lang="ru-RU" sz="5200" b="1" dirty="0" smtClean="0">
                <a:latin typeface="Times New Roman" pitchFamily="18" charset="0"/>
                <a:cs typeface="Times New Roman" pitchFamily="18" charset="0"/>
              </a:rPr>
              <a:t>земельный участок</a:t>
            </a:r>
            <a:r>
              <a:rPr lang="ru-RU" sz="5200" dirty="0" smtClean="0">
                <a:latin typeface="Times New Roman" pitchFamily="18" charset="0"/>
                <a:cs typeface="Times New Roman" pitchFamily="18" charset="0"/>
              </a:rPr>
              <a:t>, а </a:t>
            </a:r>
            <a:r>
              <a:rPr lang="ru-RU" sz="5200" b="1" dirty="0" smtClean="0">
                <a:latin typeface="Times New Roman" pitchFamily="18" charset="0"/>
                <a:cs typeface="Times New Roman" pitchFamily="18" charset="0"/>
              </a:rPr>
              <a:t>объект недвижимости </a:t>
            </a:r>
            <a:r>
              <a:rPr lang="ru-RU" sz="5200" dirty="0" smtClean="0">
                <a:latin typeface="Times New Roman" pitchFamily="18" charset="0"/>
                <a:cs typeface="Times New Roman" pitchFamily="18" charset="0"/>
              </a:rPr>
              <a:t>(нежилое помещение - </a:t>
            </a:r>
            <a:r>
              <a:rPr lang="ru-RU" sz="5200" dirty="0" err="1" smtClean="0">
                <a:latin typeface="Times New Roman" pitchFamily="18" charset="0"/>
                <a:cs typeface="Times New Roman" pitchFamily="18" charset="0"/>
              </a:rPr>
              <a:t>логистический</a:t>
            </a:r>
            <a:r>
              <a:rPr lang="ru-RU" sz="5200" dirty="0" smtClean="0">
                <a:latin typeface="Times New Roman" pitchFamily="18" charset="0"/>
                <a:cs typeface="Times New Roman" pitchFamily="18" charset="0"/>
              </a:rPr>
              <a:t> центр) и </a:t>
            </a:r>
            <a:r>
              <a:rPr lang="ru-RU" sz="5200" b="1" dirty="0" smtClean="0">
                <a:latin typeface="Times New Roman" pitchFamily="18" charset="0"/>
                <a:cs typeface="Times New Roman" pitchFamily="18" charset="0"/>
              </a:rPr>
              <a:t>право аренды земельного участка</a:t>
            </a:r>
            <a:r>
              <a:rPr lang="ru-RU" sz="5200" dirty="0" smtClean="0">
                <a:latin typeface="Times New Roman" pitchFamily="18" charset="0"/>
                <a:cs typeface="Times New Roman" pitchFamily="18" charset="0"/>
              </a:rPr>
              <a:t>.</a:t>
            </a:r>
          </a:p>
          <a:p>
            <a:pPr algn="just">
              <a:buNone/>
            </a:pPr>
            <a:r>
              <a:rPr lang="ru-RU" sz="5200" dirty="0" smtClean="0">
                <a:latin typeface="Times New Roman" pitchFamily="18" charset="0"/>
                <a:cs typeface="Times New Roman" pitchFamily="18" charset="0"/>
              </a:rPr>
              <a:t>При решении вопроса об установлении начальной продажной цены залогового имущества судам надлежало исследовать вопросы, касающиеся того, является ли ответчик - ГУП "Брянская областная продовольственная корпорация" в соответствии с нормами Налогового Кодекса Российской Федерации плательщиком НДС, имеет ли льготы по оплате данного налога, на какой системе налогообложения оно находится, и является ли реализуемое имущество объектом налогообложения (НДС).</a:t>
            </a:r>
          </a:p>
          <a:p>
            <a:pPr algn="just">
              <a:buNone/>
            </a:pPr>
            <a:r>
              <a:rPr lang="ru-RU" sz="5200" dirty="0" smtClean="0">
                <a:latin typeface="Times New Roman" pitchFamily="18" charset="0"/>
                <a:cs typeface="Times New Roman" pitchFamily="18" charset="0"/>
              </a:rPr>
              <a:t>В силу изложенного принятые по спору </a:t>
            </a:r>
            <a:r>
              <a:rPr lang="ru-RU" sz="5200" b="1" dirty="0" smtClean="0">
                <a:latin typeface="Times New Roman" pitchFamily="18" charset="0"/>
                <a:cs typeface="Times New Roman" pitchFamily="18" charset="0"/>
              </a:rPr>
              <a:t>судебные акты подлежат отмене с передачей дела на новое рассмотрение в суд первой инстанции.</a:t>
            </a:r>
          </a:p>
          <a:p>
            <a:pPr algn="just">
              <a:buNone/>
            </a:pPr>
            <a:r>
              <a:rPr lang="ru-RU" sz="5200" dirty="0" smtClean="0">
                <a:latin typeface="Times New Roman" pitchFamily="18" charset="0"/>
                <a:cs typeface="Times New Roman" pitchFamily="18" charset="0"/>
              </a:rPr>
              <a:t>При новом рассмотрении дела </a:t>
            </a:r>
            <a:r>
              <a:rPr lang="ru-RU" sz="5200" b="1" dirty="0" smtClean="0">
                <a:latin typeface="Times New Roman" pitchFamily="18" charset="0"/>
                <a:cs typeface="Times New Roman" pitchFamily="18" charset="0"/>
              </a:rPr>
              <a:t>суду следует учесть изложенное в настоящем постановлении, определить круг значимых для правильного рассмотрения обстоятельств, принять законный и обоснованный судебный акт</a:t>
            </a:r>
            <a:r>
              <a:rPr lang="ru-RU" sz="5200" dirty="0" smtClean="0">
                <a:latin typeface="Times New Roman" pitchFamily="18" charset="0"/>
                <a:cs typeface="Times New Roman" pitchFamily="18" charset="0"/>
              </a:rPr>
              <a:t>.</a:t>
            </a:r>
          </a:p>
          <a:p>
            <a:pPr>
              <a:buNone/>
            </a:pPr>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44</a:t>
            </a:fld>
            <a:endParaRPr lang="ru-RU"/>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ru-RU" dirty="0" smtClean="0">
                <a:latin typeface="Times New Roman" pitchFamily="18" charset="0"/>
                <a:cs typeface="Times New Roman" pitchFamily="18" charset="0"/>
              </a:rPr>
              <a:t>Выводы залог</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268760"/>
            <a:ext cx="8229600" cy="4857403"/>
          </a:xfrm>
        </p:spPr>
        <p:txBody>
          <a:bodyPr/>
          <a:lstStyle/>
          <a:p>
            <a:pPr marL="0" indent="0" algn="ctr">
              <a:buNone/>
            </a:pPr>
            <a:r>
              <a:rPr lang="ru-RU" b="1" dirty="0" smtClean="0">
                <a:latin typeface="Times New Roman" pitchFamily="18" charset="0"/>
                <a:cs typeface="Times New Roman" pitchFamily="18" charset="0"/>
              </a:rPr>
              <a:t>В выводах по итогам проведения судебной экспертизы рыночная стоимость объекта недвижимости должна быть приведена без указания на систему налогообложения и наличие/отсутствие в ее составе НДС</a:t>
            </a:r>
            <a:endParaRPr lang="ru-RU" b="1"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45</a:t>
            </a:fld>
            <a:endParaRPr lang="ru-RU"/>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latin typeface="Times New Roman" pitchFamily="18" charset="0"/>
                <a:cs typeface="Times New Roman" pitchFamily="18" charset="0"/>
              </a:rPr>
              <a:t>Оценка для целей таможенного оформления</a:t>
            </a:r>
            <a:endParaRPr lang="ru-RU" sz="32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124744"/>
            <a:ext cx="8229600" cy="5001419"/>
          </a:xfrm>
        </p:spPr>
        <p:txBody>
          <a:bodyPr>
            <a:normAutofit fontScale="92500" lnSpcReduction="20000"/>
          </a:bodyPr>
          <a:lstStyle/>
          <a:p>
            <a:pPr algn="just">
              <a:buNone/>
            </a:pPr>
            <a:r>
              <a:rPr lang="ru-RU" sz="1800" dirty="0" smtClean="0">
                <a:latin typeface="Times New Roman" pitchFamily="18" charset="0"/>
                <a:cs typeface="Times New Roman" pitchFamily="18" charset="0"/>
              </a:rPr>
              <a:t>АРБИТРАЖНЫЙ СУД МОСКОВСКОГО ОКРУГА</a:t>
            </a:r>
          </a:p>
          <a:p>
            <a:pPr algn="just">
              <a:buNone/>
            </a:pPr>
            <a:r>
              <a:rPr lang="ru-RU" sz="1800" dirty="0" smtClean="0">
                <a:latin typeface="Times New Roman" pitchFamily="18" charset="0"/>
                <a:cs typeface="Times New Roman" pitchFamily="18" charset="0"/>
              </a:rPr>
              <a:t>ПОСТАНОВЛЕНИЕ от 19 февраля 2018 г. по делу N А40-14256/2017</a:t>
            </a:r>
          </a:p>
          <a:p>
            <a:pPr algn="just">
              <a:buNone/>
            </a:pPr>
            <a:r>
              <a:rPr lang="ru-RU" sz="1800" dirty="0" smtClean="0">
                <a:latin typeface="Times New Roman" pitchFamily="18" charset="0"/>
                <a:cs typeface="Times New Roman" pitchFamily="18" charset="0"/>
              </a:rPr>
              <a:t>закрытое акционерное общество Авиационная компания "</a:t>
            </a:r>
            <a:r>
              <a:rPr lang="ru-RU" sz="1800" dirty="0" err="1" smtClean="0">
                <a:latin typeface="Times New Roman" pitchFamily="18" charset="0"/>
                <a:cs typeface="Times New Roman" pitchFamily="18" charset="0"/>
              </a:rPr>
              <a:t>РусЛайн</a:t>
            </a:r>
            <a:r>
              <a:rPr lang="ru-RU" sz="1800" dirty="0" smtClean="0">
                <a:latin typeface="Times New Roman" pitchFamily="18" charset="0"/>
                <a:cs typeface="Times New Roman" pitchFamily="18" charset="0"/>
              </a:rPr>
              <a:t>" (далее - общество, ЗАО АК "</a:t>
            </a:r>
            <a:r>
              <a:rPr lang="ru-RU" sz="1800" dirty="0" err="1" smtClean="0">
                <a:latin typeface="Times New Roman" pitchFamily="18" charset="0"/>
                <a:cs typeface="Times New Roman" pitchFamily="18" charset="0"/>
              </a:rPr>
              <a:t>РусЛайн</a:t>
            </a:r>
            <a:r>
              <a:rPr lang="ru-RU" sz="1800" dirty="0" smtClean="0">
                <a:latin typeface="Times New Roman" pitchFamily="18" charset="0"/>
                <a:cs typeface="Times New Roman" pitchFamily="18" charset="0"/>
              </a:rPr>
              <a:t>") обратилось в Арбитражный суд города Москвы с заявлением к </a:t>
            </a:r>
            <a:r>
              <a:rPr lang="ru-RU" sz="1800" dirty="0" err="1" smtClean="0">
                <a:latin typeface="Times New Roman" pitchFamily="18" charset="0"/>
                <a:cs typeface="Times New Roman" pitchFamily="18" charset="0"/>
              </a:rPr>
              <a:t>Внуковской</a:t>
            </a:r>
            <a:r>
              <a:rPr lang="ru-RU" sz="1800" dirty="0" smtClean="0">
                <a:latin typeface="Times New Roman" pitchFamily="18" charset="0"/>
                <a:cs typeface="Times New Roman" pitchFamily="18" charset="0"/>
              </a:rPr>
              <a:t> таможне (далее - таможня), в котором просило признать незаконными:</a:t>
            </a:r>
          </a:p>
          <a:p>
            <a:pPr algn="just">
              <a:buNone/>
            </a:pPr>
            <a:r>
              <a:rPr lang="ru-RU" sz="1800" dirty="0" smtClean="0">
                <a:latin typeface="Times New Roman" pitchFamily="18" charset="0"/>
                <a:cs typeface="Times New Roman" pitchFamily="18" charset="0"/>
              </a:rPr>
              <a:t>- акт камеральной таможенной проверки от 30.112016 N 10001000/400/30116/А0011/001 и</a:t>
            </a:r>
          </a:p>
          <a:p>
            <a:pPr algn="just">
              <a:buNone/>
            </a:pPr>
            <a:r>
              <a:rPr lang="ru-RU" sz="1800" dirty="0" smtClean="0">
                <a:latin typeface="Times New Roman" pitchFamily="18" charset="0"/>
                <a:cs typeface="Times New Roman" pitchFamily="18" charset="0"/>
              </a:rPr>
              <a:t>- решение от 30.11.2016 N 10001020/400/301116/Т0011/001 о корректировке таможенной стоимости товара.</a:t>
            </a:r>
          </a:p>
          <a:p>
            <a:pPr algn="just">
              <a:buNone/>
            </a:pPr>
            <a:r>
              <a:rPr lang="ru-RU" sz="1800" dirty="0" smtClean="0">
                <a:latin typeface="Times New Roman" pitchFamily="18" charset="0"/>
                <a:cs typeface="Times New Roman" pitchFamily="18" charset="0"/>
              </a:rPr>
              <a:t>Решением от 23.06.2017, оставленным без изменения постановлением Девятого арбитражного апелляционного суда от 26.09.2017, Арбитражный суд города Москвы признал недействительным решение таможни от 30.11.2016 N 10001020/400/301116/Т0011/001 о корректировке таможенной стоимости товаров, обязал таможню в течение десяти дней со дня вступления решения суда в законную силу устранить допущенные нарушения прав общества, в части требования общества об оспаривании акта камеральной проверки от 30.11.2016 N 10001000/400/30116/А0011/000 производство по делу прекратил.</a:t>
            </a:r>
          </a:p>
          <a:p>
            <a:pPr algn="just">
              <a:buNone/>
            </a:pPr>
            <a:r>
              <a:rPr lang="ru-RU" sz="1800" dirty="0" smtClean="0">
                <a:latin typeface="Times New Roman" pitchFamily="18" charset="0"/>
                <a:cs typeface="Times New Roman" pitchFamily="18" charset="0"/>
              </a:rPr>
              <a:t>В кассационной жалобе таможня просит данные судебные акты отменить в части признания недействительным названного решения таможни, ссылаясь на несоответствие выводов судов обстоятельствам дела, неправильное применение судами норм материального права, и принять по делу новый судебный акт.</a:t>
            </a:r>
          </a:p>
          <a:p>
            <a:endParaRPr lang="ru-RU" sz="1800" dirty="0" smtClean="0"/>
          </a:p>
          <a:p>
            <a:endParaRPr lang="ru-RU" sz="1800" dirty="0" smtClean="0"/>
          </a:p>
          <a:p>
            <a:endParaRPr lang="ru-RU" sz="18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46</a:t>
            </a:fld>
            <a:endParaRPr lang="ru-RU"/>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688"/>
            <a:ext cx="8229600" cy="5505475"/>
          </a:xfrm>
        </p:spPr>
        <p:txBody>
          <a:bodyPr>
            <a:normAutofit fontScale="47500" lnSpcReduction="20000"/>
          </a:bodyPr>
          <a:lstStyle/>
          <a:p>
            <a:pPr algn="just">
              <a:buNone/>
            </a:pPr>
            <a:r>
              <a:rPr lang="ru-RU" dirty="0" smtClean="0">
                <a:latin typeface="Times New Roman" pitchFamily="18" charset="0"/>
                <a:cs typeface="Times New Roman" pitchFamily="18" charset="0"/>
              </a:rPr>
              <a:t>До принятия решения о помещении ВС под таможенную процедуру выпуска для внутреннего потребления по договору финансовой аренды (лизинга) общество в целях определения реальной рыночной стоимости ВС, приняло решение о проведении оценки ВС.</a:t>
            </a:r>
          </a:p>
          <a:p>
            <a:pPr algn="just">
              <a:buNone/>
            </a:pPr>
            <a:r>
              <a:rPr lang="ru-RU" dirty="0" smtClean="0">
                <a:latin typeface="Times New Roman" pitchFamily="18" charset="0"/>
                <a:cs typeface="Times New Roman" pitchFamily="18" charset="0"/>
              </a:rPr>
              <a:t>В этих целях ЗАО АК "</a:t>
            </a:r>
            <a:r>
              <a:rPr lang="ru-RU" dirty="0" err="1" smtClean="0">
                <a:latin typeface="Times New Roman" pitchFamily="18" charset="0"/>
                <a:cs typeface="Times New Roman" pitchFamily="18" charset="0"/>
              </a:rPr>
              <a:t>РусЛайн</a:t>
            </a:r>
            <a:r>
              <a:rPr lang="ru-RU" dirty="0" smtClean="0">
                <a:latin typeface="Times New Roman" pitchFamily="18" charset="0"/>
                <a:cs typeface="Times New Roman" pitchFamily="18" charset="0"/>
              </a:rPr>
              <a:t>" заключило договор на проведение работ по оценке имущества с обществом с ограниченной ответственностью "Оценочная компания "Ангара" от 28.07.2014.</a:t>
            </a:r>
          </a:p>
          <a:p>
            <a:pPr algn="just">
              <a:buNone/>
            </a:pPr>
            <a:r>
              <a:rPr lang="ru-RU" dirty="0" smtClean="0">
                <a:latin typeface="Times New Roman" pitchFamily="18" charset="0"/>
                <a:cs typeface="Times New Roman" pitchFamily="18" charset="0"/>
              </a:rPr>
              <a:t>Отчетом об оценке рыночной стоимости от 31.07.2014 N 344/14-0 </a:t>
            </a:r>
            <a:r>
              <a:rPr lang="ru-RU" b="1" dirty="0" smtClean="0">
                <a:latin typeface="Times New Roman" pitchFamily="18" charset="0"/>
                <a:cs typeface="Times New Roman" pitchFamily="18" charset="0"/>
              </a:rPr>
              <a:t>рыночная стоимость ВС на 28.07.2014 была определена в размере 950 180 долл. США (33 307 120 руб.).</a:t>
            </a:r>
          </a:p>
          <a:p>
            <a:pPr algn="just">
              <a:buNone/>
            </a:pPr>
            <a:r>
              <a:rPr lang="ru-RU" dirty="0" smtClean="0">
                <a:latin typeface="Times New Roman" pitchFamily="18" charset="0"/>
                <a:cs typeface="Times New Roman" pitchFamily="18" charset="0"/>
              </a:rPr>
              <a:t>Общество 29.08.2014 заявило ВС к таможенному оформлению в соответствии с таможенной процедурой выпуска товаров для внутреннего потребления по договору финансовой аренды (лизинга) от 29.07.2014, подав ДТ N 10001020/290814/0014009 (далее также - ДТ).</a:t>
            </a:r>
          </a:p>
          <a:p>
            <a:pPr algn="just">
              <a:buNone/>
            </a:pPr>
            <a:r>
              <a:rPr lang="ru-RU" b="1" dirty="0" smtClean="0">
                <a:latin typeface="Times New Roman" pitchFamily="18" charset="0"/>
                <a:cs typeface="Times New Roman" pitchFamily="18" charset="0"/>
              </a:rPr>
              <a:t>Таможенная стоимость ВС заявлена в ДТ в размере 29 234 381,38 руб., статистическая стоимость - 805 237,29 долл. США. Данная таможенная стоимость определена по 6 методу на базе 4 метода с вычетом НДС в размере 144 942,71 долл. США (5 262 188,57 руб.).</a:t>
            </a:r>
          </a:p>
          <a:p>
            <a:pPr algn="just">
              <a:buNone/>
            </a:pPr>
            <a:r>
              <a:rPr lang="ru-RU" dirty="0" smtClean="0">
                <a:latin typeface="Times New Roman" pitchFamily="18" charset="0"/>
                <a:cs typeface="Times New Roman" pitchFamily="18" charset="0"/>
              </a:rPr>
              <a:t>Усмотрев недостоверность сведений о таможенной стоимости товара, таможня по результатам проверки составила акт камеральной таможенной проверки от 30.11.2016 и приняла решение от 30.11.2016 N 10001020/400/301116/Т0011/001 о корректировке таможенной стоимости товара, задекларированного по ДТ.</a:t>
            </a:r>
          </a:p>
          <a:p>
            <a:pPr algn="just">
              <a:buNone/>
            </a:pPr>
            <a:r>
              <a:rPr lang="ru-RU" b="1" dirty="0" smtClean="0">
                <a:latin typeface="Times New Roman" pitchFamily="18" charset="0"/>
                <a:cs typeface="Times New Roman" pitchFamily="18" charset="0"/>
              </a:rPr>
              <a:t>При принятии решения </a:t>
            </a:r>
            <a:r>
              <a:rPr lang="ru-RU" dirty="0" smtClean="0">
                <a:latin typeface="Times New Roman" pitchFamily="18" charset="0"/>
                <a:cs typeface="Times New Roman" pitchFamily="18" charset="0"/>
              </a:rPr>
              <a:t>от 30.11.2016 </a:t>
            </a:r>
            <a:r>
              <a:rPr lang="ru-RU" b="1" dirty="0" smtClean="0">
                <a:latin typeface="Times New Roman" pitchFamily="18" charset="0"/>
                <a:cs typeface="Times New Roman" pitchFamily="18" charset="0"/>
              </a:rPr>
              <a:t>таможня исходила </a:t>
            </a:r>
            <a:r>
              <a:rPr lang="ru-RU" dirty="0" smtClean="0">
                <a:latin typeface="Times New Roman" pitchFamily="18" charset="0"/>
                <a:cs typeface="Times New Roman" pitchFamily="18" charset="0"/>
              </a:rPr>
              <a:t>из того, что </a:t>
            </a:r>
            <a:r>
              <a:rPr lang="ru-RU" b="1" dirty="0" smtClean="0">
                <a:latin typeface="Times New Roman" pitchFamily="18" charset="0"/>
                <a:cs typeface="Times New Roman" pitchFamily="18" charset="0"/>
              </a:rPr>
              <a:t>рыночная стоимость предмета лизинга была определена в отчете от 31.07.2014 N 344/14-0 без учета НДС</a:t>
            </a:r>
            <a:r>
              <a:rPr lang="ru-RU" dirty="0" smtClean="0">
                <a:latin typeface="Times New Roman" pitchFamily="18" charset="0"/>
                <a:cs typeface="Times New Roman" pitchFamily="18" charset="0"/>
              </a:rPr>
              <a:t>, его исключение его из таможенной стоимости ВС, использование 6 метода на базе 4 (вычитание) являются необоснованными.</a:t>
            </a:r>
          </a:p>
          <a:p>
            <a:pPr algn="just">
              <a:buNone/>
            </a:pPr>
            <a:r>
              <a:rPr lang="ru-RU" dirty="0" smtClean="0">
                <a:latin typeface="Times New Roman" pitchFamily="18" charset="0"/>
                <a:cs typeface="Times New Roman" pitchFamily="18" charset="0"/>
              </a:rPr>
              <a:t>Полагая, что таможенная стоимость подлежит корректировке на сумму произведенного вычета НДС на базе рыночной стоимости ВС, установленной в отчете об оценке от 31.07.2014 N 344/14-0, а именно: </a:t>
            </a:r>
            <a:r>
              <a:rPr lang="ru-RU" b="1" dirty="0" smtClean="0">
                <a:latin typeface="Times New Roman" pitchFamily="18" charset="0"/>
                <a:cs typeface="Times New Roman" pitchFamily="18" charset="0"/>
              </a:rPr>
              <a:t>таможенная стоимость предмета лизинга должна составлять 950 180 долл. США (34 496 569,95 руб.)</a:t>
            </a:r>
            <a:r>
              <a:rPr lang="ru-RU" dirty="0" smtClean="0">
                <a:latin typeface="Times New Roman" pitchFamily="18" charset="0"/>
                <a:cs typeface="Times New Roman" pitchFamily="18" charset="0"/>
              </a:rPr>
              <a:t>, таможня в решении о КТС указала на то, что дополнительно подлежащая к уплате сумма таможенных платежей составляет 947 194,05 руб.</a:t>
            </a:r>
            <a:endParaRPr lang="ru-RU"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47</a:t>
            </a:fld>
            <a:endParaRPr lang="ru-RU"/>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688"/>
            <a:ext cx="8229600" cy="5505475"/>
          </a:xfrm>
        </p:spPr>
        <p:txBody>
          <a:bodyPr>
            <a:normAutofit fontScale="55000" lnSpcReduction="20000"/>
          </a:bodyPr>
          <a:lstStyle/>
          <a:p>
            <a:pPr algn="just">
              <a:buNone/>
            </a:pPr>
            <a:r>
              <a:rPr lang="ru-RU" dirty="0" smtClean="0">
                <a:latin typeface="Times New Roman" pitchFamily="18" charset="0"/>
                <a:cs typeface="Times New Roman" pitchFamily="18" charset="0"/>
              </a:rPr>
              <a:t>Не согласившись с таможней, общество оспорило акт проверки и решение таможни в судебном порядке.</a:t>
            </a:r>
          </a:p>
          <a:p>
            <a:pPr algn="just">
              <a:buNone/>
            </a:pPr>
            <a:r>
              <a:rPr lang="ru-RU" b="1" dirty="0" smtClean="0">
                <a:latin typeface="Times New Roman" pitchFamily="18" charset="0"/>
                <a:cs typeface="Times New Roman" pitchFamily="18" charset="0"/>
              </a:rPr>
              <a:t>Признавая незаконным решение таможни</a:t>
            </a:r>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суды исходили из того что, обществом представлены все необходимые документы</a:t>
            </a:r>
            <a:r>
              <a:rPr lang="ru-RU" dirty="0" smtClean="0">
                <a:latin typeface="Times New Roman" pitchFamily="18" charset="0"/>
                <a:cs typeface="Times New Roman" pitchFamily="18" charset="0"/>
              </a:rPr>
              <a:t>, обосновывающие избранный метод определения таможенной стоимости, </a:t>
            </a:r>
            <a:r>
              <a:rPr lang="ru-RU" b="1" dirty="0" smtClean="0">
                <a:latin typeface="Times New Roman" pitchFamily="18" charset="0"/>
                <a:cs typeface="Times New Roman" pitchFamily="18" charset="0"/>
              </a:rPr>
              <a:t>в том числе отчет об оценке рыночной стоимости ВС N 344/14-0 от 31.07.2014 и письмо оценщика 15 категории А.В. Сахно от 30.06.2016, в котором последний пояснил, что рыночная стоимость объекта оценки содержит в себе НДС, исчисляемый по ставке 18%, </a:t>
            </a:r>
            <a:r>
              <a:rPr lang="ru-RU" dirty="0" smtClean="0">
                <a:latin typeface="Times New Roman" pitchFamily="18" charset="0"/>
                <a:cs typeface="Times New Roman" pitchFamily="18" charset="0"/>
              </a:rPr>
              <a:t>и пришли к выводу о том, что таможенная стоимость товара на основе данного метода определена обществом правильно.</a:t>
            </a:r>
          </a:p>
          <a:p>
            <a:pPr algn="just">
              <a:buNone/>
            </a:pPr>
            <a:r>
              <a:rPr lang="ru-RU" dirty="0" smtClean="0">
                <a:latin typeface="Times New Roman" pitchFamily="18" charset="0"/>
                <a:cs typeface="Times New Roman" pitchFamily="18" charset="0"/>
              </a:rPr>
              <a:t>При проведении контроля таможенной стоимости товаров до их выпуска таможней обнаружены признаки, указывающие на то, что заявленные декларантом сведения о таможенной стоимости товаров могут являться недостоверными и должным образом не подтверждены. На основании статьи 69 ТК ТС таможенным органом принято решение о проведении дополнительной проверки, которое было доведено до декларанта.</a:t>
            </a:r>
          </a:p>
          <a:p>
            <a:pPr algn="just">
              <a:buNone/>
            </a:pPr>
            <a:r>
              <a:rPr lang="ru-RU" dirty="0" smtClean="0">
                <a:latin typeface="Times New Roman" pitchFamily="18" charset="0"/>
                <a:cs typeface="Times New Roman" pitchFamily="18" charset="0"/>
              </a:rPr>
              <a:t>В соответствии с пунктом 3 статьи 69 ТК ТС для проведения дополнительной проверки заявленных сведений о таможенной стоимости товаров таможенным органом осуществлен запрос у декларанта дополнительные документы и сведения, перечень которых отражен в решении о проведении дополнительной проверки, и установлен достаточный срок для их представления.</a:t>
            </a:r>
          </a:p>
          <a:p>
            <a:pPr>
              <a:buNone/>
            </a:pPr>
            <a:endParaRPr lang="ru-RU" dirty="0" smtClean="0"/>
          </a:p>
          <a:p>
            <a:pPr>
              <a:buNone/>
            </a:pPr>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48</a:t>
            </a:fld>
            <a:endParaRPr lang="ru-RU"/>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577483"/>
          </a:xfrm>
        </p:spPr>
        <p:txBody>
          <a:bodyPr>
            <a:normAutofit fontScale="25000" lnSpcReduction="20000"/>
          </a:bodyPr>
          <a:lstStyle/>
          <a:p>
            <a:pPr algn="just">
              <a:buNone/>
            </a:pPr>
            <a:r>
              <a:rPr lang="ru-RU" sz="5200" dirty="0" smtClean="0">
                <a:latin typeface="Times New Roman" pitchFamily="18" charset="0"/>
                <a:cs typeface="Times New Roman" pitchFamily="18" charset="0"/>
              </a:rPr>
              <a:t>Указывая на правомерность определения обществом таможенной стоимости товара по методу вычитания (шестого метода "на базе четвертого") с использованием сведений о рыночной стоимости данного товара, </a:t>
            </a:r>
            <a:r>
              <a:rPr lang="ru-RU" sz="5200" b="1" dirty="0" smtClean="0">
                <a:latin typeface="Times New Roman" pitchFamily="18" charset="0"/>
                <a:cs typeface="Times New Roman" pitchFamily="18" charset="0"/>
              </a:rPr>
              <a:t>суды первой и апелляционной инстанций не учли</a:t>
            </a:r>
            <a:r>
              <a:rPr lang="ru-RU" sz="5200" dirty="0" smtClean="0">
                <a:latin typeface="Times New Roman" pitchFamily="18" charset="0"/>
                <a:cs typeface="Times New Roman" pitchFamily="18" charset="0"/>
              </a:rPr>
              <a:t>, </a:t>
            </a:r>
            <a:r>
              <a:rPr lang="ru-RU" sz="5200" b="1" dirty="0" smtClean="0">
                <a:latin typeface="Times New Roman" pitchFamily="18" charset="0"/>
                <a:cs typeface="Times New Roman" pitchFamily="18" charset="0"/>
              </a:rPr>
              <a:t>что применение четвертого метода (</a:t>
            </a:r>
            <a:r>
              <a:rPr lang="ru-RU" sz="5200" b="1" dirty="0" err="1" smtClean="0">
                <a:latin typeface="Times New Roman" pitchFamily="18" charset="0"/>
                <a:cs typeface="Times New Roman" pitchFamily="18" charset="0"/>
              </a:rPr>
              <a:t>метода</a:t>
            </a:r>
            <a:r>
              <a:rPr lang="ru-RU" sz="5200" b="1" dirty="0" smtClean="0">
                <a:latin typeface="Times New Roman" pitchFamily="18" charset="0"/>
                <a:cs typeface="Times New Roman" pitchFamily="18" charset="0"/>
              </a:rPr>
              <a:t> вычитания) </a:t>
            </a:r>
            <a:r>
              <a:rPr lang="ru-RU" sz="5200" dirty="0" smtClean="0">
                <a:latin typeface="Times New Roman" pitchFamily="18" charset="0"/>
                <a:cs typeface="Times New Roman" pitchFamily="18" charset="0"/>
              </a:rPr>
              <a:t>в соответствии со статьей 8 Соглашения между Правительством Российской Федерации, Правительством Республики Беларусь и Правительством Республики Казахстан от 25.01.2008 "Об определении таможенной стоимости товаров, перемещаемых через таможенную границу Таможенного союза" (далее - Соглашение), Правилами применения метода вычитания (метод 4) при определении таможенной стоимости товаров, утвержденных Решением Коллегии Евразийской экономической комиссии от 13.11.2012 N 214, </a:t>
            </a:r>
            <a:r>
              <a:rPr lang="ru-RU" sz="5200" b="1" dirty="0" smtClean="0">
                <a:latin typeface="Times New Roman" pitchFamily="18" charset="0"/>
                <a:cs typeface="Times New Roman" pitchFamily="18" charset="0"/>
              </a:rPr>
              <a:t>предполагает использование стоимости товара на внутреннем рынке Евразийского экономического союза с вычитанием из этой стоимости таможенных пошлин, налогов, сборов и применяемых в соответствии с законодательством государства - члена Таможенного союза иные налоги</a:t>
            </a:r>
            <a:r>
              <a:rPr lang="ru-RU" sz="5200" dirty="0" smtClean="0">
                <a:latin typeface="Times New Roman" pitchFamily="18" charset="0"/>
                <a:cs typeface="Times New Roman" pitchFamily="18" charset="0"/>
              </a:rPr>
              <a:t>, подлежащие уплате в связи с ввозом и (или) продажей товаров на территории этого государства - члена Таможенного союза, включая налоги и сборы субъектов этого государства - члена Таможенного союза и местные налоги и сборы (часть 2 статьи 8 Соглашения).</a:t>
            </a:r>
          </a:p>
          <a:p>
            <a:pPr algn="just">
              <a:buNone/>
            </a:pPr>
            <a:r>
              <a:rPr lang="ru-RU" sz="5200" b="1" dirty="0" smtClean="0">
                <a:latin typeface="Times New Roman" pitchFamily="18" charset="0"/>
                <a:cs typeface="Times New Roman" pitchFamily="18" charset="0"/>
              </a:rPr>
              <a:t>Как отметила таможня</a:t>
            </a:r>
            <a:r>
              <a:rPr lang="ru-RU" sz="5200" dirty="0" smtClean="0">
                <a:latin typeface="Times New Roman" pitchFamily="18" charset="0"/>
                <a:cs typeface="Times New Roman" pitchFamily="18" charset="0"/>
              </a:rPr>
              <a:t>, при принятии данного решения </a:t>
            </a:r>
            <a:r>
              <a:rPr lang="ru-RU" sz="5200" b="1" dirty="0" smtClean="0">
                <a:latin typeface="Times New Roman" pitchFamily="18" charset="0"/>
                <a:cs typeface="Times New Roman" pitchFamily="18" charset="0"/>
              </a:rPr>
              <a:t>она не имела возражений по рыночной стоимости ВС, указанной в данном отчете - 950 180 долл. США (33 307 120 руб.)</a:t>
            </a:r>
            <a:r>
              <a:rPr lang="ru-RU" sz="5200" dirty="0" smtClean="0">
                <a:latin typeface="Times New Roman" pitchFamily="18" charset="0"/>
                <a:cs typeface="Times New Roman" pitchFamily="18" charset="0"/>
              </a:rPr>
              <a:t>, в связи с чем в результате корректировки по шестому методу "на базе первого" </a:t>
            </a:r>
            <a:r>
              <a:rPr lang="ru-RU" sz="5200" b="1" dirty="0" smtClean="0">
                <a:latin typeface="Times New Roman" pitchFamily="18" charset="0"/>
                <a:cs typeface="Times New Roman" pitchFamily="18" charset="0"/>
              </a:rPr>
              <a:t>указала</a:t>
            </a:r>
            <a:r>
              <a:rPr lang="ru-RU" sz="5200" dirty="0" smtClean="0">
                <a:latin typeface="Times New Roman" pitchFamily="18" charset="0"/>
                <a:cs typeface="Times New Roman" pitchFamily="18" charset="0"/>
              </a:rPr>
              <a:t>, </a:t>
            </a:r>
            <a:r>
              <a:rPr lang="ru-RU" sz="5200" b="1" dirty="0" smtClean="0">
                <a:latin typeface="Times New Roman" pitchFamily="18" charset="0"/>
                <a:cs typeface="Times New Roman" pitchFamily="18" charset="0"/>
              </a:rPr>
              <a:t>что таможенная стоимость товара должна быть определена в размере 950 180 долл. США (34 496 569,95 руб.), то есть без вычитания из этой суммы НДС по ставке 18 процентов.</a:t>
            </a:r>
          </a:p>
          <a:p>
            <a:pPr algn="just">
              <a:buNone/>
            </a:pPr>
            <a:r>
              <a:rPr lang="ru-RU" sz="5200" b="1" dirty="0" smtClean="0">
                <a:latin typeface="Times New Roman" pitchFamily="18" charset="0"/>
                <a:cs typeface="Times New Roman" pitchFamily="18" charset="0"/>
              </a:rPr>
              <a:t>При таких обстоятельствах </a:t>
            </a:r>
            <a:r>
              <a:rPr lang="ru-RU" sz="5200" dirty="0" smtClean="0">
                <a:latin typeface="Times New Roman" pitchFamily="18" charset="0"/>
                <a:cs typeface="Times New Roman" pitchFamily="18" charset="0"/>
              </a:rPr>
              <a:t>с учетом приведенных положений таможенного законодательства при рассмотрении настоящего дела </a:t>
            </a:r>
            <a:r>
              <a:rPr lang="ru-RU" sz="5200" b="1" dirty="0" smtClean="0">
                <a:latin typeface="Times New Roman" pitchFamily="18" charset="0"/>
                <a:cs typeface="Times New Roman" pitchFamily="18" charset="0"/>
              </a:rPr>
              <a:t>подлежало установлению то обстоятельство, какая рыночная стоимость цена ВС указана в отчете об оценке от 31.07.2014 N 344/14-0: определенная на внутреннем рынке Евразийского экономического союза или - как считает таможня - на рынке Европейского союза.</a:t>
            </a:r>
          </a:p>
          <a:p>
            <a:pPr algn="just">
              <a:buNone/>
            </a:pPr>
            <a:r>
              <a:rPr lang="ru-RU" sz="5200" dirty="0" smtClean="0">
                <a:latin typeface="Times New Roman" pitchFamily="18" charset="0"/>
                <a:cs typeface="Times New Roman" pitchFamily="18" charset="0"/>
              </a:rPr>
              <a:t>Соответственно, в том случае, есл</a:t>
            </a:r>
            <a:r>
              <a:rPr lang="ru-RU" sz="5200" b="1" dirty="0" smtClean="0">
                <a:latin typeface="Times New Roman" pitchFamily="18" charset="0"/>
                <a:cs typeface="Times New Roman" pitchFamily="18" charset="0"/>
              </a:rPr>
              <a:t>и рыночная стоимость товара определялась в отчете на рынке Европейского союза </a:t>
            </a:r>
            <a:r>
              <a:rPr lang="ru-RU" sz="5200" dirty="0" smtClean="0">
                <a:latin typeface="Times New Roman" pitchFamily="18" charset="0"/>
                <a:cs typeface="Times New Roman" pitchFamily="18" charset="0"/>
              </a:rPr>
              <a:t>(с учетом цен на данном рынке), 4-ый метод (шестой метод на базе четвертого) не подлежал использованию и </a:t>
            </a:r>
            <a:r>
              <a:rPr lang="ru-RU" sz="5200" b="1" dirty="0" smtClean="0">
                <a:latin typeface="Times New Roman" pitchFamily="18" charset="0"/>
                <a:cs typeface="Times New Roman" pitchFamily="18" charset="0"/>
              </a:rPr>
              <a:t>при определении таможенной стоимости </a:t>
            </a:r>
            <a:r>
              <a:rPr lang="ru-RU" sz="5200" dirty="0" smtClean="0">
                <a:latin typeface="Times New Roman" pitchFamily="18" charset="0"/>
                <a:cs typeface="Times New Roman" pitchFamily="18" charset="0"/>
              </a:rPr>
              <a:t>товара из его рыночной стоимости, определенной указанным отчетом, </a:t>
            </a:r>
            <a:r>
              <a:rPr lang="ru-RU" sz="5200" b="1" dirty="0" smtClean="0">
                <a:latin typeface="Times New Roman" pitchFamily="18" charset="0"/>
                <a:cs typeface="Times New Roman" pitchFamily="18" charset="0"/>
              </a:rPr>
              <a:t>НДС не должен был вычитаться</a:t>
            </a:r>
            <a:r>
              <a:rPr lang="ru-RU" sz="5200" dirty="0" smtClean="0">
                <a:latin typeface="Times New Roman" pitchFamily="18" charset="0"/>
                <a:cs typeface="Times New Roman" pitchFamily="18" charset="0"/>
              </a:rPr>
              <a:t>.</a:t>
            </a:r>
          </a:p>
          <a:p>
            <a:pPr algn="just">
              <a:buNone/>
            </a:pPr>
            <a:r>
              <a:rPr lang="ru-RU" sz="5200" dirty="0" smtClean="0">
                <a:latin typeface="Times New Roman" pitchFamily="18" charset="0"/>
                <a:cs typeface="Times New Roman" pitchFamily="18" charset="0"/>
              </a:rPr>
              <a:t>В случае, </a:t>
            </a:r>
            <a:r>
              <a:rPr lang="ru-RU" sz="5200" b="1" dirty="0" smtClean="0">
                <a:latin typeface="Times New Roman" pitchFamily="18" charset="0"/>
                <a:cs typeface="Times New Roman" pitchFamily="18" charset="0"/>
              </a:rPr>
              <a:t>если рыночная стоимость товара определялась в отчете на рынке Евразийского экономического союза </a:t>
            </a:r>
            <a:r>
              <a:rPr lang="ru-RU" sz="5200" dirty="0" smtClean="0">
                <a:latin typeface="Times New Roman" pitchFamily="18" charset="0"/>
                <a:cs typeface="Times New Roman" pitchFamily="18" charset="0"/>
              </a:rPr>
              <a:t>(с учетом цен на данном рынке), 4-ый метод (шестой метод на базе четвертого), напротив, мог быть использован с учетом правовой позиции таможни по делу и </a:t>
            </a:r>
            <a:r>
              <a:rPr lang="ru-RU" sz="5200" b="1" dirty="0" smtClean="0">
                <a:latin typeface="Times New Roman" pitchFamily="18" charset="0"/>
                <a:cs typeface="Times New Roman" pitchFamily="18" charset="0"/>
              </a:rPr>
              <a:t>при определении таможенной стоимости </a:t>
            </a:r>
            <a:r>
              <a:rPr lang="ru-RU" sz="5200" dirty="0" smtClean="0">
                <a:latin typeface="Times New Roman" pitchFamily="18" charset="0"/>
                <a:cs typeface="Times New Roman" pitchFamily="18" charset="0"/>
              </a:rPr>
              <a:t>товара из его рыночной стоимости, определенной указанным отчетом, </a:t>
            </a:r>
            <a:r>
              <a:rPr lang="ru-RU" sz="5200" b="1" dirty="0" smtClean="0">
                <a:latin typeface="Times New Roman" pitchFamily="18" charset="0"/>
                <a:cs typeface="Times New Roman" pitchFamily="18" charset="0"/>
              </a:rPr>
              <a:t>должен был вычтен НДС </a:t>
            </a:r>
            <a:r>
              <a:rPr lang="ru-RU" sz="5200" dirty="0" smtClean="0">
                <a:latin typeface="Times New Roman" pitchFamily="18" charset="0"/>
                <a:cs typeface="Times New Roman" pitchFamily="18" charset="0"/>
              </a:rPr>
              <a:t>(который по умолчанию считался включенным в рыночную стоимость товара, принимая во внимание постановление Президиума Высшего Арбитражного Суда Российской Федерации от 18.09.2012 N 3139/12).</a:t>
            </a:r>
          </a:p>
          <a:p>
            <a:pPr>
              <a:buNone/>
            </a:pPr>
            <a:endParaRPr lang="ru-RU" dirty="0" smtClean="0"/>
          </a:p>
          <a:p>
            <a:pPr>
              <a:buNone/>
            </a:pPr>
            <a:endParaRPr lang="ru-RU" dirty="0" smtClean="0"/>
          </a:p>
          <a:p>
            <a:pPr>
              <a:buNone/>
            </a:pPr>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49</a:t>
            </a:fld>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5949280"/>
            <a:ext cx="8229600" cy="176883"/>
          </a:xfrm>
        </p:spPr>
        <p:txBody>
          <a:bodyPr>
            <a:normAutofit fontScale="25000" lnSpcReduction="20000"/>
          </a:bodyPr>
          <a:lstStyle/>
          <a:p>
            <a:endParaRPr lang="ru-RU" dirty="0"/>
          </a:p>
        </p:txBody>
      </p:sp>
      <p:sp>
        <p:nvSpPr>
          <p:cNvPr id="174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7409" name="Object 1"/>
          <p:cNvGraphicFramePr>
            <a:graphicFrameLocks noChangeAspect="1"/>
          </p:cNvGraphicFramePr>
          <p:nvPr/>
        </p:nvGraphicFramePr>
        <p:xfrm>
          <a:off x="539552" y="1556792"/>
          <a:ext cx="8092013" cy="4104456"/>
        </p:xfrm>
        <a:graphic>
          <a:graphicData uri="http://schemas.openxmlformats.org/presentationml/2006/ole">
            <p:oleObj spid="_x0000_s17409" r:id="rId3" imgW="10563278" imgH="5353020" progId="">
              <p:embed/>
            </p:oleObj>
          </a:graphicData>
        </a:graphic>
      </p:graphicFrame>
      <p:sp>
        <p:nvSpPr>
          <p:cNvPr id="6" name="Номер слайда 5"/>
          <p:cNvSpPr>
            <a:spLocks noGrp="1"/>
          </p:cNvSpPr>
          <p:nvPr>
            <p:ph type="sldNum" sz="quarter" idx="12"/>
          </p:nvPr>
        </p:nvSpPr>
        <p:spPr/>
        <p:txBody>
          <a:bodyPr/>
          <a:lstStyle/>
          <a:p>
            <a:fld id="{725C68B6-61C2-468F-89AB-4B9F7531AA68}" type="slidenum">
              <a:rPr lang="ru-RU" smtClean="0"/>
              <a:pPr/>
              <a:t>5</a:t>
            </a:fld>
            <a:endParaRPr lang="ru-RU"/>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124744"/>
            <a:ext cx="8229600" cy="5001419"/>
          </a:xfrm>
        </p:spPr>
        <p:txBody>
          <a:bodyPr>
            <a:normAutofit fontScale="70000" lnSpcReduction="20000"/>
          </a:bodyPr>
          <a:lstStyle/>
          <a:p>
            <a:pPr algn="just">
              <a:buNone/>
            </a:pPr>
            <a:r>
              <a:rPr lang="ru-RU" dirty="0" smtClean="0">
                <a:latin typeface="Times New Roman" pitchFamily="18" charset="0"/>
                <a:cs typeface="Times New Roman" pitchFamily="18" charset="0"/>
              </a:rPr>
              <a:t>Поскольку для разрешения спора требуется установление обстоятельств дела и оценка доказательств, что не входит в полномочия суда кассационной инстанции, </a:t>
            </a:r>
            <a:r>
              <a:rPr lang="ru-RU" b="1" dirty="0" smtClean="0">
                <a:latin typeface="Times New Roman" pitchFamily="18" charset="0"/>
                <a:cs typeface="Times New Roman" pitchFamily="18" charset="0"/>
              </a:rPr>
              <a:t>судебные акты в обжалуемой части подлежат отмен</a:t>
            </a:r>
            <a:r>
              <a:rPr lang="ru-RU" dirty="0" smtClean="0">
                <a:latin typeface="Times New Roman" pitchFamily="18" charset="0"/>
                <a:cs typeface="Times New Roman" pitchFamily="18" charset="0"/>
              </a:rPr>
              <a:t>е, а дело в этой части - направлению в Арбитражный суд г. Москвы на новое рассмотрение в соответствии с пунктом 3 части 1 статьи 287 АПК РФ.</a:t>
            </a:r>
          </a:p>
          <a:p>
            <a:pPr algn="just">
              <a:buNone/>
            </a:pPr>
            <a:r>
              <a:rPr lang="ru-RU" dirty="0" smtClean="0">
                <a:latin typeface="Times New Roman" pitchFamily="18" charset="0"/>
                <a:cs typeface="Times New Roman" pitchFamily="18" charset="0"/>
              </a:rPr>
              <a:t>При этом на основании документов имеющихся в материалах дела (в частности, т. 2 л.д. 25, 90-91), </a:t>
            </a:r>
            <a:r>
              <a:rPr lang="ru-RU" b="1" dirty="0" smtClean="0">
                <a:latin typeface="Times New Roman" pitchFamily="18" charset="0"/>
                <a:cs typeface="Times New Roman" pitchFamily="18" charset="0"/>
              </a:rPr>
              <a:t>подлежит оценке довод таможни, о том, что все сведения о стоимости аналогов, использованных для оценки объекта в работоспособном состоянии, были взяты оценщиком на иностранных ресурсах сети Интернет (со ссылкой раздел 11.6 названного отчета, таблицу расчета объекта оценки: стр. 28 отчета, и ценовой информации использованной оценщиком из сети Интернет: стр. 90-91 отчета</a:t>
            </a:r>
            <a:r>
              <a:rPr lang="ru-RU" dirty="0" smtClean="0">
                <a:latin typeface="Times New Roman" pitchFamily="18" charset="0"/>
                <a:cs typeface="Times New Roman" pitchFamily="18" charset="0"/>
              </a:rPr>
              <a:t>).</a:t>
            </a:r>
          </a:p>
          <a:p>
            <a:pPr>
              <a:buNone/>
            </a:pPr>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50</a:t>
            </a:fld>
            <a:endParaRPr lang="ru-RU"/>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Autofit/>
          </a:bodyPr>
          <a:lstStyle/>
          <a:p>
            <a:r>
              <a:rPr lang="ru-RU" sz="3600" dirty="0" smtClean="0">
                <a:latin typeface="Times New Roman" pitchFamily="18" charset="0"/>
                <a:cs typeface="Times New Roman" pitchFamily="18" charset="0"/>
              </a:rPr>
              <a:t>Вывод по таможенной стоимости</a:t>
            </a:r>
            <a:endParaRPr lang="ru-RU" sz="36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marL="0" indent="0" algn="just">
              <a:buNone/>
            </a:pPr>
            <a:r>
              <a:rPr lang="ru-RU" dirty="0" smtClean="0">
                <a:latin typeface="Times New Roman" pitchFamily="18" charset="0"/>
                <a:cs typeface="Times New Roman" pitchFamily="18" charset="0"/>
              </a:rPr>
              <a:t>При оценке рыночной стоимости для целей таможенного оформления необходимо четко понимать на каком рынке определена стоимость и в выводах явно указывать, включает ли в себя стоимость НДС и иные налоги и сборы предусмотренные законодательством  Российской Федерации.</a:t>
            </a:r>
            <a:endParaRPr lang="ru-RU"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51</a:t>
            </a:fld>
            <a:endParaRPr lang="ru-RU"/>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Обзор существующих мнений по учету НДС при оценке</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Autofit/>
          </a:bodyPr>
          <a:lstStyle/>
          <a:p>
            <a:pPr>
              <a:buNone/>
            </a:pPr>
            <a:r>
              <a:rPr lang="ru-RU" sz="2000" dirty="0" smtClean="0">
                <a:latin typeface="Times New Roman" pitchFamily="18" charset="0"/>
                <a:cs typeface="Times New Roman" pitchFamily="18" charset="0"/>
              </a:rPr>
              <a:t>Наиболее полные исследования:</a:t>
            </a:r>
          </a:p>
          <a:p>
            <a:pPr marL="514350" indent="-514350">
              <a:buNone/>
            </a:pPr>
            <a:r>
              <a:rPr lang="ru-RU" sz="2000" dirty="0" smtClean="0">
                <a:latin typeface="Times New Roman" pitchFamily="18" charset="0"/>
                <a:cs typeface="Times New Roman" pitchFamily="18" charset="0"/>
              </a:rPr>
              <a:t>1. 	Корректный </a:t>
            </a:r>
            <a:r>
              <a:rPr lang="ru-RU" sz="2000" dirty="0" smtClean="0">
                <a:latin typeface="Times New Roman" pitchFamily="18" charset="0"/>
                <a:cs typeface="Times New Roman" pitchFamily="18" charset="0"/>
              </a:rPr>
              <a:t>учет НДС при оценке </a:t>
            </a:r>
            <a:r>
              <a:rPr lang="ru-RU" sz="2000" dirty="0" smtClean="0">
                <a:latin typeface="Times New Roman" pitchFamily="18" charset="0"/>
                <a:cs typeface="Times New Roman" pitchFamily="18" charset="0"/>
              </a:rPr>
              <a:t>недвижимости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a:t>
            </a:r>
            <a:r>
              <a:rPr lang="ru-RU" sz="2000" i="1" dirty="0" smtClean="0">
                <a:latin typeface="Times New Roman" pitchFamily="18" charset="0"/>
                <a:cs typeface="Times New Roman" pitchFamily="18" charset="0"/>
              </a:rPr>
              <a:t>А.А. Марчук, П.В. </a:t>
            </a:r>
            <a:r>
              <a:rPr lang="ru-RU" sz="2000" i="1" dirty="0" smtClean="0">
                <a:latin typeface="Times New Roman" pitchFamily="18" charset="0"/>
                <a:cs typeface="Times New Roman" pitchFamily="18" charset="0"/>
              </a:rPr>
              <a:t>Шмелев)</a:t>
            </a:r>
          </a:p>
          <a:p>
            <a:pPr>
              <a:buNone/>
            </a:pPr>
            <a:r>
              <a:rPr lang="ru-RU" sz="2000" dirty="0" smtClean="0">
                <a:latin typeface="Times New Roman" pitchFamily="18" charset="0"/>
                <a:cs typeface="Times New Roman" pitchFamily="18" charset="0"/>
              </a:rPr>
              <a:t>2.	  НДС </a:t>
            </a:r>
            <a:r>
              <a:rPr lang="ru-RU" sz="2000" dirty="0" smtClean="0">
                <a:latin typeface="Times New Roman" pitchFamily="18" charset="0"/>
                <a:cs typeface="Times New Roman" pitchFamily="18" charset="0"/>
              </a:rPr>
              <a:t>в оценке недвижимости: теоретические </a:t>
            </a:r>
            <a:r>
              <a:rPr lang="ru-RU" sz="2000" dirty="0" smtClean="0">
                <a:latin typeface="Times New Roman" pitchFamily="18" charset="0"/>
                <a:cs typeface="Times New Roman" pitchFamily="18" charset="0"/>
              </a:rPr>
              <a:t>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рассуждения </a:t>
            </a:r>
            <a:r>
              <a:rPr lang="ru-RU" sz="2000" dirty="0" smtClean="0">
                <a:latin typeface="Times New Roman" pitchFamily="18" charset="0"/>
                <a:cs typeface="Times New Roman" pitchFamily="18" charset="0"/>
              </a:rPr>
              <a:t>и практические рекомендации </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К.Е.Вагаровская</a:t>
            </a:r>
            <a:r>
              <a:rPr lang="ru-RU" sz="2000" dirty="0" smtClean="0">
                <a:latin typeface="Times New Roman" pitchFamily="18" charset="0"/>
                <a:cs typeface="Times New Roman" pitchFamily="18" charset="0"/>
              </a:rPr>
              <a:t>)</a:t>
            </a:r>
          </a:p>
          <a:p>
            <a:pPr marL="514350" indent="-514350">
              <a:buAutoNum type="arabicPeriod" startAt="3"/>
            </a:pPr>
            <a:r>
              <a:rPr lang="ru-RU" sz="2000" dirty="0" smtClean="0">
                <a:latin typeface="Times New Roman" pitchFamily="18" charset="0"/>
                <a:cs typeface="Times New Roman" pitchFamily="18" charset="0"/>
              </a:rPr>
              <a:t>К </a:t>
            </a:r>
            <a:r>
              <a:rPr lang="ru-RU" sz="2000" dirty="0" smtClean="0">
                <a:latin typeface="Times New Roman" pitchFamily="18" charset="0"/>
                <a:cs typeface="Times New Roman" pitchFamily="18" charset="0"/>
              </a:rPr>
              <a:t>вопросу об учете НДС при оценке рыночной стоимости </a:t>
            </a:r>
            <a:r>
              <a:rPr lang="ru-RU" sz="2000" dirty="0" smtClean="0">
                <a:latin typeface="Times New Roman" pitchFamily="18" charset="0"/>
                <a:cs typeface="Times New Roman" pitchFamily="18" charset="0"/>
              </a:rPr>
              <a:t>имущества (</a:t>
            </a:r>
            <a:r>
              <a:rPr lang="ru-RU" sz="2000" i="1" dirty="0" smtClean="0">
                <a:latin typeface="Times New Roman" pitchFamily="18" charset="0"/>
                <a:cs typeface="Times New Roman" pitchFamily="18" charset="0"/>
              </a:rPr>
              <a:t>Ю.В. </a:t>
            </a:r>
            <a:r>
              <a:rPr lang="ru-RU" sz="2000" i="1" dirty="0" smtClean="0">
                <a:latin typeface="Times New Roman" pitchFamily="18" charset="0"/>
                <a:cs typeface="Times New Roman" pitchFamily="18" charset="0"/>
              </a:rPr>
              <a:t>Козырь)</a:t>
            </a:r>
          </a:p>
          <a:p>
            <a:pPr marL="457200" indent="-457200">
              <a:buAutoNum type="arabicPeriod" startAt="3"/>
            </a:pPr>
            <a:r>
              <a:rPr lang="ru-RU" sz="2000" dirty="0" smtClean="0">
                <a:latin typeface="Times New Roman" pitchFamily="18" charset="0"/>
                <a:cs typeface="Times New Roman" pitchFamily="18" charset="0"/>
              </a:rPr>
              <a:t> К </a:t>
            </a:r>
            <a:r>
              <a:rPr lang="ru-RU" sz="2000" dirty="0" smtClean="0">
                <a:latin typeface="Times New Roman" pitchFamily="18" charset="0"/>
                <a:cs typeface="Times New Roman" pitchFamily="18" charset="0"/>
              </a:rPr>
              <a:t>вопросу об учете НДС при </a:t>
            </a:r>
            <a:r>
              <a:rPr lang="ru-RU" sz="2000" dirty="0" smtClean="0">
                <a:latin typeface="Times New Roman" pitchFamily="18" charset="0"/>
                <a:cs typeface="Times New Roman" pitchFamily="18" charset="0"/>
              </a:rPr>
              <a:t>оценке рыночной </a:t>
            </a:r>
            <a:r>
              <a:rPr lang="ru-RU" sz="2000" dirty="0" smtClean="0">
                <a:latin typeface="Times New Roman" pitchFamily="18" charset="0"/>
                <a:cs typeface="Times New Roman" pitchFamily="18" charset="0"/>
              </a:rPr>
              <a:t>стоимости </a:t>
            </a:r>
            <a:r>
              <a:rPr lang="ru-RU" sz="2000" dirty="0" smtClean="0">
                <a:latin typeface="Times New Roman" pitchFamily="18" charset="0"/>
                <a:cs typeface="Times New Roman" pitchFamily="18" charset="0"/>
              </a:rPr>
              <a:t>имущества (</a:t>
            </a:r>
            <a:r>
              <a:rPr lang="ru-RU" sz="2000" dirty="0" smtClean="0">
                <a:latin typeface="Times New Roman" pitchFamily="18" charset="0"/>
                <a:cs typeface="Times New Roman" pitchFamily="18" charset="0"/>
              </a:rPr>
              <a:t>Л.А. </a:t>
            </a:r>
            <a:r>
              <a:rPr lang="ru-RU" sz="2000" dirty="0" err="1" smtClean="0">
                <a:latin typeface="Times New Roman" pitchFamily="18" charset="0"/>
                <a:cs typeface="Times New Roman" pitchFamily="18" charset="0"/>
              </a:rPr>
              <a:t>Бастригина</a:t>
            </a:r>
            <a:r>
              <a:rPr lang="ru-RU"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С.В. </a:t>
            </a:r>
            <a:r>
              <a:rPr lang="ru-RU" sz="2000" dirty="0" err="1" smtClean="0">
                <a:latin typeface="Times New Roman" pitchFamily="18" charset="0"/>
                <a:cs typeface="Times New Roman" pitchFamily="18" charset="0"/>
              </a:rPr>
              <a:t>Шорин</a:t>
            </a:r>
            <a:r>
              <a:rPr lang="ru-RU" sz="2000" dirty="0" smtClean="0">
                <a:latin typeface="Times New Roman" pitchFamily="18" charset="0"/>
                <a:cs typeface="Times New Roman" pitchFamily="18" charset="0"/>
              </a:rPr>
              <a:t>)</a:t>
            </a:r>
          </a:p>
          <a:p>
            <a:pPr marL="457200" indent="-457200">
              <a:buNone/>
            </a:pPr>
            <a:r>
              <a:rPr lang="ru-RU" sz="2000" dirty="0" smtClean="0">
                <a:latin typeface="Times New Roman" pitchFamily="18" charset="0"/>
                <a:cs typeface="Times New Roman" pitchFamily="18" charset="0"/>
              </a:rPr>
              <a:t>Методические рекомендации и разъяснения</a:t>
            </a:r>
          </a:p>
          <a:p>
            <a:pPr marL="457200" indent="-457200">
              <a:buAutoNum type="arabicPeriod"/>
            </a:pPr>
            <a:r>
              <a:rPr lang="ru-RU" sz="2000" dirty="0" smtClean="0">
                <a:latin typeface="Times New Roman" pitchFamily="18" charset="0"/>
                <a:cs typeface="Times New Roman" pitchFamily="18" charset="0"/>
              </a:rPr>
              <a:t>Разъяснения и рекомендации НП «АРМО»</a:t>
            </a:r>
          </a:p>
          <a:p>
            <a:pPr marL="457200" indent="-457200">
              <a:buAutoNum type="arabicPeriod"/>
            </a:pPr>
            <a:r>
              <a:rPr lang="ru-RU" sz="2000" dirty="0" smtClean="0">
                <a:latin typeface="Times New Roman" pitchFamily="18" charset="0"/>
                <a:cs typeface="Times New Roman" pitchFamily="18" charset="0"/>
              </a:rPr>
              <a:t>Методические разъяснения Ассоциации «Экспертный совет»</a:t>
            </a:r>
            <a:endParaRPr lang="ru-RU" sz="20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52</a:t>
            </a:fld>
            <a:endParaRPr lang="ru-RU"/>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fontScale="90000"/>
          </a:bodyPr>
          <a:lstStyle/>
          <a:p>
            <a:r>
              <a:rPr lang="ru-RU" sz="2400" i="1" dirty="0" smtClean="0">
                <a:latin typeface="Times New Roman" pitchFamily="18" charset="0"/>
                <a:cs typeface="Times New Roman" pitchFamily="18" charset="0"/>
              </a:rPr>
              <a:t>А.А. Марчук, П.В. Шмелев</a:t>
            </a:r>
            <a:endParaRPr lang="ru-RU" sz="2400" dirty="0"/>
          </a:p>
        </p:txBody>
      </p:sp>
      <p:sp>
        <p:nvSpPr>
          <p:cNvPr id="3" name="Содержимое 2"/>
          <p:cNvSpPr>
            <a:spLocks noGrp="1"/>
          </p:cNvSpPr>
          <p:nvPr>
            <p:ph idx="1"/>
          </p:nvPr>
        </p:nvSpPr>
        <p:spPr>
          <a:xfrm>
            <a:off x="457200" y="908720"/>
            <a:ext cx="8229600" cy="5217443"/>
          </a:xfrm>
        </p:spPr>
        <p:txBody>
          <a:bodyPr>
            <a:normAutofit fontScale="62500" lnSpcReduction="20000"/>
          </a:bodyPr>
          <a:lstStyle/>
          <a:p>
            <a:pPr algn="just">
              <a:buNone/>
            </a:pPr>
            <a:r>
              <a:rPr lang="ru-RU" dirty="0" smtClean="0"/>
              <a:t>Основной подход, который может быть рекомендован коллегам, заключается в следующем</a:t>
            </a:r>
            <a:r>
              <a:rPr lang="ru-RU" dirty="0" smtClean="0"/>
              <a:t>: «</a:t>
            </a:r>
            <a:r>
              <a:rPr lang="ru-RU" dirty="0" smtClean="0"/>
              <a:t>Те или иные расчеты, поправки всегда должны соответствовать рыночным реалиям».</a:t>
            </a:r>
          </a:p>
          <a:p>
            <a:pPr algn="just">
              <a:buNone/>
            </a:pPr>
            <a:r>
              <a:rPr lang="ru-RU" dirty="0" smtClean="0"/>
              <a:t>Именно детальный анализ рынка, подробное изучение и проверка рыночной информации </a:t>
            </a:r>
            <a:r>
              <a:rPr lang="ru-RU" dirty="0" smtClean="0"/>
              <a:t>( (например, по </a:t>
            </a:r>
            <a:r>
              <a:rPr lang="ru-RU" dirty="0" smtClean="0"/>
              <a:t>объектам-аналогам) позволит выбрать корректный вариант учета НДС.</a:t>
            </a:r>
          </a:p>
          <a:p>
            <a:pPr algn="just">
              <a:buNone/>
            </a:pPr>
            <a:r>
              <a:rPr lang="ru-RU" dirty="0" smtClean="0"/>
              <a:t>Как следствие такого подхода является крайне неудобный, с точки зрения обоснования, вывод о том</a:t>
            </a:r>
            <a:r>
              <a:rPr lang="ru-RU" dirty="0" smtClean="0"/>
              <a:t>, что </a:t>
            </a:r>
            <a:r>
              <a:rPr lang="ru-RU" dirty="0" smtClean="0"/>
              <a:t>оценивая недвижимость оценщики должны учитывать типичную для рынка </a:t>
            </a:r>
            <a:r>
              <a:rPr lang="ru-RU" dirty="0" smtClean="0"/>
              <a:t>систему налогообложения</a:t>
            </a:r>
            <a:r>
              <a:rPr lang="ru-RU" dirty="0" smtClean="0"/>
              <a:t>, а не фактические затраты на уплату налогов собственником </a:t>
            </a:r>
            <a:r>
              <a:rPr lang="ru-RU" dirty="0" smtClean="0"/>
              <a:t>объекта недвижимости</a:t>
            </a:r>
            <a:r>
              <a:rPr lang="ru-RU" dirty="0" smtClean="0"/>
              <a:t>. Конечно, это вызывает определенные трудности: невозможность </a:t>
            </a:r>
            <a:r>
              <a:rPr lang="ru-RU" dirty="0" smtClean="0"/>
              <a:t>использования напрямую </a:t>
            </a:r>
            <a:r>
              <a:rPr lang="ru-RU" dirty="0" smtClean="0"/>
              <a:t>данных заказчика, необходимость сбора дополнительной </a:t>
            </a:r>
            <a:r>
              <a:rPr lang="ru-RU" dirty="0" smtClean="0"/>
              <a:t>рыночной </a:t>
            </a:r>
            <a:r>
              <a:rPr lang="ru-RU" dirty="0" smtClean="0"/>
              <a:t>информации и т.п</a:t>
            </a:r>
            <a:r>
              <a:rPr lang="ru-RU" dirty="0" smtClean="0"/>
              <a:t>., включая </a:t>
            </a:r>
            <a:r>
              <a:rPr lang="ru-RU" dirty="0" smtClean="0"/>
              <a:t>подготовку ответов на вопросы, аналогичные: «Почему в расчетах был учтен НДС, </a:t>
            </a:r>
            <a:r>
              <a:rPr lang="ru-RU" dirty="0" smtClean="0"/>
              <a:t>хотя предприятие-собственник </a:t>
            </a:r>
            <a:r>
              <a:rPr lang="ru-RU" dirty="0" smtClean="0"/>
              <a:t>находится на упрощенной системе налогообложения?». Но именно </a:t>
            </a:r>
            <a:r>
              <a:rPr lang="ru-RU" dirty="0" smtClean="0"/>
              <a:t>учет типичных </a:t>
            </a:r>
            <a:r>
              <a:rPr lang="ru-RU" dirty="0" smtClean="0"/>
              <a:t>для рынка расходов и доходов (как при эксплуатации объекта, так и при его реализации</a:t>
            </a:r>
            <a:r>
              <a:rPr lang="ru-RU" dirty="0" smtClean="0"/>
              <a:t>) позволяет </a:t>
            </a:r>
            <a:r>
              <a:rPr lang="ru-RU" dirty="0" smtClean="0"/>
              <a:t>говорить о рыночной стоимости.</a:t>
            </a:r>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53</a:t>
            </a:fld>
            <a:endParaRPr lang="ru-RU"/>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Autofit/>
          </a:bodyPr>
          <a:lstStyle/>
          <a:p>
            <a:r>
              <a:rPr lang="ru-RU" sz="3200" dirty="0" smtClean="0">
                <a:latin typeface="Times New Roman" pitchFamily="18" charset="0"/>
                <a:cs typeface="Times New Roman" pitchFamily="18" charset="0"/>
              </a:rPr>
              <a:t>Сравнительный подход</a:t>
            </a:r>
            <a:r>
              <a:rPr lang="ru-RU" sz="3200" dirty="0" smtClean="0">
                <a:latin typeface="Times New Roman" pitchFamily="18" charset="0"/>
                <a:cs typeface="Times New Roman" pitchFamily="18" charset="0"/>
              </a:rPr>
              <a:t>:</a:t>
            </a:r>
            <a:endParaRPr lang="ru-RU" sz="32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196752"/>
            <a:ext cx="8229600" cy="4929411"/>
          </a:xfrm>
        </p:spPr>
        <p:txBody>
          <a:bodyPr>
            <a:normAutofit fontScale="77500" lnSpcReduction="20000"/>
          </a:bodyPr>
          <a:lstStyle/>
          <a:p>
            <a:pPr algn="just">
              <a:buNone/>
            </a:pPr>
            <a:r>
              <a:rPr lang="ru-RU" dirty="0" smtClean="0"/>
              <a:t>Сравнительный подход:</a:t>
            </a:r>
          </a:p>
          <a:p>
            <a:pPr algn="just">
              <a:buNone/>
            </a:pPr>
            <a:r>
              <a:rPr lang="ru-RU" dirty="0" smtClean="0"/>
              <a:t>Учет НДС в сравнительном подходе происходит введением соответствующе поправок в расчет. </a:t>
            </a:r>
            <a:r>
              <a:rPr lang="ru-RU" dirty="0" smtClean="0"/>
              <a:t>Такие поправки </a:t>
            </a:r>
            <a:r>
              <a:rPr lang="ru-RU" dirty="0" smtClean="0"/>
              <a:t>могут быть как в абсолютном выражении (в денежных единицах), так и в относительном (</a:t>
            </a:r>
            <a:r>
              <a:rPr lang="ru-RU" dirty="0" smtClean="0"/>
              <a:t>в виде </a:t>
            </a:r>
            <a:r>
              <a:rPr lang="ru-RU" dirty="0" smtClean="0"/>
              <a:t>корректирующих коэффициентов). Порядок расчета этих поправок и их </a:t>
            </a:r>
            <a:r>
              <a:rPr lang="ru-RU" dirty="0" smtClean="0"/>
              <a:t>использование зависит </a:t>
            </a:r>
            <a:r>
              <a:rPr lang="ru-RU" dirty="0" smtClean="0"/>
              <a:t>от:</a:t>
            </a:r>
          </a:p>
          <a:p>
            <a:pPr algn="just">
              <a:buNone/>
            </a:pPr>
            <a:r>
              <a:rPr lang="ru-RU" dirty="0" smtClean="0"/>
              <a:t>- объекта </a:t>
            </a:r>
            <a:r>
              <a:rPr lang="ru-RU" dirty="0" smtClean="0"/>
              <a:t>оценки (имущественный комплекс, здание, помещение и пр.);</a:t>
            </a:r>
          </a:p>
          <a:p>
            <a:pPr algn="just">
              <a:buNone/>
            </a:pPr>
            <a:r>
              <a:rPr lang="ru-RU" dirty="0" smtClean="0"/>
              <a:t>- объема </a:t>
            </a:r>
            <a:r>
              <a:rPr lang="ru-RU" dirty="0" smtClean="0"/>
              <a:t>прав на земельный участок, относящийся к объекту недвижимости;</a:t>
            </a:r>
          </a:p>
          <a:p>
            <a:pPr algn="just">
              <a:buNone/>
            </a:pPr>
            <a:r>
              <a:rPr lang="ru-RU" dirty="0" smtClean="0"/>
              <a:t>-	метода </a:t>
            </a:r>
            <a:r>
              <a:rPr lang="ru-RU" dirty="0" smtClean="0"/>
              <a:t>расчета стоимости данного земельного участка.</a:t>
            </a:r>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54</a:t>
            </a:fld>
            <a:endParaRPr lang="ru-RU"/>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latin typeface="Times New Roman" pitchFamily="18" charset="0"/>
                <a:cs typeface="Times New Roman" pitchFamily="18" charset="0"/>
              </a:rPr>
              <a:t>Доходный подход</a:t>
            </a:r>
            <a:endParaRPr lang="ru-RU" sz="32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7500" lnSpcReduction="20000"/>
          </a:bodyPr>
          <a:lstStyle/>
          <a:p>
            <a:pPr marL="0" indent="0" algn="just">
              <a:buNone/>
            </a:pPr>
            <a:r>
              <a:rPr lang="ru-RU" dirty="0" smtClean="0">
                <a:latin typeface="Times New Roman" pitchFamily="18" charset="0"/>
                <a:cs typeface="Times New Roman" pitchFamily="18" charset="0"/>
              </a:rPr>
              <a:t>Таким образом, в рамках доходного подхода рекомендуется осуществлять построение </a:t>
            </a:r>
            <a:r>
              <a:rPr lang="ru-RU" dirty="0" smtClean="0">
                <a:latin typeface="Times New Roman" pitchFamily="18" charset="0"/>
                <a:cs typeface="Times New Roman" pitchFamily="18" charset="0"/>
              </a:rPr>
              <a:t>потока доходов </a:t>
            </a:r>
            <a:r>
              <a:rPr lang="ru-RU" dirty="0" smtClean="0">
                <a:latin typeface="Times New Roman" pitchFamily="18" charset="0"/>
                <a:cs typeface="Times New Roman" pitchFamily="18" charset="0"/>
              </a:rPr>
              <a:t>на основе данных, очищенных от НДС. Особое внимание необходимо уделять </a:t>
            </a:r>
            <a:r>
              <a:rPr lang="ru-RU" dirty="0" smtClean="0">
                <a:latin typeface="Times New Roman" pitchFamily="18" charset="0"/>
                <a:cs typeface="Times New Roman" pitchFamily="18" charset="0"/>
              </a:rPr>
              <a:t> методике расчета </a:t>
            </a:r>
            <a:r>
              <a:rPr lang="ru-RU" dirty="0" smtClean="0">
                <a:latin typeface="Times New Roman" pitchFamily="18" charset="0"/>
                <a:cs typeface="Times New Roman" pitchFamily="18" charset="0"/>
              </a:rPr>
              <a:t>коэффициента капитализации (ставки </a:t>
            </a:r>
            <a:r>
              <a:rPr lang="ru-RU" dirty="0" smtClean="0">
                <a:latin typeface="Times New Roman" pitchFamily="18" charset="0"/>
                <a:cs typeface="Times New Roman" pitchFamily="18" charset="0"/>
              </a:rPr>
              <a:t>дисконтирования</a:t>
            </a:r>
            <a:r>
              <a:rPr lang="ru-RU" dirty="0" smtClean="0">
                <a:latin typeface="Times New Roman" pitchFamily="18" charset="0"/>
                <a:cs typeface="Times New Roman" pitchFamily="18" charset="0"/>
              </a:rPr>
              <a:t>), понимать, что представляет </a:t>
            </a:r>
            <a:r>
              <a:rPr lang="ru-RU" dirty="0" smtClean="0">
                <a:latin typeface="Times New Roman" pitchFamily="18" charset="0"/>
                <a:cs typeface="Times New Roman" pitchFamily="18" charset="0"/>
              </a:rPr>
              <a:t>собой стоимость</a:t>
            </a:r>
            <a:r>
              <a:rPr lang="ru-RU" dirty="0" smtClean="0">
                <a:latin typeface="Times New Roman" pitchFamily="18" charset="0"/>
                <a:cs typeface="Times New Roman" pitchFamily="18" charset="0"/>
              </a:rPr>
              <a:t>, полученная в результате прямой капитализации или дисконтирования денежных потоков</a:t>
            </a:r>
            <a:r>
              <a:rPr lang="ru-RU" dirty="0" smtClean="0">
                <a:latin typeface="Times New Roman" pitchFamily="18" charset="0"/>
                <a:cs typeface="Times New Roman" pitchFamily="18" charset="0"/>
              </a:rPr>
              <a:t>. Здесь </a:t>
            </a:r>
            <a:r>
              <a:rPr lang="ru-RU" dirty="0" smtClean="0">
                <a:latin typeface="Times New Roman" pitchFamily="18" charset="0"/>
                <a:cs typeface="Times New Roman" pitchFamily="18" charset="0"/>
              </a:rPr>
              <a:t>же стоит отметить, что в случае </a:t>
            </a:r>
            <a:r>
              <a:rPr lang="ru-RU" dirty="0" smtClean="0">
                <a:latin typeface="Times New Roman" pitchFamily="18" charset="0"/>
                <a:cs typeface="Times New Roman" pitchFamily="18" charset="0"/>
              </a:rPr>
              <a:t> необходимости</a:t>
            </a:r>
            <a:r>
              <a:rPr lang="ru-RU" dirty="0" smtClean="0">
                <a:latin typeface="Times New Roman" pitchFamily="18" charset="0"/>
                <a:cs typeface="Times New Roman" pitchFamily="18" charset="0"/>
              </a:rPr>
              <a:t>, итоговая величина стоимости </a:t>
            </a:r>
            <a:r>
              <a:rPr lang="ru-RU" dirty="0" smtClean="0">
                <a:latin typeface="Times New Roman" pitchFamily="18" charset="0"/>
                <a:cs typeface="Times New Roman" pitchFamily="18" charset="0"/>
              </a:rPr>
              <a:t>может корректироваться </a:t>
            </a:r>
            <a:r>
              <a:rPr lang="ru-RU" dirty="0" smtClean="0">
                <a:latin typeface="Times New Roman" pitchFamily="18" charset="0"/>
                <a:cs typeface="Times New Roman" pitchFamily="18" charset="0"/>
              </a:rPr>
              <a:t>на НДС (включение либо исключение </a:t>
            </a:r>
            <a:r>
              <a:rPr lang="ru-RU" dirty="0" smtClean="0">
                <a:latin typeface="Times New Roman" pitchFamily="18" charset="0"/>
                <a:cs typeface="Times New Roman" pitchFamily="18" charset="0"/>
              </a:rPr>
              <a:t> налога</a:t>
            </a:r>
            <a:r>
              <a:rPr lang="ru-RU" dirty="0" smtClean="0">
                <a:latin typeface="Times New Roman" pitchFamily="18" charset="0"/>
                <a:cs typeface="Times New Roman" pitchFamily="18" charset="0"/>
              </a:rPr>
              <a:t>) приемами и методами, описанными </a:t>
            </a:r>
            <a:r>
              <a:rPr lang="ru-RU" dirty="0" smtClean="0">
                <a:latin typeface="Times New Roman" pitchFamily="18" charset="0"/>
                <a:cs typeface="Times New Roman" pitchFamily="18" charset="0"/>
              </a:rPr>
              <a:t>в предыдущем </a:t>
            </a:r>
            <a:r>
              <a:rPr lang="ru-RU" dirty="0" smtClean="0">
                <a:latin typeface="Times New Roman" pitchFamily="18" charset="0"/>
                <a:cs typeface="Times New Roman" pitchFamily="18" charset="0"/>
              </a:rPr>
              <a:t>разделе, посвященном сравнительному подходу к оценке.</a:t>
            </a:r>
            <a:endParaRPr lang="ru-RU"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55</a:t>
            </a:fld>
            <a:endParaRPr lang="ru-RU"/>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latin typeface="Times New Roman" pitchFamily="18" charset="0"/>
                <a:cs typeface="Times New Roman" pitchFamily="18" charset="0"/>
              </a:rPr>
              <a:t>Затратный подход</a:t>
            </a:r>
            <a:endParaRPr lang="ru-RU" sz="32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124744"/>
            <a:ext cx="8229600" cy="5001419"/>
          </a:xfrm>
        </p:spPr>
        <p:txBody>
          <a:bodyPr>
            <a:noAutofit/>
          </a:bodyPr>
          <a:lstStyle/>
          <a:p>
            <a:pPr>
              <a:buNone/>
            </a:pPr>
            <a:r>
              <a:rPr lang="ru-RU" sz="1800" dirty="0" smtClean="0">
                <a:latin typeface="Times New Roman" pitchFamily="18" charset="0"/>
                <a:cs typeface="Times New Roman" pitchFamily="18" charset="0"/>
              </a:rPr>
              <a:t>До 2001 года затраты Заказчика по уплате НДС подрядным организациям признавались расходами</a:t>
            </a:r>
            <a:r>
              <a:rPr lang="ru-RU" sz="1800" dirty="0" smtClean="0">
                <a:latin typeface="Times New Roman" pitchFamily="18" charset="0"/>
                <a:cs typeface="Times New Roman" pitchFamily="18" charset="0"/>
              </a:rPr>
              <a:t>, формирующими </a:t>
            </a:r>
            <a:r>
              <a:rPr lang="ru-RU" sz="1800" dirty="0" smtClean="0">
                <a:latin typeface="Times New Roman" pitchFamily="18" charset="0"/>
                <a:cs typeface="Times New Roman" pitchFamily="18" charset="0"/>
              </a:rPr>
              <a:t>стоимость объекта капитальных вложений, и не принимались к возмещению. </a:t>
            </a:r>
            <a:r>
              <a:rPr lang="ru-RU" sz="1800" dirty="0" smtClean="0">
                <a:latin typeface="Times New Roman" pitchFamily="18" charset="0"/>
                <a:cs typeface="Times New Roman" pitchFamily="18" charset="0"/>
              </a:rPr>
              <a:t>Учет данных </a:t>
            </a:r>
            <a:r>
              <a:rPr lang="ru-RU" sz="1800" dirty="0" smtClean="0">
                <a:latin typeface="Times New Roman" pitchFamily="18" charset="0"/>
                <a:cs typeface="Times New Roman" pitchFamily="18" charset="0"/>
              </a:rPr>
              <a:t>расходов осуществлялся на 08 счете бухгалтерского учета «Вложения во </a:t>
            </a:r>
            <a:r>
              <a:rPr lang="ru-RU" sz="1800" dirty="0" err="1" smtClean="0">
                <a:latin typeface="Times New Roman" pitchFamily="18" charset="0"/>
                <a:cs typeface="Times New Roman" pitchFamily="18" charset="0"/>
              </a:rPr>
              <a:t>внеоборотные</a:t>
            </a:r>
            <a:r>
              <a:rPr lang="ru-RU" sz="1800" dirty="0" smtClean="0">
                <a:latin typeface="Times New Roman" pitchFamily="18" charset="0"/>
                <a:cs typeface="Times New Roman" pitchFamily="18" charset="0"/>
              </a:rPr>
              <a:t> активы</a:t>
            </a:r>
            <a:r>
              <a:rPr lang="ru-RU" sz="1800" dirty="0" smtClean="0">
                <a:latin typeface="Times New Roman" pitchFamily="18" charset="0"/>
                <a:cs typeface="Times New Roman" pitchFamily="18" charset="0"/>
              </a:rPr>
              <a:t>» (ранее – «Капитальные вложения»). Следовательно, такие затраты, понесенные до </a:t>
            </a:r>
            <a:r>
              <a:rPr lang="ru-RU" sz="1800" dirty="0" smtClean="0">
                <a:latin typeface="Times New Roman" pitchFamily="18" charset="0"/>
                <a:cs typeface="Times New Roman" pitchFamily="18" charset="0"/>
              </a:rPr>
              <a:t>2001 года </a:t>
            </a:r>
            <a:r>
              <a:rPr lang="ru-RU" sz="1800" dirty="0" smtClean="0">
                <a:latin typeface="Times New Roman" pitchFamily="18" charset="0"/>
                <a:cs typeface="Times New Roman" pitchFamily="18" charset="0"/>
              </a:rPr>
              <a:t>и отраженные в бухгалтерском учете дают представление о стоимости объекта строительства </a:t>
            </a:r>
            <a:r>
              <a:rPr lang="ru-RU" sz="1800" dirty="0" smtClean="0">
                <a:latin typeface="Times New Roman" pitchFamily="18" charset="0"/>
                <a:cs typeface="Times New Roman" pitchFamily="18" charset="0"/>
              </a:rPr>
              <a:t>с учетом </a:t>
            </a:r>
            <a:r>
              <a:rPr lang="ru-RU" sz="1800" dirty="0" smtClean="0">
                <a:latin typeface="Times New Roman" pitchFamily="18" charset="0"/>
                <a:cs typeface="Times New Roman" pitchFamily="18" charset="0"/>
              </a:rPr>
              <a:t>НДС.</a:t>
            </a:r>
          </a:p>
          <a:p>
            <a:pPr>
              <a:buNone/>
            </a:pPr>
            <a:r>
              <a:rPr lang="ru-RU" sz="1800" dirty="0" smtClean="0">
                <a:latin typeface="Times New Roman" pitchFamily="18" charset="0"/>
                <a:cs typeface="Times New Roman" pitchFamily="18" charset="0"/>
              </a:rPr>
              <a:t>В 2001 г. вступила в действие глава 21 НК РФ «Налог на добавленную стоимость», которая </a:t>
            </a:r>
            <a:r>
              <a:rPr lang="ru-RU" sz="1800" dirty="0" smtClean="0">
                <a:latin typeface="Times New Roman" pitchFamily="18" charset="0"/>
                <a:cs typeface="Times New Roman" pitchFamily="18" charset="0"/>
              </a:rPr>
              <a:t>изменила порядок </a:t>
            </a:r>
            <a:r>
              <a:rPr lang="ru-RU" sz="1800" dirty="0" smtClean="0">
                <a:latin typeface="Times New Roman" pitchFamily="18" charset="0"/>
                <a:cs typeface="Times New Roman" pitchFamily="18" charset="0"/>
              </a:rPr>
              <a:t>формирования стоимости объекта строительства, и теперь, расходы по уплате </a:t>
            </a:r>
            <a:r>
              <a:rPr lang="ru-RU" sz="1800" dirty="0" smtClean="0">
                <a:latin typeface="Times New Roman" pitchFamily="18" charset="0"/>
                <a:cs typeface="Times New Roman" pitchFamily="18" charset="0"/>
              </a:rPr>
              <a:t>НДС подрядным </a:t>
            </a:r>
            <a:r>
              <a:rPr lang="ru-RU" sz="1800" dirty="0" smtClean="0">
                <a:latin typeface="Times New Roman" pitchFamily="18" charset="0"/>
                <a:cs typeface="Times New Roman" pitchFamily="18" charset="0"/>
              </a:rPr>
              <a:t>организациям подлежат возмещению при вводе объекта </a:t>
            </a:r>
            <a:r>
              <a:rPr lang="ru-RU" sz="1800" dirty="0" smtClean="0">
                <a:latin typeface="Times New Roman" pitchFamily="18" charset="0"/>
                <a:cs typeface="Times New Roman" pitchFamily="18" charset="0"/>
              </a:rPr>
              <a:t> недвижимости </a:t>
            </a:r>
            <a:r>
              <a:rPr lang="ru-RU" sz="1800" dirty="0" smtClean="0">
                <a:latin typeface="Times New Roman" pitchFamily="18" charset="0"/>
                <a:cs typeface="Times New Roman" pitchFamily="18" charset="0"/>
              </a:rPr>
              <a:t>в эксплуатацию</a:t>
            </a:r>
            <a:r>
              <a:rPr lang="ru-RU" sz="1800" dirty="0" smtClean="0">
                <a:latin typeface="Times New Roman" pitchFamily="18" charset="0"/>
                <a:cs typeface="Times New Roman" pitchFamily="18" charset="0"/>
              </a:rPr>
              <a:t>.</a:t>
            </a:r>
          </a:p>
          <a:p>
            <a:pPr>
              <a:buNone/>
            </a:pPr>
            <a:r>
              <a:rPr lang="ru-RU" sz="1800" dirty="0" smtClean="0">
                <a:latin typeface="Times New Roman" pitchFamily="18" charset="0"/>
                <a:cs typeface="Times New Roman" pitchFamily="18" charset="0"/>
              </a:rPr>
              <a:t>Таким </a:t>
            </a:r>
            <a:r>
              <a:rPr lang="ru-RU" sz="1800" dirty="0" smtClean="0">
                <a:latin typeface="Times New Roman" pitchFamily="18" charset="0"/>
                <a:cs typeface="Times New Roman" pitchFamily="18" charset="0"/>
              </a:rPr>
              <a:t>образом, в большинстве случаев исходная информация будет включать в себя НДС </a:t>
            </a:r>
            <a:r>
              <a:rPr lang="ru-RU" sz="1800" dirty="0" smtClean="0">
                <a:latin typeface="Times New Roman" pitchFamily="18" charset="0"/>
                <a:cs typeface="Times New Roman" pitchFamily="18" charset="0"/>
              </a:rPr>
              <a:t>по капитальным </a:t>
            </a:r>
            <a:r>
              <a:rPr lang="ru-RU" sz="1800" dirty="0" smtClean="0">
                <a:latin typeface="Times New Roman" pitchFamily="18" charset="0"/>
                <a:cs typeface="Times New Roman" pitchFamily="18" charset="0"/>
              </a:rPr>
              <a:t>вложениям до 2001 г. и не включать НДС по капитальным вложениям 2001 г. и </a:t>
            </a:r>
            <a:r>
              <a:rPr lang="ru-RU" sz="1800" dirty="0" smtClean="0">
                <a:latin typeface="Times New Roman" pitchFamily="18" charset="0"/>
                <a:cs typeface="Times New Roman" pitchFamily="18" charset="0"/>
              </a:rPr>
              <a:t> более поздним</a:t>
            </a:r>
            <a:r>
              <a:rPr lang="ru-RU" sz="1800" dirty="0" smtClean="0">
                <a:latin typeface="Times New Roman" pitchFamily="18" charset="0"/>
                <a:cs typeface="Times New Roman" pitchFamily="18" charset="0"/>
              </a:rPr>
              <a:t>. При этом в ходе сбора исходной информации об объеме капитальных вложений </a:t>
            </a:r>
            <a:r>
              <a:rPr lang="ru-RU" sz="1800" dirty="0" smtClean="0">
                <a:latin typeface="Times New Roman" pitchFamily="18" charset="0"/>
                <a:cs typeface="Times New Roman" pitchFamily="18" charset="0"/>
              </a:rPr>
              <a:t>у представителей </a:t>
            </a:r>
            <a:r>
              <a:rPr lang="ru-RU" sz="1800" dirty="0" smtClean="0">
                <a:latin typeface="Times New Roman" pitchFamily="18" charset="0"/>
                <a:cs typeface="Times New Roman" pitchFamily="18" charset="0"/>
              </a:rPr>
              <a:t>Заказчика необходимо уточнять, включают ли предоставленные </a:t>
            </a:r>
            <a:r>
              <a:rPr lang="ru-RU" sz="1800" dirty="0" smtClean="0">
                <a:latin typeface="Times New Roman" pitchFamily="18" charset="0"/>
                <a:cs typeface="Times New Roman" pitchFamily="18" charset="0"/>
              </a:rPr>
              <a:t>капитальные вложения</a:t>
            </a:r>
            <a:r>
              <a:rPr lang="ru-RU" sz="1800" dirty="0" smtClean="0">
                <a:latin typeface="Times New Roman" pitchFamily="18" charset="0"/>
                <a:cs typeface="Times New Roman" pitchFamily="18" charset="0"/>
              </a:rPr>
              <a:t>, осуществленные до 2001 г., НДС или нет.</a:t>
            </a:r>
            <a:endParaRPr lang="ru-RU" sz="18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56</a:t>
            </a:fld>
            <a:endParaRPr lang="ru-RU"/>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smtClean="0">
                <a:latin typeface="Times New Roman" pitchFamily="18" charset="0"/>
                <a:cs typeface="Times New Roman" pitchFamily="18" charset="0"/>
              </a:rPr>
              <a:t>Оценка имущества предприятия  с ОСНО при преобладании на рынке  физических  лиц или лиц со специальными налоговыми режимами </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Autofit/>
          </a:bodyPr>
          <a:lstStyle/>
          <a:p>
            <a:pPr algn="just">
              <a:buNone/>
            </a:pPr>
            <a:r>
              <a:rPr lang="ru-RU" sz="2000" dirty="0" smtClean="0">
                <a:latin typeface="Times New Roman" pitchFamily="18" charset="0"/>
                <a:cs typeface="Times New Roman" pitchFamily="18" charset="0"/>
              </a:rPr>
              <a:t>Можно привести много примеров сегментов рынка недвижимости, на которых преобладают лица, </a:t>
            </a:r>
            <a:r>
              <a:rPr lang="ru-RU" sz="2000" dirty="0" smtClean="0">
                <a:latin typeface="Times New Roman" pitchFamily="18" charset="0"/>
                <a:cs typeface="Times New Roman" pitchFamily="18" charset="0"/>
              </a:rPr>
              <a:t>не являющиеся </a:t>
            </a:r>
            <a:r>
              <a:rPr lang="ru-RU" sz="2000" dirty="0" smtClean="0">
                <a:latin typeface="Times New Roman" pitchFamily="18" charset="0"/>
                <a:cs typeface="Times New Roman" pitchFamily="18" charset="0"/>
              </a:rPr>
              <a:t>плательщиками НДС. Например, боксы или </a:t>
            </a:r>
            <a:r>
              <a:rPr lang="ru-RU" sz="2000" dirty="0" err="1" smtClean="0">
                <a:latin typeface="Times New Roman" pitchFamily="18" charset="0"/>
                <a:cs typeface="Times New Roman" pitchFamily="18" charset="0"/>
              </a:rPr>
              <a:t>машиноместа</a:t>
            </a:r>
            <a:r>
              <a:rPr lang="ru-RU" sz="2000" dirty="0" smtClean="0">
                <a:latin typeface="Times New Roman" pitchFamily="18" charset="0"/>
                <a:cs typeface="Times New Roman" pitchFamily="18" charset="0"/>
              </a:rPr>
              <a:t> в ГСК, основными </a:t>
            </a:r>
            <a:r>
              <a:rPr lang="ru-RU" sz="2000" dirty="0" smtClean="0">
                <a:latin typeface="Times New Roman" pitchFamily="18" charset="0"/>
                <a:cs typeface="Times New Roman" pitchFamily="18" charset="0"/>
              </a:rPr>
              <a:t>продавцами и </a:t>
            </a:r>
            <a:r>
              <a:rPr lang="ru-RU" sz="2000" dirty="0" smtClean="0">
                <a:latin typeface="Times New Roman" pitchFamily="18" charset="0"/>
                <a:cs typeface="Times New Roman" pitchFamily="18" charset="0"/>
              </a:rPr>
              <a:t>покупателями которых выступают физические лица, не являющиеся плательщиками НДС. </a:t>
            </a:r>
            <a:r>
              <a:rPr lang="ru-RU" sz="2000" dirty="0" smtClean="0">
                <a:latin typeface="Times New Roman" pitchFamily="18" charset="0"/>
                <a:cs typeface="Times New Roman" pitchFamily="18" charset="0"/>
              </a:rPr>
              <a:t>Другой пример </a:t>
            </a:r>
            <a:r>
              <a:rPr lang="ru-RU" sz="2000" dirty="0" smtClean="0">
                <a:latin typeface="Times New Roman" pitchFamily="18" charset="0"/>
                <a:cs typeface="Times New Roman" pitchFamily="18" charset="0"/>
              </a:rPr>
              <a:t>– небольшая торговая недвижимость (киоски, палатки, небольшие магазинчики и т.п</a:t>
            </a:r>
            <a:r>
              <a:rPr lang="ru-RU" sz="2000" dirty="0" smtClean="0">
                <a:latin typeface="Times New Roman" pitchFamily="18" charset="0"/>
                <a:cs typeface="Times New Roman" pitchFamily="18" charset="0"/>
              </a:rPr>
              <a:t>.), основными </a:t>
            </a:r>
            <a:r>
              <a:rPr lang="ru-RU" sz="2000" dirty="0" smtClean="0">
                <a:latin typeface="Times New Roman" pitchFamily="18" charset="0"/>
                <a:cs typeface="Times New Roman" pitchFamily="18" charset="0"/>
              </a:rPr>
              <a:t>участниками рынка которых выступают предприниматели или юр. лица с </a:t>
            </a:r>
            <a:r>
              <a:rPr lang="ru-RU" sz="2000" dirty="0" smtClean="0">
                <a:latin typeface="Times New Roman" pitchFamily="18" charset="0"/>
                <a:cs typeface="Times New Roman" pitchFamily="18" charset="0"/>
              </a:rPr>
              <a:t>упрощенной системой </a:t>
            </a:r>
            <a:r>
              <a:rPr lang="ru-RU" sz="2000" dirty="0" smtClean="0">
                <a:latin typeface="Times New Roman" pitchFamily="18" charset="0"/>
                <a:cs typeface="Times New Roman" pitchFamily="18" charset="0"/>
              </a:rPr>
              <a:t>налогообложения. При этом в таких сегментах могут присутствовать и компании с ОНР</a:t>
            </a:r>
            <a:r>
              <a:rPr lang="ru-RU" sz="2000" dirty="0" smtClean="0">
                <a:latin typeface="Times New Roman" pitchFamily="18" charset="0"/>
                <a:cs typeface="Times New Roman" pitchFamily="18" charset="0"/>
              </a:rPr>
              <a:t>. </a:t>
            </a:r>
          </a:p>
          <a:p>
            <a:pPr algn="just">
              <a:buNone/>
            </a:pPr>
            <a:r>
              <a:rPr lang="ru-RU" sz="2000" dirty="0" smtClean="0">
                <a:latin typeface="Times New Roman" pitchFamily="18" charset="0"/>
                <a:cs typeface="Times New Roman" pitchFamily="18" charset="0"/>
              </a:rPr>
              <a:t>Каким </a:t>
            </a:r>
            <a:r>
              <a:rPr lang="ru-RU" sz="2000" dirty="0" smtClean="0">
                <a:latin typeface="Times New Roman" pitchFamily="18" charset="0"/>
                <a:cs typeface="Times New Roman" pitchFamily="18" charset="0"/>
              </a:rPr>
              <a:t>образом оценивать в данном случае их имущество</a:t>
            </a:r>
            <a:r>
              <a:rPr lang="ru-RU" sz="2000" dirty="0" smtClean="0">
                <a:latin typeface="Times New Roman" pitchFamily="18" charset="0"/>
                <a:cs typeface="Times New Roman" pitchFamily="18" charset="0"/>
              </a:rPr>
              <a:t>?</a:t>
            </a:r>
          </a:p>
          <a:p>
            <a:pPr algn="just">
              <a:buNone/>
            </a:pPr>
            <a:r>
              <a:rPr lang="ru-RU" sz="2000" dirty="0" smtClean="0">
                <a:latin typeface="Times New Roman" pitchFamily="18" charset="0"/>
                <a:cs typeface="Times New Roman" pitchFamily="18" charset="0"/>
              </a:rPr>
              <a:t>По </a:t>
            </a:r>
            <a:r>
              <a:rPr lang="ru-RU" sz="2000" dirty="0" smtClean="0">
                <a:latin typeface="Times New Roman" pitchFamily="18" charset="0"/>
                <a:cs typeface="Times New Roman" pitchFamily="18" charset="0"/>
              </a:rPr>
              <a:t>мнению авторов, рыночную стоимость, рассчитанную на основании информации об </a:t>
            </a:r>
            <a:r>
              <a:rPr lang="ru-RU" sz="2000" dirty="0" smtClean="0">
                <a:latin typeface="Times New Roman" pitchFamily="18" charset="0"/>
                <a:cs typeface="Times New Roman" pitchFamily="18" charset="0"/>
              </a:rPr>
              <a:t>объектах-аналогах</a:t>
            </a:r>
            <a:r>
              <a:rPr lang="ru-RU" sz="2000" dirty="0" smtClean="0">
                <a:latin typeface="Times New Roman" pitchFamily="18" charset="0"/>
                <a:cs typeface="Times New Roman" pitchFamily="18" charset="0"/>
              </a:rPr>
              <a:t>, предлагаемых к продаже </a:t>
            </a:r>
            <a:r>
              <a:rPr lang="ru-RU" sz="2000" dirty="0" smtClean="0">
                <a:latin typeface="Times New Roman" pitchFamily="18" charset="0"/>
                <a:cs typeface="Times New Roman" pitchFamily="18" charset="0"/>
              </a:rPr>
              <a:t> физическими </a:t>
            </a:r>
            <a:r>
              <a:rPr lang="ru-RU" sz="2000" dirty="0" smtClean="0">
                <a:latin typeface="Times New Roman" pitchFamily="18" charset="0"/>
                <a:cs typeface="Times New Roman" pitchFamily="18" charset="0"/>
              </a:rPr>
              <a:t>лицами или лицами со СНР, следует </a:t>
            </a:r>
            <a:r>
              <a:rPr lang="ru-RU" sz="2000" dirty="0" smtClean="0">
                <a:latin typeface="Times New Roman" pitchFamily="18" charset="0"/>
                <a:cs typeface="Times New Roman" pitchFamily="18" charset="0"/>
              </a:rPr>
              <a:t>рассматривать как </a:t>
            </a:r>
            <a:r>
              <a:rPr lang="ru-RU" sz="2000" dirty="0" smtClean="0">
                <a:latin typeface="Times New Roman" pitchFamily="18" charset="0"/>
                <a:cs typeface="Times New Roman" pitchFamily="18" charset="0"/>
              </a:rPr>
              <a:t>стоимость «с НДС».</a:t>
            </a:r>
            <a:endParaRPr lang="ru-RU" sz="20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57</a:t>
            </a:fld>
            <a:endParaRPr lang="ru-RU"/>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dirty="0" smtClean="0">
                <a:latin typeface="Times New Roman" pitchFamily="18" charset="0"/>
                <a:cs typeface="Times New Roman" pitchFamily="18" charset="0"/>
              </a:rPr>
              <a:t>Оценка имущества </a:t>
            </a:r>
            <a:r>
              <a:rPr lang="ru-RU" sz="2400" dirty="0" smtClean="0">
                <a:latin typeface="Times New Roman" pitchFamily="18" charset="0"/>
                <a:cs typeface="Times New Roman" pitchFamily="18" charset="0"/>
              </a:rPr>
              <a:t>лица со СНР </a:t>
            </a:r>
            <a:r>
              <a:rPr lang="ru-RU" sz="2400" dirty="0" smtClean="0">
                <a:latin typeface="Times New Roman" pitchFamily="18" charset="0"/>
                <a:cs typeface="Times New Roman" pitchFamily="18" charset="0"/>
              </a:rPr>
              <a:t>при преобладании на рынке </a:t>
            </a:r>
            <a:r>
              <a:rPr lang="ru-RU" sz="2400" dirty="0" smtClean="0">
                <a:latin typeface="Times New Roman" pitchFamily="18" charset="0"/>
                <a:cs typeface="Times New Roman" pitchFamily="18" charset="0"/>
              </a:rPr>
              <a:t>лиц с ОСНО</a:t>
            </a:r>
            <a:endParaRPr lang="ru-RU" sz="2400" dirty="0"/>
          </a:p>
        </p:txBody>
      </p:sp>
      <p:sp>
        <p:nvSpPr>
          <p:cNvPr id="3" name="Содержимое 2"/>
          <p:cNvSpPr>
            <a:spLocks noGrp="1"/>
          </p:cNvSpPr>
          <p:nvPr>
            <p:ph idx="1"/>
          </p:nvPr>
        </p:nvSpPr>
        <p:spPr/>
        <p:txBody>
          <a:bodyPr>
            <a:normAutofit/>
          </a:bodyPr>
          <a:lstStyle/>
          <a:p>
            <a:pPr algn="just">
              <a:buNone/>
            </a:pPr>
            <a:r>
              <a:rPr lang="ru-RU" sz="2400" dirty="0" smtClean="0">
                <a:latin typeface="Times New Roman" pitchFamily="18" charset="0"/>
                <a:cs typeface="Times New Roman" pitchFamily="18" charset="0"/>
              </a:rPr>
              <a:t>В продаже </a:t>
            </a:r>
            <a:r>
              <a:rPr lang="ru-RU" sz="2400" dirty="0" smtClean="0">
                <a:latin typeface="Times New Roman" pitchFamily="18" charset="0"/>
                <a:cs typeface="Times New Roman" pitchFamily="18" charset="0"/>
              </a:rPr>
              <a:t>объекта недвижимости, принадлежащего лицу, не являющемуся плательщиком НДС</a:t>
            </a:r>
            <a:r>
              <a:rPr lang="ru-RU" sz="2400" dirty="0" smtClean="0">
                <a:latin typeface="Times New Roman" pitchFamily="18" charset="0"/>
                <a:cs typeface="Times New Roman" pitchFamily="18" charset="0"/>
              </a:rPr>
              <a:t>, наиболее </a:t>
            </a:r>
            <a:r>
              <a:rPr lang="ru-RU" sz="2400" dirty="0" smtClean="0">
                <a:latin typeface="Times New Roman" pitchFamily="18" charset="0"/>
                <a:cs typeface="Times New Roman" pitchFamily="18" charset="0"/>
              </a:rPr>
              <a:t>вероятным покупателем будет выступать предприятие - плательщик НДС. При </a:t>
            </a:r>
            <a:r>
              <a:rPr lang="ru-RU" sz="2400" dirty="0" smtClean="0">
                <a:latin typeface="Times New Roman" pitchFamily="18" charset="0"/>
                <a:cs typeface="Times New Roman" pitchFamily="18" charset="0"/>
              </a:rPr>
              <a:t>наличии альтернативы</a:t>
            </a:r>
            <a:r>
              <a:rPr lang="ru-RU" sz="2400" dirty="0" smtClean="0">
                <a:latin typeface="Times New Roman" pitchFamily="18" charset="0"/>
                <a:cs typeface="Times New Roman" pitchFamily="18" charset="0"/>
              </a:rPr>
              <a:t>, данное предприятие учтет возможность возмещения НДС из бюджета</a:t>
            </a:r>
            <a:r>
              <a:rPr lang="ru-RU" sz="2400" dirty="0" smtClean="0">
                <a:latin typeface="Times New Roman" pitchFamily="18" charset="0"/>
                <a:cs typeface="Times New Roman" pitchFamily="18" charset="0"/>
              </a:rPr>
              <a:t>.</a:t>
            </a:r>
          </a:p>
          <a:p>
            <a:pPr algn="just">
              <a:buNone/>
            </a:pPr>
            <a:r>
              <a:rPr lang="ru-RU" sz="2400" dirty="0" smtClean="0">
                <a:latin typeface="Times New Roman" pitchFamily="18" charset="0"/>
                <a:cs typeface="Times New Roman" pitchFamily="18" charset="0"/>
              </a:rPr>
              <a:t>…</a:t>
            </a:r>
          </a:p>
          <a:p>
            <a:pPr algn="just">
              <a:buNone/>
            </a:pPr>
            <a:r>
              <a:rPr lang="ru-RU" sz="2400" dirty="0" smtClean="0">
                <a:latin typeface="Times New Roman" pitchFamily="18" charset="0"/>
                <a:cs typeface="Times New Roman" pitchFamily="18" charset="0"/>
              </a:rPr>
              <a:t>Поэтому цену объекта, продаваемого лицом, не являющегося плательщиком НДС, в данном </a:t>
            </a:r>
            <a:r>
              <a:rPr lang="ru-RU" sz="2400" dirty="0" smtClean="0">
                <a:latin typeface="Times New Roman" pitchFamily="18" charset="0"/>
                <a:cs typeface="Times New Roman" pitchFamily="18" charset="0"/>
              </a:rPr>
              <a:t>сегменте рынка </a:t>
            </a:r>
            <a:r>
              <a:rPr lang="ru-RU" sz="2400" dirty="0" smtClean="0">
                <a:latin typeface="Times New Roman" pitchFamily="18" charset="0"/>
                <a:cs typeface="Times New Roman" pitchFamily="18" charset="0"/>
              </a:rPr>
              <a:t>следует рассматривать как соответствующую стоимости без НДС.</a:t>
            </a:r>
            <a:endParaRPr lang="ru-RU" sz="24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58</a:t>
            </a:fld>
            <a:endParaRPr lang="ru-RU"/>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r>
              <a:rPr lang="ru-RU" sz="2400" dirty="0" err="1" smtClean="0">
                <a:latin typeface="Times New Roman" pitchFamily="18" charset="0"/>
                <a:cs typeface="Times New Roman" pitchFamily="18" charset="0"/>
              </a:rPr>
              <a:t>К.Е.Вагаровская</a:t>
            </a:r>
            <a:endParaRPr lang="ru-RU" sz="2400" dirty="0"/>
          </a:p>
        </p:txBody>
      </p:sp>
      <p:sp>
        <p:nvSpPr>
          <p:cNvPr id="3" name="Содержимое 2"/>
          <p:cNvSpPr>
            <a:spLocks noGrp="1"/>
          </p:cNvSpPr>
          <p:nvPr>
            <p:ph idx="1"/>
          </p:nvPr>
        </p:nvSpPr>
        <p:spPr>
          <a:xfrm>
            <a:off x="457200" y="1124745"/>
            <a:ext cx="8229600" cy="4824536"/>
          </a:xfrm>
        </p:spPr>
        <p:txBody>
          <a:bodyPr>
            <a:normAutofit fontScale="77500" lnSpcReduction="20000"/>
          </a:bodyPr>
          <a:lstStyle/>
          <a:p>
            <a:pPr marL="0" indent="0" algn="just">
              <a:buNone/>
            </a:pPr>
            <a:r>
              <a:rPr lang="ru-RU" dirty="0" smtClean="0">
                <a:latin typeface="Times New Roman" pitchFamily="18" charset="0"/>
                <a:cs typeface="Times New Roman" pitchFamily="18" charset="0"/>
              </a:rPr>
              <a:t>Таким образом, несмотря на вышеприведенные теоретические рассуждения, в отсутствие четкого разграничения понятий в налоговом законодательстве и руководства к действию в законодательстве оценочном, не будем говорить о том, указание рыночной стоимости без НДС или одновременно с учетом и без учета НДС, считается ошибкой. Однако в тех случаях, когда реализация объекта оценки является </a:t>
            </a:r>
            <a:r>
              <a:rPr lang="ru-RU" dirty="0" smtClean="0">
                <a:latin typeface="Times New Roman" pitchFamily="18" charset="0"/>
                <a:cs typeface="Times New Roman" pitchFamily="18" charset="0"/>
              </a:rPr>
              <a:t>объектом </a:t>
            </a:r>
            <a:r>
              <a:rPr lang="ru-RU" dirty="0" smtClean="0">
                <a:latin typeface="Times New Roman" pitchFamily="18" charset="0"/>
                <a:cs typeface="Times New Roman" pitchFamily="18" charset="0"/>
              </a:rPr>
              <a:t>налогообложения и задание на оценку не содержит требования указывать рыночную стоимость без НДС, исходя из вышеприведенных рассуждений, автор считает наиболее корректной формулировку </a:t>
            </a:r>
            <a:r>
              <a:rPr lang="ru-RU" b="1" dirty="0" smtClean="0">
                <a:latin typeface="Times New Roman" pitchFamily="18" charset="0"/>
                <a:cs typeface="Times New Roman" pitchFamily="18" charset="0"/>
              </a:rPr>
              <a:t>«рыночная стоимость, в том числе НДС»</a:t>
            </a:r>
            <a:r>
              <a:rPr lang="ru-RU" dirty="0" smtClean="0">
                <a:latin typeface="Times New Roman" pitchFamily="18" charset="0"/>
                <a:cs typeface="Times New Roman" pitchFamily="18" charset="0"/>
              </a:rPr>
              <a:t>. А для объектов, реализация которых не попадает под обложение НДС, – </a:t>
            </a:r>
            <a:r>
              <a:rPr lang="ru-RU" b="1" dirty="0" smtClean="0">
                <a:latin typeface="Times New Roman" pitchFamily="18" charset="0"/>
                <a:cs typeface="Times New Roman" pitchFamily="18" charset="0"/>
              </a:rPr>
              <a:t>«НДС не облагается»</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59</a:t>
            </a:fld>
            <a:endParaRPr lang="ru-R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marL="0" indent="0" algn="just">
              <a:buNone/>
            </a:pPr>
            <a:r>
              <a:rPr lang="ru-RU" dirty="0" smtClean="0">
                <a:latin typeface="Times New Roman" pitchFamily="18" charset="0"/>
                <a:cs typeface="Times New Roman" pitchFamily="18" charset="0"/>
              </a:rPr>
              <a:t>Система НДС принята в более чем 130 странах, однако ряд стран, таких как США, Канада, Австралия и др., ее не используют, применяя иные системы налогообложения.</a:t>
            </a:r>
            <a:endParaRPr lang="ru-RU"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6</a:t>
            </a:fld>
            <a:endParaRPr lang="ru-RU"/>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Рекомендации</a:t>
            </a:r>
            <a:endParaRPr lang="ru-RU" dirty="0"/>
          </a:p>
        </p:txBody>
      </p:sp>
      <p:sp>
        <p:nvSpPr>
          <p:cNvPr id="3" name="Содержимое 2"/>
          <p:cNvSpPr>
            <a:spLocks noGrp="1"/>
          </p:cNvSpPr>
          <p:nvPr>
            <p:ph idx="1"/>
          </p:nvPr>
        </p:nvSpPr>
        <p:spPr/>
        <p:txBody>
          <a:bodyPr>
            <a:noAutofit/>
          </a:bodyPr>
          <a:lstStyle/>
          <a:p>
            <a:pPr>
              <a:buNone/>
            </a:pPr>
            <a:r>
              <a:rPr lang="ru-RU" sz="2600" dirty="0" smtClean="0">
                <a:latin typeface="Times New Roman" pitchFamily="18" charset="0"/>
                <a:cs typeface="Times New Roman" pitchFamily="18" charset="0"/>
              </a:rPr>
              <a:t>Рекомендация 1. </a:t>
            </a:r>
          </a:p>
          <a:p>
            <a:pPr marL="0" indent="0" algn="just">
              <a:buNone/>
            </a:pPr>
            <a:r>
              <a:rPr lang="ru-RU" sz="2600" dirty="0" smtClean="0">
                <a:latin typeface="Times New Roman" pitchFamily="18" charset="0"/>
                <a:cs typeface="Times New Roman" pitchFamily="18" charset="0"/>
              </a:rPr>
              <a:t>Оценку недвижимости, наиболее эффективное использование которой предполагает осуществление операций, подлежащих обложению НДС, </a:t>
            </a:r>
            <a:r>
              <a:rPr lang="ru-RU" sz="2600" b="1" dirty="0" smtClean="0">
                <a:latin typeface="Times New Roman" pitchFamily="18" charset="0"/>
                <a:cs typeface="Times New Roman" pitchFamily="18" charset="0"/>
              </a:rPr>
              <a:t>можно проводить как по неочищенным от НДС потокам доходов и расходов</a:t>
            </a:r>
            <a:r>
              <a:rPr lang="ru-RU" sz="2600" dirty="0" smtClean="0">
                <a:latin typeface="Times New Roman" pitchFamily="18" charset="0"/>
                <a:cs typeface="Times New Roman" pitchFamily="18" charset="0"/>
              </a:rPr>
              <a:t>, не забывая </a:t>
            </a:r>
            <a:r>
              <a:rPr lang="ru-RU" sz="2600" b="1" dirty="0" smtClean="0">
                <a:latin typeface="Times New Roman" pitchFamily="18" charset="0"/>
                <a:cs typeface="Times New Roman" pitchFamily="18" charset="0"/>
              </a:rPr>
              <a:t>при этом учитывать платеж НДС в бюджет</a:t>
            </a:r>
            <a:r>
              <a:rPr lang="ru-RU" sz="2600" dirty="0" smtClean="0">
                <a:latin typeface="Times New Roman" pitchFamily="18" charset="0"/>
                <a:cs typeface="Times New Roman" pitchFamily="18" charset="0"/>
              </a:rPr>
              <a:t>, так</a:t>
            </a:r>
            <a:r>
              <a:rPr lang="ru-RU" sz="2600" b="1" dirty="0" smtClean="0">
                <a:latin typeface="Times New Roman" pitchFamily="18" charset="0"/>
                <a:cs typeface="Times New Roman" pitchFamily="18" charset="0"/>
              </a:rPr>
              <a:t> и по очищенным от НДС потокам,</a:t>
            </a:r>
            <a:r>
              <a:rPr lang="ru-RU" sz="2600" dirty="0" smtClean="0">
                <a:latin typeface="Times New Roman" pitchFamily="18" charset="0"/>
                <a:cs typeface="Times New Roman" pitchFamily="18" charset="0"/>
              </a:rPr>
              <a:t> когда суммы входящего и исходящего НДС выносятся за пределы модели, а соответственно, платежи НДС в бюджет в модели не предусматриваются.</a:t>
            </a:r>
            <a:endParaRPr lang="ru-RU" sz="26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60</a:t>
            </a:fld>
            <a:endParaRPr lang="ru-RU"/>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721499"/>
          </a:xfrm>
        </p:spPr>
        <p:txBody>
          <a:bodyPr>
            <a:noAutofit/>
          </a:bodyPr>
          <a:lstStyle/>
          <a:p>
            <a:pPr>
              <a:buNone/>
            </a:pPr>
            <a:r>
              <a:rPr lang="ru-RU" sz="2600" dirty="0" smtClean="0">
                <a:latin typeface="Times New Roman" pitchFamily="18" charset="0"/>
                <a:cs typeface="Times New Roman" pitchFamily="18" charset="0"/>
              </a:rPr>
              <a:t>Рекомендация 2. </a:t>
            </a:r>
          </a:p>
          <a:p>
            <a:pPr marL="0" indent="0" algn="just">
              <a:buNone/>
            </a:pPr>
            <a:r>
              <a:rPr lang="ru-RU" sz="2600" dirty="0" smtClean="0">
                <a:latin typeface="Times New Roman" pitchFamily="18" charset="0"/>
                <a:cs typeface="Times New Roman" pitchFamily="18" charset="0"/>
              </a:rPr>
              <a:t>Для недвижимости, реализация которой облагается НДС, и наиболее эффективное использование которой предполагает осуществление операций, подлежащих обложению НДС, </a:t>
            </a:r>
            <a:r>
              <a:rPr lang="ru-RU" sz="2600" b="1" dirty="0" smtClean="0">
                <a:latin typeface="Times New Roman" pitchFamily="18" charset="0"/>
                <a:cs typeface="Times New Roman" pitchFamily="18" charset="0"/>
              </a:rPr>
              <a:t>стоимость, полученная доходным подходом, будет стоимостью без учета транзакционного НДС</a:t>
            </a:r>
            <a:r>
              <a:rPr lang="ru-RU" sz="2600" dirty="0" smtClean="0">
                <a:latin typeface="Times New Roman" pitchFamily="18" charset="0"/>
                <a:cs typeface="Times New Roman" pitchFamily="18" charset="0"/>
              </a:rPr>
              <a:t>, если в денежных потоках не предусмотрено возмещение входящего транзакционного НДС по приобретению недвижимости. </a:t>
            </a:r>
            <a:r>
              <a:rPr lang="ru-RU" sz="2600" b="1" dirty="0" smtClean="0">
                <a:latin typeface="Times New Roman" pitchFamily="18" charset="0"/>
                <a:cs typeface="Times New Roman" pitchFamily="18" charset="0"/>
              </a:rPr>
              <a:t>Если в денежных потоках предусмотрено возмещение транзакционного НДС, то в результате расчетов доходным подходом </a:t>
            </a:r>
            <a:r>
              <a:rPr lang="ru-RU" sz="2600" b="1" dirty="0" smtClean="0">
                <a:latin typeface="Times New Roman" pitchFamily="18" charset="0"/>
                <a:cs typeface="Times New Roman" pitchFamily="18" charset="0"/>
              </a:rPr>
              <a:t> будет </a:t>
            </a:r>
            <a:r>
              <a:rPr lang="ru-RU" sz="2600" b="1" dirty="0" smtClean="0">
                <a:latin typeface="Times New Roman" pitchFamily="18" charset="0"/>
                <a:cs typeface="Times New Roman" pitchFamily="18" charset="0"/>
              </a:rPr>
              <a:t>определена стоимость недвижимости с учетом транзакционного НДС.</a:t>
            </a:r>
            <a:endParaRPr lang="ru-RU" sz="2600" b="1"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61</a:t>
            </a:fld>
            <a:endParaRPr lang="ru-RU"/>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5649491"/>
          </a:xfrm>
        </p:spPr>
        <p:txBody>
          <a:bodyPr>
            <a:normAutofit/>
          </a:bodyPr>
          <a:lstStyle/>
          <a:p>
            <a:pPr marL="0" indent="0" algn="just">
              <a:buNone/>
            </a:pPr>
            <a:r>
              <a:rPr lang="ru-RU" dirty="0" smtClean="0">
                <a:latin typeface="Times New Roman" pitchFamily="18" charset="0"/>
                <a:cs typeface="Times New Roman" pitchFamily="18" charset="0"/>
              </a:rPr>
              <a:t>Рекомендация 3. </a:t>
            </a:r>
          </a:p>
          <a:p>
            <a:pPr marL="0" indent="0" algn="just">
              <a:buNone/>
            </a:pPr>
            <a:r>
              <a:rPr lang="ru-RU" dirty="0" smtClean="0">
                <a:latin typeface="Times New Roman" pitchFamily="18" charset="0"/>
                <a:cs typeface="Times New Roman" pitchFamily="18" charset="0"/>
              </a:rPr>
              <a:t>Для недвижимости, реализация которой облагается НДС, а наиболее эффективное использование которой предполагает осуществление операций, не подлежащих обложению НДС, стоимость, полученная доходным подходом, </a:t>
            </a:r>
            <a:r>
              <a:rPr lang="ru-RU" b="1" dirty="0" smtClean="0">
                <a:latin typeface="Times New Roman" pitchFamily="18" charset="0"/>
                <a:cs typeface="Times New Roman" pitchFamily="18" charset="0"/>
              </a:rPr>
              <a:t>будет эквивалентна стоимости с НДС</a:t>
            </a:r>
            <a:r>
              <a:rPr lang="ru-RU" dirty="0" smtClean="0">
                <a:latin typeface="Times New Roman" pitchFamily="18" charset="0"/>
                <a:cs typeface="Times New Roman" pitchFamily="18" charset="0"/>
              </a:rPr>
              <a:t>, поскольку транзакционный НДС в данном случае не будет принят к вычету (п. 2 ст. 170 НК РФ).</a:t>
            </a:r>
            <a:endParaRPr lang="ru-RU"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62</a:t>
            </a:fld>
            <a:endParaRPr lang="ru-RU"/>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577483"/>
          </a:xfrm>
        </p:spPr>
        <p:txBody>
          <a:bodyPr>
            <a:normAutofit/>
          </a:bodyPr>
          <a:lstStyle/>
          <a:p>
            <a:pPr marL="0" indent="0" algn="just">
              <a:buNone/>
            </a:pPr>
            <a:r>
              <a:rPr lang="ru-RU" dirty="0" smtClean="0">
                <a:latin typeface="Times New Roman" pitchFamily="18" charset="0"/>
                <a:cs typeface="Times New Roman" pitchFamily="18" charset="0"/>
              </a:rPr>
              <a:t>Рекомендация 4. </a:t>
            </a:r>
          </a:p>
          <a:p>
            <a:pPr marL="0" indent="0" algn="just">
              <a:buNone/>
            </a:pPr>
            <a:r>
              <a:rPr lang="ru-RU" dirty="0" smtClean="0">
                <a:latin typeface="Times New Roman" pitchFamily="18" charset="0"/>
                <a:cs typeface="Times New Roman" pitchFamily="18" charset="0"/>
              </a:rPr>
              <a:t>При построении расчетов доходным подходом цены квартир и нежилых помещений, передаваемых по договорам долевого участия до сдачи дома в эксплуатацию, а также цены продажи квартир после ввода дома в эксплуатацию </a:t>
            </a:r>
            <a:r>
              <a:rPr lang="ru-RU" b="1" dirty="0" smtClean="0">
                <a:latin typeface="Times New Roman" pitchFamily="18" charset="0"/>
                <a:cs typeface="Times New Roman" pitchFamily="18" charset="0"/>
              </a:rPr>
              <a:t>не очищаются от НДС</a:t>
            </a:r>
            <a:r>
              <a:rPr lang="ru-RU" dirty="0" smtClean="0">
                <a:latin typeface="Times New Roman" pitchFamily="18" charset="0"/>
                <a:cs typeface="Times New Roman" pitchFamily="18" charset="0"/>
              </a:rPr>
              <a:t>, а соответствующие затраты на строительство </a:t>
            </a:r>
            <a:r>
              <a:rPr lang="ru-RU" b="1" dirty="0" smtClean="0">
                <a:latin typeface="Times New Roman" pitchFamily="18" charset="0"/>
                <a:cs typeface="Times New Roman" pitchFamily="18" charset="0"/>
              </a:rPr>
              <a:t>и прочие расходы берутся в расчет с учетом НДС</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63</a:t>
            </a:fld>
            <a:endParaRPr lang="ru-RU"/>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92696"/>
            <a:ext cx="8229600" cy="5433467"/>
          </a:xfrm>
        </p:spPr>
        <p:txBody>
          <a:bodyPr>
            <a:noAutofit/>
          </a:bodyPr>
          <a:lstStyle/>
          <a:p>
            <a:pPr marL="0" indent="0" algn="just">
              <a:buNone/>
            </a:pPr>
            <a:r>
              <a:rPr lang="ru-RU" sz="2800" dirty="0" smtClean="0">
                <a:latin typeface="Times New Roman" pitchFamily="18" charset="0"/>
                <a:cs typeface="Times New Roman" pitchFamily="18" charset="0"/>
              </a:rPr>
              <a:t>Рекомендация 5. </a:t>
            </a:r>
          </a:p>
          <a:p>
            <a:pPr marL="0" indent="0" algn="just">
              <a:buNone/>
            </a:pPr>
            <a:r>
              <a:rPr lang="ru-RU" sz="2800" dirty="0" smtClean="0">
                <a:latin typeface="Times New Roman" pitchFamily="18" charset="0"/>
                <a:cs typeface="Times New Roman" pitchFamily="18" charset="0"/>
              </a:rPr>
              <a:t>Если в рамках проектов жилищного строительства также предполагается возведение недвижимости, реализация которой облагается НДС, и доля затрат на строительство такой недвижимости является существенной в общей сумме строительных затрат по проекту, целесообразно использование в расчетах развернутой модели учета потокового НДС по доходам и расходам, относящимся к данной недвижимости.</a:t>
            </a:r>
            <a:endParaRPr lang="ru-RU" sz="28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64</a:t>
            </a:fld>
            <a:endParaRPr lang="ru-RU"/>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688"/>
            <a:ext cx="8229600" cy="5505475"/>
          </a:xfrm>
        </p:spPr>
        <p:txBody>
          <a:bodyPr>
            <a:normAutofit fontScale="70000" lnSpcReduction="20000"/>
          </a:bodyPr>
          <a:lstStyle/>
          <a:p>
            <a:pPr marL="0" indent="0">
              <a:buNone/>
            </a:pPr>
            <a:r>
              <a:rPr lang="ru-RU" dirty="0" smtClean="0">
                <a:latin typeface="Times New Roman" pitchFamily="18" charset="0"/>
                <a:cs typeface="Times New Roman" pitchFamily="18" charset="0"/>
              </a:rPr>
              <a:t>Рекомендация 6. </a:t>
            </a:r>
          </a:p>
          <a:p>
            <a:pPr marL="0" indent="0" algn="just">
              <a:buNone/>
            </a:pPr>
            <a:r>
              <a:rPr lang="ru-RU" dirty="0" smtClean="0">
                <a:latin typeface="Times New Roman" pitchFamily="18" charset="0"/>
                <a:cs typeface="Times New Roman" pitchFamily="18" charset="0"/>
              </a:rPr>
              <a:t>Если на рынке </a:t>
            </a:r>
            <a:r>
              <a:rPr lang="ru-RU" b="1" dirty="0" smtClean="0">
                <a:latin typeface="Times New Roman" pitchFamily="18" charset="0"/>
                <a:cs typeface="Times New Roman" pitchFamily="18" charset="0"/>
              </a:rPr>
              <a:t>наиболее распространенным является общий режим налогообложения</a:t>
            </a:r>
            <a:r>
              <a:rPr lang="ru-RU" dirty="0" smtClean="0">
                <a:latin typeface="Times New Roman" pitchFamily="18" charset="0"/>
                <a:cs typeface="Times New Roman" pitchFamily="18" charset="0"/>
              </a:rPr>
              <a:t>, то </a:t>
            </a:r>
            <a:r>
              <a:rPr lang="ru-RU" b="1" dirty="0" smtClean="0">
                <a:latin typeface="Times New Roman" pitchFamily="18" charset="0"/>
                <a:cs typeface="Times New Roman" pitchFamily="18" charset="0"/>
              </a:rPr>
              <a:t>цены аналогов на специальных режимах налогообложения следует приравнивать к ценам без НДС </a:t>
            </a:r>
            <a:r>
              <a:rPr lang="ru-RU" dirty="0" smtClean="0">
                <a:latin typeface="Times New Roman" pitchFamily="18" charset="0"/>
                <a:cs typeface="Times New Roman" pitchFamily="18" charset="0"/>
              </a:rPr>
              <a:t>аналогов на общем режиме налогообложения. Входящий НДС по объектам при общем режиме налогообложения подлежит вычету (возмещению) и чистую величину затрат показывает их цена без НДС, в то время как в отношении объектов, приобретаемых у лиц на специальных режимах обложения, вся их цена будет отнесена на затраты. </a:t>
            </a:r>
          </a:p>
          <a:p>
            <a:pPr marL="0" indent="0" algn="just">
              <a:buNone/>
            </a:pPr>
            <a:r>
              <a:rPr lang="ru-RU" dirty="0" smtClean="0">
                <a:latin typeface="Times New Roman" pitchFamily="18" charset="0"/>
                <a:cs typeface="Times New Roman" pitchFamily="18" charset="0"/>
              </a:rPr>
              <a:t>И наоборот. Если на рынке </a:t>
            </a:r>
            <a:r>
              <a:rPr lang="ru-RU" b="1" dirty="0" smtClean="0">
                <a:latin typeface="Times New Roman" pitchFamily="18" charset="0"/>
                <a:cs typeface="Times New Roman" pitchFamily="18" charset="0"/>
              </a:rPr>
              <a:t>наиболее распространенным является специальный режим налогообложения</a:t>
            </a:r>
            <a:r>
              <a:rPr lang="ru-RU" dirty="0" smtClean="0">
                <a:latin typeface="Times New Roman" pitchFamily="18" charset="0"/>
                <a:cs typeface="Times New Roman" pitchFamily="18" charset="0"/>
              </a:rPr>
              <a:t>, то </a:t>
            </a:r>
            <a:r>
              <a:rPr lang="ru-RU" b="1" dirty="0" smtClean="0">
                <a:latin typeface="Times New Roman" pitchFamily="18" charset="0"/>
                <a:cs typeface="Times New Roman" pitchFamily="18" charset="0"/>
              </a:rPr>
              <a:t>цены аналогов при специальном режиме налогообложения следует приравнивать к ценам с НДС аналогов при общем режиме налогообложения.</a:t>
            </a:r>
            <a:r>
              <a:rPr lang="ru-RU" dirty="0" smtClean="0">
                <a:latin typeface="Times New Roman" pitchFamily="18" charset="0"/>
                <a:cs typeface="Times New Roman" pitchFamily="18" charset="0"/>
              </a:rPr>
              <a:t> Входящий НДС при специальном режиме налогообложения не подлежит возмещению и чистую величину затрат показывает цена объектов с НДС.</a:t>
            </a:r>
            <a:endParaRPr lang="ru-RU"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65</a:t>
            </a:fld>
            <a:endParaRPr lang="ru-RU"/>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721499"/>
          </a:xfrm>
        </p:spPr>
        <p:txBody>
          <a:bodyPr>
            <a:noAutofit/>
          </a:bodyPr>
          <a:lstStyle/>
          <a:p>
            <a:pPr algn="just">
              <a:buNone/>
            </a:pPr>
            <a:r>
              <a:rPr lang="ru-RU" sz="2000" dirty="0" smtClean="0">
                <a:latin typeface="Times New Roman" pitchFamily="18" charset="0"/>
                <a:cs typeface="Times New Roman" pitchFamily="18" charset="0"/>
              </a:rPr>
              <a:t>Если для оцениваемых объектов, принадлежащих физическим лицам или организациям, работающим по специальному </a:t>
            </a:r>
            <a:r>
              <a:rPr lang="ru-RU" sz="2000" dirty="0" smtClean="0">
                <a:latin typeface="Times New Roman" pitchFamily="18" charset="0"/>
                <a:cs typeface="Times New Roman" pitchFamily="18" charset="0"/>
              </a:rPr>
              <a:t>режиму налогообложения</a:t>
            </a:r>
            <a:r>
              <a:rPr lang="ru-RU" sz="2000" dirty="0" smtClean="0">
                <a:latin typeface="Times New Roman" pitchFamily="18" charset="0"/>
                <a:cs typeface="Times New Roman" pitchFamily="18" charset="0"/>
              </a:rPr>
              <a:t>, данный имущественный статус или режим налогообложения является типичным, то их оценка проводится по следующим принципам: </a:t>
            </a:r>
          </a:p>
          <a:p>
            <a:pPr algn="just">
              <a:buNone/>
            </a:pPr>
            <a:r>
              <a:rPr lang="ru-RU" sz="2000" dirty="0" smtClean="0">
                <a:latin typeface="Times New Roman" pitchFamily="18" charset="0"/>
                <a:cs typeface="Times New Roman" pitchFamily="18" charset="0"/>
              </a:rPr>
              <a:t>- в сравнительном подходе их аналогами, скорее всего, будут такие же объекты, их реализация не облагается НДС. Однако если в качестве аналога принимается объект, принадлежащий лицу с общим режимом налогообложения, то в расчет </a:t>
            </a:r>
            <a:r>
              <a:rPr lang="ru-RU" sz="2000" b="1" dirty="0" smtClean="0">
                <a:latin typeface="Times New Roman" pitchFamily="18" charset="0"/>
                <a:cs typeface="Times New Roman" pitchFamily="18" charset="0"/>
              </a:rPr>
              <a:t>необходимо брать стоимость такого аналога с учетом НДС</a:t>
            </a:r>
            <a:r>
              <a:rPr lang="ru-RU" sz="2000" dirty="0" smtClean="0">
                <a:latin typeface="Times New Roman" pitchFamily="18" charset="0"/>
                <a:cs typeface="Times New Roman" pitchFamily="18" charset="0"/>
              </a:rPr>
              <a:t>, </a:t>
            </a:r>
          </a:p>
          <a:p>
            <a:pPr algn="just">
              <a:buNone/>
            </a:pPr>
            <a:r>
              <a:rPr lang="ru-RU" sz="2000" dirty="0" smtClean="0">
                <a:latin typeface="Times New Roman" pitchFamily="18" charset="0"/>
                <a:cs typeface="Times New Roman" pitchFamily="18" charset="0"/>
              </a:rPr>
              <a:t>- в затратном подходе стоимость определяется на основе </a:t>
            </a:r>
            <a:r>
              <a:rPr lang="ru-RU" sz="2000" b="1" dirty="0" smtClean="0">
                <a:latin typeface="Times New Roman" pitchFamily="18" charset="0"/>
                <a:cs typeface="Times New Roman" pitchFamily="18" charset="0"/>
              </a:rPr>
              <a:t>затрат с учетом </a:t>
            </a:r>
            <a:r>
              <a:rPr lang="ru-RU" sz="2000" b="1" dirty="0" smtClean="0">
                <a:latin typeface="Times New Roman" pitchFamily="18" charset="0"/>
                <a:cs typeface="Times New Roman" pitchFamily="18" charset="0"/>
              </a:rPr>
              <a:t>НДС</a:t>
            </a:r>
            <a:r>
              <a:rPr lang="ru-RU"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pPr algn="just">
              <a:buNone/>
            </a:pPr>
            <a:r>
              <a:rPr lang="ru-RU" sz="2000" dirty="0" smtClean="0">
                <a:latin typeface="Times New Roman" pitchFamily="18" charset="0"/>
                <a:cs typeface="Times New Roman" pitchFamily="18" charset="0"/>
              </a:rPr>
              <a:t>- в доходном подходе строится модель эксплуатации объекта, соответствующая рассматриваемому режиму налогообложения, при этом доходы </a:t>
            </a:r>
            <a:r>
              <a:rPr lang="ru-RU" sz="2000" b="1" dirty="0" smtClean="0">
                <a:latin typeface="Times New Roman" pitchFamily="18" charset="0"/>
                <a:cs typeface="Times New Roman" pitchFamily="18" charset="0"/>
              </a:rPr>
              <a:t>не очищаются от НДС, а затраты по операциям, облагаемым НДС, принимаются в расчет с учетом </a:t>
            </a:r>
            <a:r>
              <a:rPr lang="ru-RU" sz="2000" b="1" dirty="0" smtClean="0">
                <a:latin typeface="Times New Roman" pitchFamily="18" charset="0"/>
                <a:cs typeface="Times New Roman" pitchFamily="18" charset="0"/>
              </a:rPr>
              <a:t>НДС</a:t>
            </a:r>
            <a:r>
              <a:rPr lang="ru-RU"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pPr algn="just">
              <a:buNone/>
            </a:pPr>
            <a:r>
              <a:rPr lang="ru-RU" sz="2000" dirty="0" smtClean="0">
                <a:latin typeface="Times New Roman" pitchFamily="18" charset="0"/>
                <a:cs typeface="Times New Roman" pitchFamily="18" charset="0"/>
              </a:rPr>
              <a:t>- стоимости оцениваемого объекта по подходам и итоговую стоимость получаем также в формулировке </a:t>
            </a:r>
            <a:r>
              <a:rPr lang="ru-RU" sz="2000" b="1" dirty="0" smtClean="0">
                <a:latin typeface="Times New Roman" pitchFamily="18" charset="0"/>
                <a:cs typeface="Times New Roman" pitchFamily="18" charset="0"/>
              </a:rPr>
              <a:t>«НДС не облагается»</a:t>
            </a:r>
            <a:r>
              <a:rPr lang="ru-RU" sz="2000"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66</a:t>
            </a:fld>
            <a:endParaRPr lang="ru-RU"/>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5649491"/>
          </a:xfrm>
        </p:spPr>
        <p:txBody>
          <a:bodyPr>
            <a:normAutofit fontScale="62500" lnSpcReduction="20000"/>
          </a:bodyPr>
          <a:lstStyle/>
          <a:p>
            <a:pPr marL="0" indent="0" algn="just">
              <a:buNone/>
            </a:pPr>
            <a:r>
              <a:rPr lang="ru-RU" dirty="0" smtClean="0">
                <a:latin typeface="Times New Roman" pitchFamily="18" charset="0"/>
                <a:cs typeface="Times New Roman" pitchFamily="18" charset="0"/>
              </a:rPr>
              <a:t>Если </a:t>
            </a:r>
            <a:r>
              <a:rPr lang="ru-RU" dirty="0" smtClean="0">
                <a:latin typeface="Times New Roman" pitchFamily="18" charset="0"/>
                <a:cs typeface="Times New Roman" pitchFamily="18" charset="0"/>
              </a:rPr>
              <a:t>для оцениваемых объектов, </a:t>
            </a:r>
            <a:r>
              <a:rPr lang="ru-RU" dirty="0" smtClean="0">
                <a:latin typeface="Times New Roman" pitchFamily="18" charset="0"/>
                <a:cs typeface="Times New Roman" pitchFamily="18" charset="0"/>
              </a:rPr>
              <a:t>принадлежащих </a:t>
            </a:r>
            <a:r>
              <a:rPr lang="ru-RU" dirty="0" smtClean="0">
                <a:latin typeface="Times New Roman" pitchFamily="18" charset="0"/>
                <a:cs typeface="Times New Roman" pitchFamily="18" charset="0"/>
              </a:rPr>
              <a:t>физическим лицам или организациям, работающим по </a:t>
            </a:r>
            <a:r>
              <a:rPr lang="ru-RU" dirty="0" smtClean="0">
                <a:latin typeface="Times New Roman" pitchFamily="18" charset="0"/>
                <a:cs typeface="Times New Roman" pitchFamily="18" charset="0"/>
              </a:rPr>
              <a:t> специальному </a:t>
            </a:r>
            <a:r>
              <a:rPr lang="ru-RU" dirty="0" smtClean="0">
                <a:latin typeface="Times New Roman" pitchFamily="18" charset="0"/>
                <a:cs typeface="Times New Roman" pitchFamily="18" charset="0"/>
              </a:rPr>
              <a:t>режиму налогообложения, данный имущественный статус или </a:t>
            </a:r>
            <a:r>
              <a:rPr lang="ru-RU" dirty="0" smtClean="0">
                <a:latin typeface="Times New Roman" pitchFamily="18" charset="0"/>
                <a:cs typeface="Times New Roman" pitchFamily="18" charset="0"/>
              </a:rPr>
              <a:t>режим налогообложения </a:t>
            </a:r>
            <a:r>
              <a:rPr lang="ru-RU" dirty="0" smtClean="0">
                <a:latin typeface="Times New Roman" pitchFamily="18" charset="0"/>
                <a:cs typeface="Times New Roman" pitchFamily="18" charset="0"/>
              </a:rPr>
              <a:t>не является типичным, то их оценка проводится по принципам </a:t>
            </a:r>
            <a:r>
              <a:rPr lang="ru-RU" dirty="0" smtClean="0">
                <a:latin typeface="Times New Roman" pitchFamily="18" charset="0"/>
                <a:cs typeface="Times New Roman" pitchFamily="18" charset="0"/>
              </a:rPr>
              <a:t> общего </a:t>
            </a:r>
            <a:r>
              <a:rPr lang="ru-RU" dirty="0" smtClean="0">
                <a:latin typeface="Times New Roman" pitchFamily="18" charset="0"/>
                <a:cs typeface="Times New Roman" pitchFamily="18" charset="0"/>
              </a:rPr>
              <a:t>режима налогообложения</a:t>
            </a:r>
            <a:r>
              <a:rPr lang="ru-RU" dirty="0" smtClean="0">
                <a:latin typeface="Times New Roman" pitchFamily="18" charset="0"/>
                <a:cs typeface="Times New Roman" pitchFamily="18" charset="0"/>
              </a:rPr>
              <a:t>:</a:t>
            </a:r>
          </a:p>
          <a:p>
            <a:pPr marL="0" indent="0" algn="just">
              <a:buNone/>
            </a:pPr>
            <a:r>
              <a:rPr lang="ru-RU" dirty="0" smtClean="0">
                <a:latin typeface="Times New Roman" pitchFamily="18" charset="0"/>
                <a:cs typeface="Times New Roman" pitchFamily="18" charset="0"/>
              </a:rPr>
              <a:t>- в сравнительном подходе их аналогами, как правило, будут объекты, реализация которых облагается НДС. При этом стоимость объекта оценки должна быть представлена в формулировке </a:t>
            </a:r>
            <a:r>
              <a:rPr lang="ru-RU" b="1" dirty="0" smtClean="0">
                <a:latin typeface="Times New Roman" pitchFamily="18" charset="0"/>
                <a:cs typeface="Times New Roman" pitchFamily="18" charset="0"/>
              </a:rPr>
              <a:t>«НДС не облагается»</a:t>
            </a:r>
            <a:r>
              <a:rPr lang="ru-RU" dirty="0" smtClean="0">
                <a:latin typeface="Times New Roman" pitchFamily="18" charset="0"/>
                <a:cs typeface="Times New Roman" pitchFamily="18" charset="0"/>
              </a:rPr>
              <a:t>. Следовательно, такой формулировке стоимости в данном случае будет соответствовать </a:t>
            </a:r>
            <a:r>
              <a:rPr lang="ru-RU" b="1" dirty="0" smtClean="0">
                <a:latin typeface="Times New Roman" pitchFamily="18" charset="0"/>
                <a:cs typeface="Times New Roman" pitchFamily="18" charset="0"/>
              </a:rPr>
              <a:t>стоимость аналогов без НДС</a:t>
            </a:r>
            <a:r>
              <a:rPr lang="ru-RU" dirty="0" smtClean="0">
                <a:latin typeface="Times New Roman" pitchFamily="18" charset="0"/>
                <a:cs typeface="Times New Roman" pitchFamily="18" charset="0"/>
              </a:rPr>
              <a:t>, </a:t>
            </a:r>
          </a:p>
          <a:p>
            <a:pPr marL="0" indent="0" algn="just">
              <a:buNone/>
            </a:pPr>
            <a:r>
              <a:rPr lang="ru-RU" dirty="0" smtClean="0">
                <a:latin typeface="Times New Roman" pitchFamily="18" charset="0"/>
                <a:cs typeface="Times New Roman" pitchFamily="18" charset="0"/>
              </a:rPr>
              <a:t>- в затратном подходе стоимость определяется на основе </a:t>
            </a:r>
            <a:r>
              <a:rPr lang="ru-RU" b="1" dirty="0" smtClean="0">
                <a:latin typeface="Times New Roman" pitchFamily="18" charset="0"/>
                <a:cs typeface="Times New Roman" pitchFamily="18" charset="0"/>
              </a:rPr>
              <a:t>затрат без учета НДС</a:t>
            </a:r>
            <a:r>
              <a:rPr lang="ru-RU" dirty="0" smtClean="0">
                <a:latin typeface="Times New Roman" pitchFamily="18" charset="0"/>
                <a:cs typeface="Times New Roman" pitchFamily="18" charset="0"/>
              </a:rPr>
              <a:t>, </a:t>
            </a:r>
          </a:p>
          <a:p>
            <a:pPr marL="0" indent="0" algn="just">
              <a:buNone/>
            </a:pPr>
            <a:r>
              <a:rPr lang="ru-RU" dirty="0" smtClean="0">
                <a:latin typeface="Times New Roman" pitchFamily="18" charset="0"/>
                <a:cs typeface="Times New Roman" pitchFamily="18" charset="0"/>
              </a:rPr>
              <a:t>- в доходном подходе строится модель эксплуатации объекта, соответствующая общему режиму налогообложения, </a:t>
            </a:r>
            <a:r>
              <a:rPr lang="ru-RU" b="1" dirty="0" smtClean="0">
                <a:latin typeface="Times New Roman" pitchFamily="18" charset="0"/>
                <a:cs typeface="Times New Roman" pitchFamily="18" charset="0"/>
              </a:rPr>
              <a:t>дающая стоимость без НДС</a:t>
            </a:r>
            <a:r>
              <a:rPr lang="ru-RU" dirty="0" smtClean="0">
                <a:latin typeface="Times New Roman" pitchFamily="18" charset="0"/>
                <a:cs typeface="Times New Roman" pitchFamily="18" charset="0"/>
              </a:rPr>
              <a:t>, </a:t>
            </a:r>
          </a:p>
          <a:p>
            <a:pPr marL="0" indent="0" algn="just">
              <a:buNone/>
            </a:pPr>
            <a:r>
              <a:rPr lang="ru-RU" dirty="0" smtClean="0">
                <a:latin typeface="Times New Roman" pitchFamily="18" charset="0"/>
                <a:cs typeface="Times New Roman" pitchFamily="18" charset="0"/>
              </a:rPr>
              <a:t>- итоговая стоимость в данном случае будет представлена также в формулировке </a:t>
            </a:r>
            <a:r>
              <a:rPr lang="ru-RU" b="1" dirty="0" smtClean="0">
                <a:latin typeface="Times New Roman" pitchFamily="18" charset="0"/>
                <a:cs typeface="Times New Roman" pitchFamily="18" charset="0"/>
              </a:rPr>
              <a:t>«НДС не облагается»</a:t>
            </a:r>
            <a:r>
              <a:rPr lang="ru-RU" dirty="0" smtClean="0">
                <a:latin typeface="Times New Roman" pitchFamily="18" charset="0"/>
                <a:cs typeface="Times New Roman" pitchFamily="18" charset="0"/>
              </a:rPr>
              <a:t>, однако она будет эквивалента стоимости без НДС для юридических лиц с общим режимом налогообложения.</a:t>
            </a:r>
            <a:endParaRPr lang="ru-RU" dirty="0" smtClean="0">
              <a:latin typeface="Times New Roman" pitchFamily="18" charset="0"/>
              <a:cs typeface="Times New Roman" pitchFamily="18" charset="0"/>
            </a:endParaRP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67</a:t>
            </a:fld>
            <a:endParaRPr lang="ru-RU"/>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a:bodyPr>
          <a:lstStyle/>
          <a:p>
            <a:r>
              <a:rPr lang="ru-RU" sz="2800" i="1" dirty="0" smtClean="0">
                <a:latin typeface="Times New Roman" pitchFamily="18" charset="0"/>
                <a:cs typeface="Times New Roman" pitchFamily="18" charset="0"/>
              </a:rPr>
              <a:t>Ю.В. </a:t>
            </a:r>
            <a:r>
              <a:rPr lang="ru-RU" sz="2800" i="1" dirty="0" smtClean="0">
                <a:latin typeface="Times New Roman" pitchFamily="18" charset="0"/>
                <a:cs typeface="Times New Roman" pitchFamily="18" charset="0"/>
              </a:rPr>
              <a:t>Козырь</a:t>
            </a:r>
            <a:endParaRPr lang="ru-RU" sz="2800" dirty="0"/>
          </a:p>
        </p:txBody>
      </p:sp>
      <p:sp>
        <p:nvSpPr>
          <p:cNvPr id="3" name="Содержимое 2"/>
          <p:cNvSpPr>
            <a:spLocks noGrp="1"/>
          </p:cNvSpPr>
          <p:nvPr>
            <p:ph idx="1"/>
          </p:nvPr>
        </p:nvSpPr>
        <p:spPr>
          <a:xfrm>
            <a:off x="457200" y="980728"/>
            <a:ext cx="8229600" cy="5145435"/>
          </a:xfrm>
        </p:spPr>
        <p:txBody>
          <a:bodyPr>
            <a:noAutofit/>
          </a:bodyPr>
          <a:lstStyle/>
          <a:p>
            <a:pPr marL="0" indent="0" algn="just">
              <a:buNone/>
            </a:pPr>
            <a:r>
              <a:rPr lang="ru-RU" sz="1600" dirty="0" smtClean="0">
                <a:latin typeface="Times New Roman" pitchFamily="18" charset="0"/>
                <a:cs typeface="Times New Roman" pitchFamily="18" charset="0"/>
              </a:rPr>
              <a:t>Представляемые </a:t>
            </a:r>
            <a:r>
              <a:rPr lang="ru-RU" sz="1600" dirty="0" smtClean="0">
                <a:latin typeface="Times New Roman" pitchFamily="18" charset="0"/>
                <a:cs typeface="Times New Roman" pitchFamily="18" charset="0"/>
              </a:rPr>
              <a:t>в отчетах об оценке </a:t>
            </a:r>
            <a:r>
              <a:rPr lang="ru-RU" sz="1600" dirty="0" smtClean="0">
                <a:latin typeface="Times New Roman" pitchFamily="18" charset="0"/>
                <a:cs typeface="Times New Roman" pitchFamily="18" charset="0"/>
              </a:rPr>
              <a:t>итоговые </a:t>
            </a:r>
            <a:r>
              <a:rPr lang="ru-RU" sz="1600" dirty="0" smtClean="0">
                <a:latin typeface="Times New Roman" pitchFamily="18" charset="0"/>
                <a:cs typeface="Times New Roman" pitchFamily="18" charset="0"/>
              </a:rPr>
              <a:t>результаты оценки </a:t>
            </a:r>
            <a:r>
              <a:rPr lang="ru-RU" sz="1600" dirty="0" smtClean="0">
                <a:latin typeface="Times New Roman" pitchFamily="18" charset="0"/>
                <a:cs typeface="Times New Roman" pitchFamily="18" charset="0"/>
              </a:rPr>
              <a:t>рыночной стоимости </a:t>
            </a:r>
            <a:r>
              <a:rPr lang="ru-RU" sz="1600" dirty="0" smtClean="0">
                <a:latin typeface="Times New Roman" pitchFamily="18" charset="0"/>
                <a:cs typeface="Times New Roman" pitchFamily="18" charset="0"/>
              </a:rPr>
              <a:t>объектов оценки, в том числе тех, реализация которых </a:t>
            </a:r>
            <a:r>
              <a:rPr lang="ru-RU" sz="1600" dirty="0" smtClean="0">
                <a:latin typeface="Times New Roman" pitchFamily="18" charset="0"/>
                <a:cs typeface="Times New Roman" pitchFamily="18" charset="0"/>
              </a:rPr>
              <a:t>облагается налогом </a:t>
            </a:r>
            <a:r>
              <a:rPr lang="ru-RU" sz="1600" dirty="0" smtClean="0">
                <a:latin typeface="Times New Roman" pitchFamily="18" charset="0"/>
                <a:cs typeface="Times New Roman" pitchFamily="18" charset="0"/>
              </a:rPr>
              <a:t>на добавленную стоимость, должны </a:t>
            </a:r>
            <a:r>
              <a:rPr lang="ru-RU" sz="1600" dirty="0" err="1" smtClean="0">
                <a:latin typeface="Times New Roman" pitchFamily="18" charset="0"/>
                <a:cs typeface="Times New Roman" pitchFamily="18" charset="0"/>
              </a:rPr>
              <a:t>при-водиться</a:t>
            </a:r>
            <a:r>
              <a:rPr lang="ru-RU" sz="160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(указываться</a:t>
            </a:r>
            <a:r>
              <a:rPr lang="ru-RU" sz="1600" dirty="0" smtClean="0">
                <a:latin typeface="Times New Roman" pitchFamily="18" charset="0"/>
                <a:cs typeface="Times New Roman" pitchFamily="18" charset="0"/>
              </a:rPr>
              <a:t>) </a:t>
            </a:r>
            <a:r>
              <a:rPr lang="ru-RU" sz="1600" b="1" dirty="0" smtClean="0">
                <a:latin typeface="Times New Roman" pitchFamily="18" charset="0"/>
                <a:cs typeface="Times New Roman" pitchFamily="18" charset="0"/>
              </a:rPr>
              <a:t>безотносительно </a:t>
            </a:r>
            <a:r>
              <a:rPr lang="ru-RU" sz="1600" b="1" dirty="0" smtClean="0">
                <a:latin typeface="Times New Roman" pitchFamily="18" charset="0"/>
                <a:cs typeface="Times New Roman" pitchFamily="18" charset="0"/>
              </a:rPr>
              <a:t>указания (упоминания) о </a:t>
            </a:r>
            <a:r>
              <a:rPr lang="ru-RU" sz="1600" b="1" dirty="0" smtClean="0">
                <a:latin typeface="Times New Roman" pitchFamily="18" charset="0"/>
                <a:cs typeface="Times New Roman" pitchFamily="18" charset="0"/>
              </a:rPr>
              <a:t>НДС.</a:t>
            </a:r>
          </a:p>
          <a:p>
            <a:pPr marL="0" indent="0" algn="just">
              <a:buNone/>
            </a:pPr>
            <a:r>
              <a:rPr lang="ru-RU" sz="1600" b="1" dirty="0" smtClean="0">
                <a:latin typeface="Times New Roman" pitchFamily="18" charset="0"/>
                <a:cs typeface="Times New Roman" pitchFamily="18" charset="0"/>
              </a:rPr>
              <a:t>…</a:t>
            </a:r>
          </a:p>
          <a:p>
            <a:pPr algn="just">
              <a:buNone/>
            </a:pPr>
            <a:r>
              <a:rPr lang="ru-RU" sz="1600" dirty="0" smtClean="0">
                <a:latin typeface="Times New Roman" pitchFamily="18" charset="0"/>
                <a:cs typeface="Times New Roman" pitchFamily="18" charset="0"/>
              </a:rPr>
              <a:t>Соответственно, можно сделать вышеизложенный вывод: на конкурентном </a:t>
            </a:r>
            <a:r>
              <a:rPr lang="ru-RU" sz="1600" dirty="0" smtClean="0">
                <a:latin typeface="Times New Roman" pitchFamily="18" charset="0"/>
                <a:cs typeface="Times New Roman" pitchFamily="18" charset="0"/>
              </a:rPr>
              <a:t>рынке режим </a:t>
            </a:r>
            <a:r>
              <a:rPr lang="ru-RU" sz="1600" dirty="0" smtClean="0">
                <a:latin typeface="Times New Roman" pitchFamily="18" charset="0"/>
                <a:cs typeface="Times New Roman" pitchFamily="18" charset="0"/>
              </a:rPr>
              <a:t>налогообложения не </a:t>
            </a:r>
            <a:r>
              <a:rPr lang="ru-RU" sz="1600" dirty="0" smtClean="0">
                <a:latin typeface="Times New Roman" pitchFamily="18" charset="0"/>
                <a:cs typeface="Times New Roman" pitchFamily="18" charset="0"/>
              </a:rPr>
              <a:t>оказывает непосредственного </a:t>
            </a:r>
            <a:r>
              <a:rPr lang="ru-RU" sz="1600" dirty="0" smtClean="0">
                <a:latin typeface="Times New Roman" pitchFamily="18" charset="0"/>
                <a:cs typeface="Times New Roman" pitchFamily="18" charset="0"/>
              </a:rPr>
              <a:t>влияния на </a:t>
            </a:r>
            <a:r>
              <a:rPr lang="ru-RU" sz="1600" dirty="0" smtClean="0">
                <a:latin typeface="Times New Roman" pitchFamily="18" charset="0"/>
                <a:cs typeface="Times New Roman" pitchFamily="18" charset="0"/>
              </a:rPr>
              <a:t>стоимость продукции </a:t>
            </a:r>
            <a:r>
              <a:rPr lang="ru-RU" sz="1600" dirty="0" smtClean="0">
                <a:latin typeface="Times New Roman" pitchFamily="18" charset="0"/>
                <a:cs typeface="Times New Roman" pitchFamily="18" charset="0"/>
              </a:rPr>
              <a:t>или, другими словами, </a:t>
            </a:r>
            <a:r>
              <a:rPr lang="ru-RU" sz="1600" b="1" dirty="0" smtClean="0">
                <a:latin typeface="Times New Roman" pitchFamily="18" charset="0"/>
                <a:cs typeface="Times New Roman" pitchFamily="18" charset="0"/>
              </a:rPr>
              <a:t>стоимость продукции не зависит от того, </a:t>
            </a:r>
            <a:r>
              <a:rPr lang="ru-RU" sz="1600" b="1" dirty="0" smtClean="0">
                <a:latin typeface="Times New Roman" pitchFamily="18" charset="0"/>
                <a:cs typeface="Times New Roman" pitchFamily="18" charset="0"/>
              </a:rPr>
              <a:t>включена в </a:t>
            </a:r>
            <a:r>
              <a:rPr lang="ru-RU" sz="1600" b="1" dirty="0" smtClean="0">
                <a:latin typeface="Times New Roman" pitchFamily="18" charset="0"/>
                <a:cs typeface="Times New Roman" pitchFamily="18" charset="0"/>
              </a:rPr>
              <a:t>цену продукции НДС или нет</a:t>
            </a:r>
            <a:r>
              <a:rPr lang="ru-RU" sz="1600" dirty="0" smtClean="0">
                <a:latin typeface="Times New Roman" pitchFamily="18" charset="0"/>
                <a:cs typeface="Times New Roman" pitchFamily="18" charset="0"/>
              </a:rPr>
              <a:t>. </a:t>
            </a:r>
            <a:endParaRPr lang="ru-RU" sz="1600" dirty="0" smtClean="0">
              <a:latin typeface="Times New Roman" pitchFamily="18" charset="0"/>
              <a:cs typeface="Times New Roman" pitchFamily="18" charset="0"/>
            </a:endParaRPr>
          </a:p>
          <a:p>
            <a:pPr>
              <a:buNone/>
            </a:pPr>
            <a:r>
              <a:rPr lang="ru-RU" sz="1600" dirty="0" smtClean="0">
                <a:latin typeface="Times New Roman" pitchFamily="18" charset="0"/>
                <a:cs typeface="Times New Roman" pitchFamily="18" charset="0"/>
              </a:rPr>
              <a:t>Из этого вывода имеются следствия:</a:t>
            </a:r>
          </a:p>
          <a:p>
            <a:pPr>
              <a:buNone/>
            </a:pPr>
            <a:r>
              <a:rPr lang="ru-RU" sz="1600" dirty="0" smtClean="0">
                <a:latin typeface="Times New Roman" pitchFamily="18" charset="0"/>
                <a:cs typeface="Times New Roman" pitchFamily="18" charset="0"/>
              </a:rPr>
              <a:t>1. </a:t>
            </a:r>
            <a:r>
              <a:rPr lang="ru-RU" sz="1600" b="1" dirty="0" smtClean="0">
                <a:latin typeface="Times New Roman" pitchFamily="18" charset="0"/>
                <a:cs typeface="Times New Roman" pitchFamily="18" charset="0"/>
              </a:rPr>
              <a:t>Словосочетание «рыночная стоимость с учетом НСД/без учета НДС» является</a:t>
            </a:r>
          </a:p>
          <a:p>
            <a:pPr>
              <a:buNone/>
            </a:pPr>
            <a:r>
              <a:rPr lang="ru-RU" sz="1600" b="1" dirty="0" smtClean="0">
                <a:latin typeface="Times New Roman" pitchFamily="18" charset="0"/>
                <a:cs typeface="Times New Roman" pitchFamily="18" charset="0"/>
              </a:rPr>
              <a:t>экономически некорректным.</a:t>
            </a:r>
          </a:p>
          <a:p>
            <a:pPr>
              <a:buNone/>
            </a:pPr>
            <a:r>
              <a:rPr lang="ru-RU" sz="1600" dirty="0" smtClean="0">
                <a:latin typeface="Times New Roman" pitchFamily="18" charset="0"/>
                <a:cs typeface="Times New Roman" pitchFamily="18" charset="0"/>
              </a:rPr>
              <a:t>2. Даже если не принимать во внимание п.1, </a:t>
            </a:r>
            <a:r>
              <a:rPr lang="ru-RU" sz="1600" b="1" dirty="0" smtClean="0">
                <a:latin typeface="Times New Roman" pitchFamily="18" charset="0"/>
                <a:cs typeface="Times New Roman" pitchFamily="18" charset="0"/>
              </a:rPr>
              <a:t>формула</a:t>
            </a:r>
            <a:r>
              <a:rPr lang="ru-RU" sz="1600" b="1" dirty="0" smtClean="0">
                <a:latin typeface="Times New Roman" pitchFamily="18" charset="0"/>
                <a:cs typeface="Times New Roman" pitchFamily="18" charset="0"/>
              </a:rPr>
              <a:t>: рыночная </a:t>
            </a:r>
            <a:r>
              <a:rPr lang="ru-RU" sz="1600" b="1" dirty="0" smtClean="0">
                <a:latin typeface="Times New Roman" pitchFamily="18" charset="0"/>
                <a:cs typeface="Times New Roman" pitchFamily="18" charset="0"/>
              </a:rPr>
              <a:t>стоимость с учетом НДС = рыночная стоимость без учета НДС </a:t>
            </a:r>
            <a:r>
              <a:rPr lang="ru-RU" sz="1600" b="1" dirty="0" err="1" smtClean="0">
                <a:latin typeface="Times New Roman" pitchFamily="18" charset="0"/>
                <a:cs typeface="Times New Roman" pitchFamily="18" charset="0"/>
              </a:rPr>
              <a:t>x</a:t>
            </a:r>
            <a:r>
              <a:rPr lang="ru-RU" sz="1600" b="1" dirty="0" smtClean="0">
                <a:latin typeface="Times New Roman" pitchFamily="18" charset="0"/>
                <a:cs typeface="Times New Roman" pitchFamily="18" charset="0"/>
              </a:rPr>
              <a:t> (1 </a:t>
            </a:r>
            <a:r>
              <a:rPr lang="ru-RU" sz="1600" b="1" dirty="0" smtClean="0">
                <a:latin typeface="Times New Roman" pitchFamily="18" charset="0"/>
                <a:cs typeface="Times New Roman" pitchFamily="18" charset="0"/>
              </a:rPr>
              <a:t>+ ставка </a:t>
            </a:r>
            <a:r>
              <a:rPr lang="ru-RU" sz="1600" b="1" dirty="0" smtClean="0">
                <a:latin typeface="Times New Roman" pitchFamily="18" charset="0"/>
                <a:cs typeface="Times New Roman" pitchFamily="18" charset="0"/>
              </a:rPr>
              <a:t>НДС/100</a:t>
            </a:r>
            <a:r>
              <a:rPr lang="ru-RU" sz="1600" b="1" dirty="0" smtClean="0">
                <a:latin typeface="Times New Roman" pitchFamily="18" charset="0"/>
                <a:cs typeface="Times New Roman" pitchFamily="18" charset="0"/>
              </a:rPr>
              <a:t>) </a:t>
            </a:r>
            <a:r>
              <a:rPr lang="ru-RU" sz="1600" b="1" dirty="0" smtClean="0">
                <a:latin typeface="Times New Roman" pitchFamily="18" charset="0"/>
                <a:cs typeface="Times New Roman" pitchFamily="18" charset="0"/>
              </a:rPr>
              <a:t>является </a:t>
            </a:r>
            <a:r>
              <a:rPr lang="ru-RU" sz="1600" b="1" dirty="0" smtClean="0">
                <a:latin typeface="Times New Roman" pitchFamily="18" charset="0"/>
                <a:cs typeface="Times New Roman" pitchFamily="18" charset="0"/>
              </a:rPr>
              <a:t>некорректной.</a:t>
            </a:r>
          </a:p>
          <a:p>
            <a:pPr algn="just">
              <a:buNone/>
            </a:pPr>
            <a:r>
              <a:rPr lang="ru-RU" sz="1600" b="1" dirty="0" smtClean="0">
                <a:latin typeface="Times New Roman" pitchFamily="18" charset="0"/>
                <a:cs typeface="Times New Roman" pitchFamily="18" charset="0"/>
              </a:rPr>
              <a:t>…</a:t>
            </a:r>
          </a:p>
          <a:p>
            <a:pPr algn="just">
              <a:buNone/>
            </a:pPr>
            <a:r>
              <a:rPr lang="ru-RU" sz="1600" b="1" dirty="0" smtClean="0">
                <a:latin typeface="Times New Roman" pitchFamily="18" charset="0"/>
                <a:cs typeface="Times New Roman" pitchFamily="18" charset="0"/>
              </a:rPr>
              <a:t>Обезличенный относительно учета НДС формат цен по сути представляет собой средний </a:t>
            </a:r>
            <a:r>
              <a:rPr lang="ru-RU" sz="1600" b="1" dirty="0" smtClean="0">
                <a:latin typeface="Times New Roman" pitchFamily="18" charset="0"/>
                <a:cs typeface="Times New Roman" pitchFamily="18" charset="0"/>
              </a:rPr>
              <a:t>рыночный уровень </a:t>
            </a:r>
            <a:r>
              <a:rPr lang="ru-RU" sz="1600" b="1" dirty="0" smtClean="0">
                <a:latin typeface="Times New Roman" pitchFamily="18" charset="0"/>
                <a:cs typeface="Times New Roman" pitchFamily="18" charset="0"/>
              </a:rPr>
              <a:t>цен, на котором функционируют субъекты рынка, применяющие различные </a:t>
            </a:r>
            <a:r>
              <a:rPr lang="ru-RU" sz="1600" b="1" dirty="0" smtClean="0">
                <a:latin typeface="Times New Roman" pitchFamily="18" charset="0"/>
                <a:cs typeface="Times New Roman" pitchFamily="18" charset="0"/>
              </a:rPr>
              <a:t>системы налогообложения </a:t>
            </a:r>
            <a:r>
              <a:rPr lang="ru-RU" sz="1600" b="1" dirty="0" smtClean="0">
                <a:latin typeface="Times New Roman" pitchFamily="18" charset="0"/>
                <a:cs typeface="Times New Roman" pitchFamily="18" charset="0"/>
              </a:rPr>
              <a:t>– обычную и упрощенную</a:t>
            </a:r>
            <a:endParaRPr lang="ru-RU" sz="1600" b="1" dirty="0" smtClean="0">
              <a:latin typeface="Times New Roman" pitchFamily="18" charset="0"/>
              <a:cs typeface="Times New Roman" pitchFamily="18" charset="0"/>
            </a:endParaRPr>
          </a:p>
          <a:p>
            <a:pPr>
              <a:buNone/>
            </a:pPr>
            <a:r>
              <a:rPr lang="ru-RU" sz="1600" dirty="0" smtClean="0">
                <a:latin typeface="Times New Roman" pitchFamily="18" charset="0"/>
                <a:cs typeface="Times New Roman" pitchFamily="18" charset="0"/>
              </a:rPr>
              <a:t> </a:t>
            </a:r>
            <a:endParaRPr lang="ru-RU" sz="16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68</a:t>
            </a:fld>
            <a:endParaRPr lang="ru-RU"/>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721499"/>
          </a:xfrm>
        </p:spPr>
        <p:txBody>
          <a:bodyPr>
            <a:normAutofit/>
          </a:bodyPr>
          <a:lstStyle/>
          <a:p>
            <a:pPr algn="just">
              <a:buNone/>
            </a:pPr>
            <a:r>
              <a:rPr lang="ru-RU" sz="1600" dirty="0" smtClean="0">
                <a:latin typeface="Times New Roman" pitchFamily="18" charset="0"/>
                <a:cs typeface="Times New Roman" pitchFamily="18" charset="0"/>
              </a:rPr>
              <a:t>1. Результаты оценки величины рыночной стоимости объектов имущества в отчетах </a:t>
            </a:r>
            <a:r>
              <a:rPr lang="ru-RU" sz="1600" dirty="0" smtClean="0">
                <a:latin typeface="Times New Roman" pitchFamily="18" charset="0"/>
                <a:cs typeface="Times New Roman" pitchFamily="18" charset="0"/>
              </a:rPr>
              <a:t>об оценке </a:t>
            </a:r>
            <a:r>
              <a:rPr lang="ru-RU" sz="1600" b="1" dirty="0" smtClean="0">
                <a:latin typeface="Times New Roman" pitchFamily="18" charset="0"/>
                <a:cs typeface="Times New Roman" pitchFamily="18" charset="0"/>
              </a:rPr>
              <a:t>следует отражать без указания информации о НДС</a:t>
            </a:r>
            <a:r>
              <a:rPr lang="ru-RU" sz="1600" dirty="0" smtClean="0">
                <a:latin typeface="Times New Roman" pitchFamily="18" charset="0"/>
                <a:cs typeface="Times New Roman" pitchFamily="18" charset="0"/>
              </a:rPr>
              <a:t>, поскольку </a:t>
            </a:r>
            <a:r>
              <a:rPr lang="ru-RU" sz="1600" dirty="0" smtClean="0">
                <a:latin typeface="Times New Roman" pitchFamily="18" charset="0"/>
                <a:cs typeface="Times New Roman" pitchFamily="18" charset="0"/>
              </a:rPr>
              <a:t>величина рыночной </a:t>
            </a:r>
            <a:r>
              <a:rPr lang="ru-RU" sz="1600" dirty="0" smtClean="0">
                <a:latin typeface="Times New Roman" pitchFamily="18" charset="0"/>
                <a:cs typeface="Times New Roman" pitchFamily="18" charset="0"/>
              </a:rPr>
              <a:t>стоимости объекта оценки на дату оценки должна являться </a:t>
            </a:r>
            <a:r>
              <a:rPr lang="ru-RU" sz="1600" dirty="0" smtClean="0">
                <a:latin typeface="Times New Roman" pitchFamily="18" charset="0"/>
                <a:cs typeface="Times New Roman" pitchFamily="18" charset="0"/>
              </a:rPr>
              <a:t>единой величиной</a:t>
            </a:r>
            <a:r>
              <a:rPr lang="ru-RU" sz="1600" dirty="0" smtClean="0">
                <a:latin typeface="Times New Roman" pitchFamily="18" charset="0"/>
                <a:cs typeface="Times New Roman" pitchFamily="18" charset="0"/>
              </a:rPr>
              <a:t>.</a:t>
            </a:r>
          </a:p>
          <a:p>
            <a:pPr algn="just">
              <a:buNone/>
            </a:pPr>
            <a:r>
              <a:rPr lang="ru-RU" sz="1600" dirty="0" smtClean="0">
                <a:latin typeface="Times New Roman" pitchFamily="18" charset="0"/>
                <a:cs typeface="Times New Roman" pitchFamily="18" charset="0"/>
              </a:rPr>
              <a:t>2. </a:t>
            </a:r>
            <a:r>
              <a:rPr lang="ru-RU" sz="1600" b="1" dirty="0" smtClean="0">
                <a:latin typeface="Times New Roman" pitchFamily="18" charset="0"/>
                <a:cs typeface="Times New Roman" pitchFamily="18" charset="0"/>
              </a:rPr>
              <a:t>Информация о величине НДС в итоговых результатах оценки рыночной </a:t>
            </a:r>
            <a:r>
              <a:rPr lang="ru-RU" sz="1600" b="1" dirty="0" smtClean="0">
                <a:latin typeface="Times New Roman" pitchFamily="18" charset="0"/>
                <a:cs typeface="Times New Roman" pitchFamily="18" charset="0"/>
              </a:rPr>
              <a:t>стоимости имущества </a:t>
            </a:r>
            <a:r>
              <a:rPr lang="ru-RU" sz="1600" b="1" dirty="0" smtClean="0">
                <a:latin typeface="Times New Roman" pitchFamily="18" charset="0"/>
                <a:cs typeface="Times New Roman" pitchFamily="18" charset="0"/>
              </a:rPr>
              <a:t>является избыточной </a:t>
            </a:r>
            <a:r>
              <a:rPr lang="ru-RU" sz="1600" dirty="0" smtClean="0">
                <a:latin typeface="Times New Roman" pitchFamily="18" charset="0"/>
                <a:cs typeface="Times New Roman" pitchFamily="18" charset="0"/>
              </a:rPr>
              <a:t>в части: (а) сути категории «рыночная стоимость</a:t>
            </a:r>
            <a:r>
              <a:rPr lang="ru-RU" sz="1600" dirty="0" smtClean="0">
                <a:latin typeface="Times New Roman" pitchFamily="18" charset="0"/>
                <a:cs typeface="Times New Roman" pitchFamily="18" charset="0"/>
              </a:rPr>
              <a:t>», определение </a:t>
            </a:r>
            <a:r>
              <a:rPr lang="ru-RU" sz="1600" dirty="0" smtClean="0">
                <a:latin typeface="Times New Roman" pitchFamily="18" charset="0"/>
                <a:cs typeface="Times New Roman" pitchFamily="18" charset="0"/>
              </a:rPr>
              <a:t>которой приведено в ФЗ-135 «Об оценочной деятельности </a:t>
            </a:r>
            <a:r>
              <a:rPr lang="ru-RU" sz="1600" dirty="0" smtClean="0">
                <a:latin typeface="Times New Roman" pitchFamily="18" charset="0"/>
                <a:cs typeface="Times New Roman" pitchFamily="18" charset="0"/>
              </a:rPr>
              <a:t>в Российской </a:t>
            </a:r>
            <a:r>
              <a:rPr lang="ru-RU" sz="1600" dirty="0" smtClean="0">
                <a:latin typeface="Times New Roman" pitchFamily="18" charset="0"/>
                <a:cs typeface="Times New Roman" pitchFamily="18" charset="0"/>
              </a:rPr>
              <a:t>Федерации» и Федеральном стандарте оценки №2 «Цель оценки и </a:t>
            </a:r>
            <a:r>
              <a:rPr lang="ru-RU" sz="1600" dirty="0" smtClean="0">
                <a:latin typeface="Times New Roman" pitchFamily="18" charset="0"/>
                <a:cs typeface="Times New Roman" pitchFamily="18" charset="0"/>
              </a:rPr>
              <a:t>виды стоимости</a:t>
            </a:r>
            <a:r>
              <a:rPr lang="ru-RU" sz="1600" dirty="0" smtClean="0">
                <a:latin typeface="Times New Roman" pitchFamily="18" charset="0"/>
                <a:cs typeface="Times New Roman" pitchFamily="18" charset="0"/>
              </a:rPr>
              <a:t>» (ФСО №2) и (б) распространения на нее требований ФЗ-135 «</a:t>
            </a:r>
            <a:r>
              <a:rPr lang="ru-RU" sz="1600" dirty="0" smtClean="0">
                <a:latin typeface="Times New Roman" pitchFamily="18" charset="0"/>
                <a:cs typeface="Times New Roman" pitchFamily="18" charset="0"/>
              </a:rPr>
              <a:t>Об оценочной </a:t>
            </a:r>
            <a:r>
              <a:rPr lang="ru-RU" sz="1600" dirty="0" smtClean="0">
                <a:latin typeface="Times New Roman" pitchFamily="18" charset="0"/>
                <a:cs typeface="Times New Roman" pitchFamily="18" charset="0"/>
              </a:rPr>
              <a:t>деятельности в Российской Федерации» об </a:t>
            </a:r>
            <a:r>
              <a:rPr lang="ru-RU" sz="1600" dirty="0" smtClean="0">
                <a:latin typeface="Times New Roman" pitchFamily="18" charset="0"/>
                <a:cs typeface="Times New Roman" pitchFamily="18" charset="0"/>
              </a:rPr>
              <a:t>имущественной ответственности </a:t>
            </a:r>
            <a:r>
              <a:rPr lang="ru-RU" sz="1600" dirty="0" smtClean="0">
                <a:latin typeface="Times New Roman" pitchFamily="18" charset="0"/>
                <a:cs typeface="Times New Roman" pitchFamily="18" charset="0"/>
              </a:rPr>
              <a:t>оценщиков</a:t>
            </a:r>
            <a:r>
              <a:rPr lang="ru-RU" sz="1600" dirty="0" smtClean="0">
                <a:latin typeface="Times New Roman" pitchFamily="18" charset="0"/>
                <a:cs typeface="Times New Roman" pitchFamily="18" charset="0"/>
              </a:rPr>
              <a:t>.</a:t>
            </a:r>
          </a:p>
          <a:p>
            <a:pPr algn="just">
              <a:buNone/>
            </a:pPr>
            <a:r>
              <a:rPr lang="ru-RU" sz="1600" dirty="0" smtClean="0">
                <a:latin typeface="Times New Roman" pitchFamily="18" charset="0"/>
                <a:cs typeface="Times New Roman" pitchFamily="18" charset="0"/>
              </a:rPr>
              <a:t>3. Желание заказчиков оценки включать в итоговые величины рыночной </a:t>
            </a:r>
            <a:r>
              <a:rPr lang="ru-RU" sz="1600" dirty="0" smtClean="0">
                <a:latin typeface="Times New Roman" pitchFamily="18" charset="0"/>
                <a:cs typeface="Times New Roman" pitchFamily="18" charset="0"/>
              </a:rPr>
              <a:t>стоимости информацию </a:t>
            </a:r>
            <a:r>
              <a:rPr lang="ru-RU" sz="1600" dirty="0" smtClean="0">
                <a:latin typeface="Times New Roman" pitchFamily="18" charset="0"/>
                <a:cs typeface="Times New Roman" pitchFamily="18" charset="0"/>
              </a:rPr>
              <a:t>о величине НДС по сути является стремлением заказчиков </a:t>
            </a:r>
            <a:r>
              <a:rPr lang="ru-RU" sz="1600" dirty="0" smtClean="0">
                <a:latin typeface="Times New Roman" pitchFamily="18" charset="0"/>
                <a:cs typeface="Times New Roman" pitchFamily="18" charset="0"/>
              </a:rPr>
              <a:t>переложить на </a:t>
            </a:r>
            <a:r>
              <a:rPr lang="ru-RU" sz="1600" dirty="0" smtClean="0">
                <a:latin typeface="Times New Roman" pitchFamily="18" charset="0"/>
                <a:cs typeface="Times New Roman" pitchFamily="18" charset="0"/>
              </a:rPr>
              <a:t>оценщиков несвойственную им функцию налогового учета</a:t>
            </a:r>
            <a:r>
              <a:rPr lang="ru-RU" sz="1600" dirty="0" smtClean="0">
                <a:latin typeface="Times New Roman" pitchFamily="18" charset="0"/>
                <a:cs typeface="Times New Roman" pitchFamily="18" charset="0"/>
              </a:rPr>
              <a:t>. </a:t>
            </a:r>
            <a:endParaRPr lang="ru-RU" sz="1600" dirty="0" smtClean="0">
              <a:latin typeface="Times New Roman" pitchFamily="18" charset="0"/>
              <a:cs typeface="Times New Roman" pitchFamily="18" charset="0"/>
            </a:endParaRPr>
          </a:p>
          <a:p>
            <a:pPr algn="just">
              <a:buNone/>
            </a:pPr>
            <a:r>
              <a:rPr lang="ru-RU" sz="1600" dirty="0" smtClean="0">
                <a:latin typeface="Times New Roman" pitchFamily="18" charset="0"/>
                <a:cs typeface="Times New Roman" pitchFamily="18" charset="0"/>
              </a:rPr>
              <a:t>4. Несвойственная оценщикам учетная функция по выявлению величины НДС </a:t>
            </a:r>
            <a:r>
              <a:rPr lang="ru-RU" sz="1600" dirty="0" smtClean="0">
                <a:latin typeface="Times New Roman" pitchFamily="18" charset="0"/>
                <a:cs typeface="Times New Roman" pitchFamily="18" charset="0"/>
              </a:rPr>
              <a:t>должна выполняться </a:t>
            </a:r>
            <a:r>
              <a:rPr lang="ru-RU" sz="1600" dirty="0" smtClean="0">
                <a:latin typeface="Times New Roman" pitchFamily="18" charset="0"/>
                <a:cs typeface="Times New Roman" pitchFamily="18" charset="0"/>
              </a:rPr>
              <a:t>бухгалтерией Заказчика оценки. В противном случае </a:t>
            </a:r>
            <a:r>
              <a:rPr lang="ru-RU" sz="1600" dirty="0" smtClean="0">
                <a:latin typeface="Times New Roman" pitchFamily="18" charset="0"/>
                <a:cs typeface="Times New Roman" pitchFamily="18" charset="0"/>
              </a:rPr>
              <a:t>необходима дополнительная </a:t>
            </a:r>
            <a:r>
              <a:rPr lang="ru-RU" sz="1600" dirty="0" smtClean="0">
                <a:latin typeface="Times New Roman" pitchFamily="18" charset="0"/>
                <a:cs typeface="Times New Roman" pitchFamily="18" charset="0"/>
              </a:rPr>
              <a:t>оплата услуг оценщика, а также информирование Заказчика </a:t>
            </a:r>
            <a:r>
              <a:rPr lang="ru-RU" sz="1600" dirty="0" smtClean="0">
                <a:latin typeface="Times New Roman" pitchFamily="18" charset="0"/>
                <a:cs typeface="Times New Roman" pitchFamily="18" charset="0"/>
              </a:rPr>
              <a:t>оценки о </a:t>
            </a:r>
            <a:r>
              <a:rPr lang="ru-RU" sz="1600" dirty="0" smtClean="0">
                <a:latin typeface="Times New Roman" pitchFamily="18" charset="0"/>
                <a:cs typeface="Times New Roman" pitchFamily="18" charset="0"/>
              </a:rPr>
              <a:t>том, что в отношении данной информации не распространяется </a:t>
            </a:r>
            <a:r>
              <a:rPr lang="ru-RU" sz="1600" dirty="0" smtClean="0">
                <a:latin typeface="Times New Roman" pitchFamily="18" charset="0"/>
                <a:cs typeface="Times New Roman" pitchFamily="18" charset="0"/>
              </a:rPr>
              <a:t>имущественная ответственность </a:t>
            </a:r>
            <a:r>
              <a:rPr lang="ru-RU" sz="1600" dirty="0" smtClean="0">
                <a:latin typeface="Times New Roman" pitchFamily="18" charset="0"/>
                <a:cs typeface="Times New Roman" pitchFamily="18" charset="0"/>
              </a:rPr>
              <a:t>оценщика</a:t>
            </a:r>
            <a:r>
              <a:rPr lang="ru-RU" sz="1600" dirty="0" smtClean="0">
                <a:latin typeface="Times New Roman" pitchFamily="18" charset="0"/>
                <a:cs typeface="Times New Roman" pitchFamily="18" charset="0"/>
              </a:rPr>
              <a:t>.</a:t>
            </a:r>
            <a:endParaRPr lang="ru-RU" sz="1600" dirty="0" smtClean="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69</a:t>
            </a:fld>
            <a:endParaRPr lang="ru-R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Вывод</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457200" y="2204864"/>
            <a:ext cx="8229600" cy="3921299"/>
          </a:xfrm>
        </p:spPr>
        <p:txBody>
          <a:bodyPr/>
          <a:lstStyle/>
          <a:p>
            <a:pPr marL="0" indent="0" algn="ctr">
              <a:buNone/>
            </a:pPr>
            <a:r>
              <a:rPr lang="ru-RU" b="1" dirty="0" smtClean="0">
                <a:latin typeface="Times New Roman" pitchFamily="18" charset="0"/>
                <a:cs typeface="Times New Roman" pitchFamily="18" charset="0"/>
              </a:rPr>
              <a:t>В странах, применяющих систему НДС, </a:t>
            </a:r>
          </a:p>
          <a:p>
            <a:pPr marL="0" indent="0" algn="ctr">
              <a:buNone/>
            </a:pPr>
            <a:r>
              <a:rPr lang="ru-RU" b="1" dirty="0" smtClean="0">
                <a:latin typeface="Times New Roman" pitchFamily="18" charset="0"/>
                <a:cs typeface="Times New Roman" pitchFamily="18" charset="0"/>
              </a:rPr>
              <a:t>НДС есть в цене товара/услуги ВСЕГДА, вне зависимости от того выделен он или нет</a:t>
            </a:r>
            <a:endParaRPr lang="ru-RU" b="1"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7</a:t>
            </a:fld>
            <a:endParaRPr lang="ru-RU"/>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688"/>
            <a:ext cx="8229600" cy="5505475"/>
          </a:xfrm>
        </p:spPr>
        <p:txBody>
          <a:bodyPr>
            <a:normAutofit fontScale="47500" lnSpcReduction="20000"/>
          </a:bodyPr>
          <a:lstStyle/>
          <a:p>
            <a:pPr algn="just">
              <a:buNone/>
            </a:pPr>
            <a:r>
              <a:rPr lang="ru-RU" sz="3800" dirty="0" smtClean="0">
                <a:latin typeface="Times New Roman" pitchFamily="18" charset="0"/>
                <a:cs typeface="Times New Roman" pitchFamily="18" charset="0"/>
              </a:rPr>
              <a:t>5. При наличии всепоглощающего желания Заказчика оценки включить в </a:t>
            </a:r>
            <a:r>
              <a:rPr lang="ru-RU" sz="3800" dirty="0" smtClean="0">
                <a:latin typeface="Times New Roman" pitchFamily="18" charset="0"/>
                <a:cs typeface="Times New Roman" pitchFamily="18" charset="0"/>
              </a:rPr>
              <a:t>итоговую величину </a:t>
            </a:r>
            <a:r>
              <a:rPr lang="ru-RU" sz="3800" dirty="0" smtClean="0">
                <a:latin typeface="Times New Roman" pitchFamily="18" charset="0"/>
                <a:cs typeface="Times New Roman" pitchFamily="18" charset="0"/>
              </a:rPr>
              <a:t>рыночной стоимости оцениваемых объектов информацию о величине </a:t>
            </a:r>
            <a:r>
              <a:rPr lang="ru-RU" sz="3800" dirty="0" smtClean="0">
                <a:latin typeface="Times New Roman" pitchFamily="18" charset="0"/>
                <a:cs typeface="Times New Roman" pitchFamily="18" charset="0"/>
              </a:rPr>
              <a:t>НДС реализация </a:t>
            </a:r>
            <a:r>
              <a:rPr lang="ru-RU" sz="3800" dirty="0" smtClean="0">
                <a:latin typeface="Times New Roman" pitchFamily="18" charset="0"/>
                <a:cs typeface="Times New Roman" pitchFamily="18" charset="0"/>
              </a:rPr>
              <a:t>этого желания, как указано выше, </a:t>
            </a:r>
            <a:r>
              <a:rPr lang="ru-RU" sz="3800" b="1" dirty="0" smtClean="0">
                <a:latin typeface="Times New Roman" pitchFamily="18" charset="0"/>
                <a:cs typeface="Times New Roman" pitchFamily="18" charset="0"/>
              </a:rPr>
              <a:t>должна оформляться с оговоркой </a:t>
            </a:r>
            <a:r>
              <a:rPr lang="ru-RU" sz="3800" b="1" dirty="0" smtClean="0">
                <a:latin typeface="Times New Roman" pitchFamily="18" charset="0"/>
                <a:cs typeface="Times New Roman" pitchFamily="18" charset="0"/>
              </a:rPr>
              <a:t>о том</a:t>
            </a:r>
            <a:r>
              <a:rPr lang="ru-RU" sz="3800" b="1" dirty="0" smtClean="0">
                <a:latin typeface="Times New Roman" pitchFamily="18" charset="0"/>
                <a:cs typeface="Times New Roman" pitchFamily="18" charset="0"/>
              </a:rPr>
              <a:t>, что эта информация носит справочный характер и на нее не </a:t>
            </a:r>
            <a:r>
              <a:rPr lang="ru-RU" sz="3800" b="1" dirty="0" smtClean="0">
                <a:latin typeface="Times New Roman" pitchFamily="18" charset="0"/>
                <a:cs typeface="Times New Roman" pitchFamily="18" charset="0"/>
              </a:rPr>
              <a:t>распространяются положения </a:t>
            </a:r>
            <a:r>
              <a:rPr lang="ru-RU" sz="3800" b="1" dirty="0" smtClean="0">
                <a:latin typeface="Times New Roman" pitchFamily="18" charset="0"/>
                <a:cs typeface="Times New Roman" pitchFamily="18" charset="0"/>
              </a:rPr>
              <a:t>ФЗ-135 в части имущественной ответственности оценщика</a:t>
            </a:r>
            <a:r>
              <a:rPr lang="ru-RU" sz="3800" dirty="0" smtClean="0">
                <a:latin typeface="Times New Roman" pitchFamily="18" charset="0"/>
                <a:cs typeface="Times New Roman" pitchFamily="18" charset="0"/>
              </a:rPr>
              <a:t>. </a:t>
            </a:r>
            <a:r>
              <a:rPr lang="ru-RU" sz="3800" dirty="0" smtClean="0">
                <a:latin typeface="Times New Roman" pitchFamily="18" charset="0"/>
                <a:cs typeface="Times New Roman" pitchFamily="18" charset="0"/>
              </a:rPr>
              <a:t>Примеры такого </a:t>
            </a:r>
            <a:r>
              <a:rPr lang="ru-RU" sz="3800" dirty="0" smtClean="0">
                <a:latin typeface="Times New Roman" pitchFamily="18" charset="0"/>
                <a:cs typeface="Times New Roman" pitchFamily="18" charset="0"/>
              </a:rPr>
              <a:t>представления результатов оценки приведены в заключительной </a:t>
            </a:r>
            <a:r>
              <a:rPr lang="ru-RU" sz="3800" dirty="0" smtClean="0">
                <a:latin typeface="Times New Roman" pitchFamily="18" charset="0"/>
                <a:cs typeface="Times New Roman" pitchFamily="18" charset="0"/>
              </a:rPr>
              <a:t>части раздела </a:t>
            </a:r>
            <a:r>
              <a:rPr lang="ru-RU" sz="3800" dirty="0" smtClean="0">
                <a:latin typeface="Times New Roman" pitchFamily="18" charset="0"/>
                <a:cs typeface="Times New Roman" pitchFamily="18" charset="0"/>
              </a:rPr>
              <a:t>1 (см. стр. 6</a:t>
            </a:r>
            <a:r>
              <a:rPr lang="ru-RU" sz="3800" dirty="0" smtClean="0">
                <a:latin typeface="Times New Roman" pitchFamily="18" charset="0"/>
                <a:cs typeface="Times New Roman" pitchFamily="18" charset="0"/>
              </a:rPr>
              <a:t>). </a:t>
            </a:r>
            <a:r>
              <a:rPr lang="ru-RU" sz="3800" b="1" dirty="0" smtClean="0">
                <a:latin typeface="Times New Roman" pitchFamily="18" charset="0"/>
                <a:cs typeface="Times New Roman" pitchFamily="18" charset="0"/>
              </a:rPr>
              <a:t>Рынок </a:t>
            </a:r>
            <a:r>
              <a:rPr lang="ru-RU" sz="3800" b="1" dirty="0" smtClean="0">
                <a:latin typeface="Times New Roman" pitchFamily="18" charset="0"/>
                <a:cs typeface="Times New Roman" pitchFamily="18" charset="0"/>
              </a:rPr>
              <a:t>обладает механизмами выравнивания ценовых уровней товаров и </a:t>
            </a:r>
            <a:r>
              <a:rPr lang="ru-RU" sz="3800" b="1" dirty="0" smtClean="0">
                <a:latin typeface="Times New Roman" pitchFamily="18" charset="0"/>
                <a:cs typeface="Times New Roman" pitchFamily="18" charset="0"/>
              </a:rPr>
              <a:t>услуг вообще</a:t>
            </a:r>
            <a:r>
              <a:rPr lang="ru-RU" sz="3800" b="1" dirty="0" smtClean="0">
                <a:latin typeface="Times New Roman" pitchFamily="18" charset="0"/>
                <a:cs typeface="Times New Roman" pitchFamily="18" charset="0"/>
              </a:rPr>
              <a:t>, и для субъектов, применяющих различные системы налогообложения, </a:t>
            </a:r>
            <a:r>
              <a:rPr lang="ru-RU" sz="3800" b="1" dirty="0" smtClean="0">
                <a:latin typeface="Times New Roman" pitchFamily="18" charset="0"/>
                <a:cs typeface="Times New Roman" pitchFamily="18" charset="0"/>
              </a:rPr>
              <a:t>в частности</a:t>
            </a:r>
            <a:r>
              <a:rPr lang="ru-RU" sz="3800" dirty="0" smtClean="0">
                <a:latin typeface="Times New Roman" pitchFamily="18" charset="0"/>
                <a:cs typeface="Times New Roman" pitchFamily="18" charset="0"/>
              </a:rPr>
              <a:t>.</a:t>
            </a:r>
          </a:p>
          <a:p>
            <a:pPr algn="just">
              <a:buNone/>
            </a:pPr>
            <a:r>
              <a:rPr lang="ru-RU" sz="3800" dirty="0" smtClean="0">
                <a:latin typeface="Times New Roman" pitchFamily="18" charset="0"/>
                <a:cs typeface="Times New Roman" pitchFamily="18" charset="0"/>
              </a:rPr>
              <a:t>7. В случае обнаружения оценщиками расхождений ценовых уровней товаров и услуг </a:t>
            </a:r>
            <a:r>
              <a:rPr lang="ru-RU" sz="3800" dirty="0" smtClean="0">
                <a:latin typeface="Times New Roman" pitchFamily="18" charset="0"/>
                <a:cs typeface="Times New Roman" pitchFamily="18" charset="0"/>
              </a:rPr>
              <a:t>в отношении </a:t>
            </a:r>
            <a:r>
              <a:rPr lang="ru-RU" sz="3800" dirty="0" smtClean="0">
                <a:latin typeface="Times New Roman" pitchFamily="18" charset="0"/>
                <a:cs typeface="Times New Roman" pitchFamily="18" charset="0"/>
              </a:rPr>
              <a:t>субъектов, применяющих различные системы налогообложения, </a:t>
            </a:r>
            <a:r>
              <a:rPr lang="ru-RU" sz="3800" dirty="0" smtClean="0">
                <a:latin typeface="Times New Roman" pitchFamily="18" charset="0"/>
                <a:cs typeface="Times New Roman" pitchFamily="18" charset="0"/>
              </a:rPr>
              <a:t>они могут </a:t>
            </a:r>
            <a:r>
              <a:rPr lang="ru-RU" sz="3800" dirty="0" smtClean="0">
                <a:latin typeface="Times New Roman" pitchFamily="18" charset="0"/>
                <a:cs typeface="Times New Roman" pitchFamily="18" charset="0"/>
              </a:rPr>
              <a:t>использовать предложенные в настоящей работе расчетные формулы </a:t>
            </a:r>
            <a:r>
              <a:rPr lang="ru-RU" sz="3800" dirty="0" smtClean="0">
                <a:latin typeface="Times New Roman" pitchFamily="18" charset="0"/>
                <a:cs typeface="Times New Roman" pitchFamily="18" charset="0"/>
              </a:rPr>
              <a:t>для осуществления </a:t>
            </a:r>
            <a:r>
              <a:rPr lang="ru-RU" sz="3800" dirty="0" smtClean="0">
                <a:latin typeface="Times New Roman" pitchFamily="18" charset="0"/>
                <a:cs typeface="Times New Roman" pitchFamily="18" charset="0"/>
              </a:rPr>
              <a:t>необходимых корректировок и/или получения искомого результата.</a:t>
            </a:r>
          </a:p>
          <a:p>
            <a:pPr algn="just">
              <a:buNone/>
            </a:pPr>
            <a:r>
              <a:rPr lang="ru-RU" sz="3800" dirty="0" smtClean="0">
                <a:latin typeface="Times New Roman" pitchFamily="18" charset="0"/>
                <a:cs typeface="Times New Roman" pitchFamily="18" charset="0"/>
              </a:rPr>
              <a:t>8. Для повышения практичности применения предложенных в настоящей </a:t>
            </a:r>
            <a:r>
              <a:rPr lang="ru-RU" sz="3800" dirty="0" smtClean="0">
                <a:latin typeface="Times New Roman" pitchFamily="18" charset="0"/>
                <a:cs typeface="Times New Roman" pitchFamily="18" charset="0"/>
              </a:rPr>
              <a:t>работе методических </a:t>
            </a:r>
            <a:r>
              <a:rPr lang="ru-RU" sz="3800" dirty="0" smtClean="0">
                <a:latin typeface="Times New Roman" pitchFamily="18" charset="0"/>
                <a:cs typeface="Times New Roman" pitchFamily="18" charset="0"/>
              </a:rPr>
              <a:t>приемов и расчетных формул необходимо осуществлять </a:t>
            </a:r>
            <a:r>
              <a:rPr lang="ru-RU" sz="3800" dirty="0" smtClean="0">
                <a:latin typeface="Times New Roman" pitchFamily="18" charset="0"/>
                <a:cs typeface="Times New Roman" pitchFamily="18" charset="0"/>
              </a:rPr>
              <a:t>регулярные исследования </a:t>
            </a:r>
            <a:r>
              <a:rPr lang="ru-RU" sz="3800" dirty="0" smtClean="0">
                <a:latin typeface="Times New Roman" pitchFamily="18" charset="0"/>
                <a:cs typeface="Times New Roman" pitchFamily="18" charset="0"/>
              </a:rPr>
              <a:t>(наладить мониторинг) рынка на предмет выявления (получения</a:t>
            </a:r>
            <a:r>
              <a:rPr lang="ru-RU" sz="3800" dirty="0" smtClean="0">
                <a:latin typeface="Times New Roman" pitchFamily="18" charset="0"/>
                <a:cs typeface="Times New Roman" pitchFamily="18" charset="0"/>
              </a:rPr>
              <a:t>)  значений </a:t>
            </a:r>
            <a:r>
              <a:rPr lang="ru-RU" sz="3800" dirty="0" smtClean="0">
                <a:latin typeface="Times New Roman" pitchFamily="18" charset="0"/>
                <a:cs typeface="Times New Roman" pitchFamily="18" charset="0"/>
              </a:rPr>
              <a:t>параметров «</a:t>
            </a:r>
            <a:r>
              <a:rPr lang="ru-RU" sz="3800" dirty="0" err="1" smtClean="0">
                <a:latin typeface="Times New Roman" pitchFamily="18" charset="0"/>
                <a:cs typeface="Times New Roman" pitchFamily="18" charset="0"/>
              </a:rPr>
              <a:t>wНДС</a:t>
            </a:r>
            <a:r>
              <a:rPr lang="ru-RU" sz="3800" dirty="0" smtClean="0">
                <a:latin typeface="Times New Roman" pitchFamily="18" charset="0"/>
                <a:cs typeface="Times New Roman" pitchFamily="18" charset="0"/>
              </a:rPr>
              <a:t>»/«</a:t>
            </a:r>
            <a:r>
              <a:rPr lang="ru-RU" sz="3800" dirty="0" err="1" smtClean="0">
                <a:latin typeface="Times New Roman" pitchFamily="18" charset="0"/>
                <a:cs typeface="Times New Roman" pitchFamily="18" charset="0"/>
              </a:rPr>
              <a:t>wбезНДС</a:t>
            </a:r>
            <a:r>
              <a:rPr lang="ru-RU" sz="3800" dirty="0" smtClean="0">
                <a:latin typeface="Times New Roman" pitchFamily="18" charset="0"/>
                <a:cs typeface="Times New Roman" pitchFamily="18" charset="0"/>
              </a:rPr>
              <a:t>» для каждого из его секторов, в </a:t>
            </a:r>
            <a:r>
              <a:rPr lang="ru-RU" sz="3800" dirty="0" smtClean="0">
                <a:latin typeface="Times New Roman" pitchFamily="18" charset="0"/>
                <a:cs typeface="Times New Roman" pitchFamily="18" charset="0"/>
              </a:rPr>
              <a:t>которых проблематика </a:t>
            </a:r>
            <a:r>
              <a:rPr lang="ru-RU" sz="3800" dirty="0" smtClean="0">
                <a:latin typeface="Times New Roman" pitchFamily="18" charset="0"/>
                <a:cs typeface="Times New Roman" pitchFamily="18" charset="0"/>
              </a:rPr>
              <a:t>отражения НДС в итоговом формате представления информации </a:t>
            </a:r>
            <a:r>
              <a:rPr lang="ru-RU" sz="3800" dirty="0" smtClean="0">
                <a:latin typeface="Times New Roman" pitchFamily="18" charset="0"/>
                <a:cs typeface="Times New Roman" pitchFamily="18" charset="0"/>
              </a:rPr>
              <a:t>о стоимости </a:t>
            </a:r>
            <a:r>
              <a:rPr lang="ru-RU" sz="3800" dirty="0" smtClean="0">
                <a:latin typeface="Times New Roman" pitchFamily="18" charset="0"/>
                <a:cs typeface="Times New Roman" pitchFamily="18" charset="0"/>
              </a:rPr>
              <a:t>имущества имеет место быть. </a:t>
            </a:r>
          </a:p>
          <a:p>
            <a:pPr>
              <a:buNone/>
            </a:pPr>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70</a:t>
            </a:fld>
            <a:endParaRPr lang="ru-RU"/>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latin typeface="Times New Roman" pitchFamily="18" charset="0"/>
                <a:cs typeface="Times New Roman" pitchFamily="18" charset="0"/>
              </a:rPr>
              <a:t>Л.А. </a:t>
            </a:r>
            <a:r>
              <a:rPr lang="ru-RU" sz="2800" dirty="0" err="1" smtClean="0">
                <a:latin typeface="Times New Roman" pitchFamily="18" charset="0"/>
                <a:cs typeface="Times New Roman" pitchFamily="18" charset="0"/>
              </a:rPr>
              <a:t>Бастригина</a:t>
            </a:r>
            <a:r>
              <a:rPr lang="ru-RU" sz="2800" dirty="0" smtClean="0">
                <a:latin typeface="Times New Roman" pitchFamily="18" charset="0"/>
                <a:cs typeface="Times New Roman" pitchFamily="18" charset="0"/>
              </a:rPr>
              <a:t>, С.В. </a:t>
            </a:r>
            <a:r>
              <a:rPr lang="ru-RU" sz="2800" dirty="0" err="1" smtClean="0">
                <a:latin typeface="Times New Roman" pitchFamily="18" charset="0"/>
                <a:cs typeface="Times New Roman" pitchFamily="18" charset="0"/>
              </a:rPr>
              <a:t>Шорин</a:t>
            </a:r>
            <a:endParaRPr lang="ru-RU" sz="2800" dirty="0"/>
          </a:p>
        </p:txBody>
      </p:sp>
      <p:sp>
        <p:nvSpPr>
          <p:cNvPr id="3" name="Содержимое 2"/>
          <p:cNvSpPr>
            <a:spLocks noGrp="1"/>
          </p:cNvSpPr>
          <p:nvPr>
            <p:ph idx="1"/>
          </p:nvPr>
        </p:nvSpPr>
        <p:spPr>
          <a:xfrm>
            <a:off x="457200" y="1196752"/>
            <a:ext cx="8229600" cy="4929411"/>
          </a:xfrm>
        </p:spPr>
        <p:txBody>
          <a:bodyPr>
            <a:normAutofit fontScale="85000" lnSpcReduction="20000"/>
          </a:bodyPr>
          <a:lstStyle/>
          <a:p>
            <a:pPr algn="just">
              <a:buNone/>
            </a:pPr>
            <a:r>
              <a:rPr lang="ru-RU" dirty="0" smtClean="0">
                <a:latin typeface="Times New Roman" pitchFamily="18" charset="0"/>
                <a:cs typeface="Times New Roman" pitchFamily="18" charset="0"/>
              </a:rPr>
              <a:t>Выделение </a:t>
            </a:r>
            <a:r>
              <a:rPr lang="ru-RU" dirty="0" smtClean="0">
                <a:latin typeface="Times New Roman" pitchFamily="18" charset="0"/>
                <a:cs typeface="Times New Roman" pitchFamily="18" charset="0"/>
              </a:rPr>
              <a:t>в </a:t>
            </a:r>
            <a:r>
              <a:rPr lang="ru-RU" dirty="0" smtClean="0">
                <a:latin typeface="Times New Roman" pitchFamily="18" charset="0"/>
                <a:cs typeface="Times New Roman" pitchFamily="18" charset="0"/>
              </a:rPr>
              <a:t>итоговом значении </a:t>
            </a:r>
            <a:r>
              <a:rPr lang="ru-RU" dirty="0" smtClean="0">
                <a:latin typeface="Times New Roman" pitchFamily="18" charset="0"/>
                <a:cs typeface="Times New Roman" pitchFamily="18" charset="0"/>
              </a:rPr>
              <a:t>рыночной стоимости суммы </a:t>
            </a:r>
            <a:r>
              <a:rPr lang="ru-RU" dirty="0" smtClean="0">
                <a:latin typeface="Times New Roman" pitchFamily="18" charset="0"/>
                <a:cs typeface="Times New Roman" pitchFamily="18" charset="0"/>
              </a:rPr>
              <a:t>НДС продиктовано </a:t>
            </a:r>
            <a:r>
              <a:rPr lang="ru-RU" dirty="0" smtClean="0">
                <a:latin typeface="Times New Roman" pitchFamily="18" charset="0"/>
                <a:cs typeface="Times New Roman" pitchFamily="18" charset="0"/>
              </a:rPr>
              <a:t>требованиями не </a:t>
            </a:r>
            <a:r>
              <a:rPr lang="ru-RU" dirty="0" smtClean="0">
                <a:latin typeface="Times New Roman" pitchFamily="18" charset="0"/>
                <a:cs typeface="Times New Roman" pitchFamily="18" charset="0"/>
              </a:rPr>
              <a:t>законодательства </a:t>
            </a:r>
            <a:r>
              <a:rPr lang="ru-RU" dirty="0" smtClean="0">
                <a:latin typeface="Times New Roman" pitchFamily="18" charset="0"/>
                <a:cs typeface="Times New Roman" pitchFamily="18" charset="0"/>
              </a:rPr>
              <a:t>об оценке, а заказчиков оценки.</a:t>
            </a:r>
          </a:p>
          <a:p>
            <a:pPr algn="just">
              <a:buNone/>
            </a:pPr>
            <a:r>
              <a:rPr lang="ru-RU" dirty="0" smtClean="0">
                <a:latin typeface="Times New Roman" pitchFamily="18" charset="0"/>
                <a:cs typeface="Times New Roman" pitchFamily="18" charset="0"/>
              </a:rPr>
              <a:t>Основные причины, по которым </a:t>
            </a:r>
            <a:r>
              <a:rPr lang="ru-RU" dirty="0" smtClean="0">
                <a:latin typeface="Times New Roman" pitchFamily="18" charset="0"/>
                <a:cs typeface="Times New Roman" pitchFamily="18" charset="0"/>
              </a:rPr>
              <a:t>некоторые заказчики </a:t>
            </a:r>
            <a:r>
              <a:rPr lang="ru-RU" dirty="0" smtClean="0">
                <a:latin typeface="Times New Roman" pitchFamily="18" charset="0"/>
                <a:cs typeface="Times New Roman" pitchFamily="18" charset="0"/>
              </a:rPr>
              <a:t>услуг по оценке просят </a:t>
            </a:r>
            <a:r>
              <a:rPr lang="ru-RU" dirty="0" smtClean="0">
                <a:latin typeface="Times New Roman" pitchFamily="18" charset="0"/>
                <a:cs typeface="Times New Roman" pitchFamily="18" charset="0"/>
              </a:rPr>
              <a:t>выделить НДС </a:t>
            </a:r>
            <a:r>
              <a:rPr lang="ru-RU" dirty="0" smtClean="0">
                <a:latin typeface="Times New Roman" pitchFamily="18" charset="0"/>
                <a:cs typeface="Times New Roman" pitchFamily="18" charset="0"/>
              </a:rPr>
              <a:t>в итоговом результате рыночной </a:t>
            </a:r>
            <a:r>
              <a:rPr lang="ru-RU" dirty="0" smtClean="0">
                <a:latin typeface="Times New Roman" pitchFamily="18" charset="0"/>
                <a:cs typeface="Times New Roman" pitchFamily="18" charset="0"/>
              </a:rPr>
              <a:t>стоимости</a:t>
            </a:r>
            <a:r>
              <a:rPr lang="ru-RU" dirty="0" smtClean="0">
                <a:latin typeface="Times New Roman" pitchFamily="18" charset="0"/>
                <a:cs typeface="Times New Roman" pitchFamily="18" charset="0"/>
              </a:rPr>
              <a:t>, следующие:</a:t>
            </a:r>
          </a:p>
          <a:p>
            <a:pPr algn="just">
              <a:buNone/>
            </a:pPr>
            <a:r>
              <a:rPr lang="ru-RU" dirty="0" smtClean="0">
                <a:latin typeface="Times New Roman" pitchFamily="18" charset="0"/>
                <a:cs typeface="Times New Roman" pitchFamily="18" charset="0"/>
              </a:rPr>
              <a:t>• необходимость уплаты НДС в </a:t>
            </a:r>
            <a:r>
              <a:rPr lang="ru-RU" dirty="0" smtClean="0">
                <a:latin typeface="Times New Roman" pitchFamily="18" charset="0"/>
                <a:cs typeface="Times New Roman" pitchFamily="18" charset="0"/>
              </a:rPr>
              <a:t>бюджет </a:t>
            </a:r>
            <a:r>
              <a:rPr lang="ru-RU" dirty="0" smtClean="0">
                <a:latin typeface="Times New Roman" pitchFamily="18" charset="0"/>
                <a:cs typeface="Times New Roman" pitchFamily="18" charset="0"/>
              </a:rPr>
              <a:t>при заключении сделки </a:t>
            </a:r>
            <a:r>
              <a:rPr lang="ru-RU" dirty="0" smtClean="0">
                <a:latin typeface="Times New Roman" pitchFamily="18" charset="0"/>
                <a:cs typeface="Times New Roman" pitchFamily="18" charset="0"/>
              </a:rPr>
              <a:t>купли-продажи</a:t>
            </a:r>
            <a:r>
              <a:rPr lang="ru-RU" dirty="0" smtClean="0">
                <a:latin typeface="Times New Roman" pitchFamily="18" charset="0"/>
                <a:cs typeface="Times New Roman" pitchFamily="18" charset="0"/>
              </a:rPr>
              <a:t>;</a:t>
            </a:r>
          </a:p>
          <a:p>
            <a:pPr algn="just">
              <a:buNone/>
            </a:pPr>
            <a:r>
              <a:rPr lang="ru-RU" dirty="0" smtClean="0">
                <a:latin typeface="Times New Roman" pitchFamily="18" charset="0"/>
                <a:cs typeface="Times New Roman" pitchFamily="18" charset="0"/>
              </a:rPr>
              <a:t>• переоценка основных фондов;</a:t>
            </a:r>
          </a:p>
          <a:p>
            <a:pPr algn="just">
              <a:buNone/>
            </a:pPr>
            <a:r>
              <a:rPr lang="ru-RU" dirty="0" smtClean="0">
                <a:latin typeface="Times New Roman" pitchFamily="18" charset="0"/>
                <a:cs typeface="Times New Roman" pitchFamily="18" charset="0"/>
              </a:rPr>
              <a:t>• оценка залогового имущества </a:t>
            </a:r>
            <a:r>
              <a:rPr lang="ru-RU" dirty="0" smtClean="0">
                <a:latin typeface="Times New Roman" pitchFamily="18" charset="0"/>
                <a:cs typeface="Times New Roman" pitchFamily="18" charset="0"/>
              </a:rPr>
              <a:t>для банков</a:t>
            </a:r>
            <a:r>
              <a:rPr lang="ru-RU" dirty="0" smtClean="0">
                <a:latin typeface="Times New Roman" pitchFamily="18" charset="0"/>
                <a:cs typeface="Times New Roman" pitchFamily="18" charset="0"/>
              </a:rPr>
              <a:t>;</a:t>
            </a:r>
          </a:p>
          <a:p>
            <a:pPr algn="just">
              <a:buNone/>
            </a:pPr>
            <a:r>
              <a:rPr lang="ru-RU" dirty="0" smtClean="0">
                <a:latin typeface="Times New Roman" pitchFamily="18" charset="0"/>
                <a:cs typeface="Times New Roman" pitchFamily="18" charset="0"/>
              </a:rPr>
              <a:t>• выкуп объектов недвижимости у </a:t>
            </a:r>
            <a:r>
              <a:rPr lang="ru-RU" dirty="0" smtClean="0">
                <a:latin typeface="Times New Roman" pitchFamily="18" charset="0"/>
                <a:cs typeface="Times New Roman" pitchFamily="18" charset="0"/>
              </a:rPr>
              <a:t>муниципальных </a:t>
            </a:r>
            <a:r>
              <a:rPr lang="ru-RU" dirty="0" smtClean="0">
                <a:latin typeface="Times New Roman" pitchFamily="18" charset="0"/>
                <a:cs typeface="Times New Roman" pitchFamily="18" charset="0"/>
              </a:rPr>
              <a:t>образований.</a:t>
            </a:r>
            <a:endParaRPr lang="ru-RU"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71</a:t>
            </a:fld>
            <a:endParaRPr lang="ru-RU"/>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577483"/>
          </a:xfrm>
        </p:spPr>
        <p:txBody>
          <a:bodyPr>
            <a:normAutofit fontScale="77500" lnSpcReduction="20000"/>
          </a:bodyPr>
          <a:lstStyle/>
          <a:p>
            <a:pPr>
              <a:buNone/>
            </a:pPr>
            <a:r>
              <a:rPr lang="ru-RU" b="1" dirty="0" smtClean="0">
                <a:latin typeface="Times New Roman" pitchFamily="18" charset="0"/>
                <a:cs typeface="Times New Roman" pitchFamily="18" charset="0"/>
              </a:rPr>
              <a:t>Варианты формулировок</a:t>
            </a:r>
            <a:endParaRPr lang="ru-RU" b="1"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Рыночная стоимость объекта оценки, установленная в </a:t>
            </a:r>
            <a:r>
              <a:rPr lang="ru-RU" dirty="0" smtClean="0">
                <a:latin typeface="Times New Roman" pitchFamily="18" charset="0"/>
                <a:cs typeface="Times New Roman" pitchFamily="18" charset="0"/>
              </a:rPr>
              <a:t>отчете об </a:t>
            </a:r>
            <a:r>
              <a:rPr lang="ru-RU" dirty="0" smtClean="0">
                <a:latin typeface="Times New Roman" pitchFamily="18" charset="0"/>
                <a:cs typeface="Times New Roman" pitchFamily="18" charset="0"/>
              </a:rPr>
              <a:t>оценке, составляет … </a:t>
            </a:r>
            <a:r>
              <a:rPr lang="ru-RU" dirty="0" smtClean="0">
                <a:latin typeface="Times New Roman" pitchFamily="18" charset="0"/>
                <a:cs typeface="Times New Roman" pitchFamily="18" charset="0"/>
              </a:rPr>
              <a:t>рублей  ( Указывается величина рыночной стоимости)</a:t>
            </a:r>
          </a:p>
          <a:p>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В случае если продавец является налогоплательщиком, то </a:t>
            </a:r>
            <a:r>
              <a:rPr lang="ru-RU" dirty="0" smtClean="0">
                <a:latin typeface="Times New Roman" pitchFamily="18" charset="0"/>
                <a:cs typeface="Times New Roman" pitchFamily="18" charset="0"/>
              </a:rPr>
              <a:t>НДС (</a:t>
            </a:r>
            <a:r>
              <a:rPr lang="ru-RU" dirty="0" smtClean="0">
                <a:latin typeface="Times New Roman" pitchFamily="18" charset="0"/>
                <a:cs typeface="Times New Roman" pitchFamily="18" charset="0"/>
              </a:rPr>
              <a:t>в размере 18 процентов), возникающий при продаже </a:t>
            </a:r>
            <a:r>
              <a:rPr lang="ru-RU" dirty="0" smtClean="0">
                <a:latin typeface="Times New Roman" pitchFamily="18" charset="0"/>
                <a:cs typeface="Times New Roman" pitchFamily="18" charset="0"/>
              </a:rPr>
              <a:t>объекта оценки </a:t>
            </a:r>
            <a:r>
              <a:rPr lang="ru-RU" dirty="0" smtClean="0">
                <a:latin typeface="Times New Roman" pitchFamily="18" charset="0"/>
                <a:cs typeface="Times New Roman" pitchFamily="18" charset="0"/>
              </a:rPr>
              <a:t>по цене, равной рыночной стоимости, составляет </a:t>
            </a:r>
            <a:r>
              <a:rPr lang="ru-RU" dirty="0" smtClean="0">
                <a:latin typeface="Times New Roman" pitchFamily="18" charset="0"/>
                <a:cs typeface="Times New Roman" pitchFamily="18" charset="0"/>
              </a:rPr>
              <a:t>… рублей (Указывается сумма НДС)</a:t>
            </a:r>
          </a:p>
          <a:p>
            <a:pPr>
              <a:buNone/>
            </a:pP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Доход, остающийся в распоряжении продавца после </a:t>
            </a:r>
            <a:r>
              <a:rPr lang="ru-RU" dirty="0" smtClean="0">
                <a:latin typeface="Times New Roman" pitchFamily="18" charset="0"/>
                <a:cs typeface="Times New Roman" pitchFamily="18" charset="0"/>
              </a:rPr>
              <a:t>уплаты НДС</a:t>
            </a:r>
            <a:r>
              <a:rPr lang="ru-RU" dirty="0" smtClean="0">
                <a:latin typeface="Times New Roman" pitchFamily="18" charset="0"/>
                <a:cs typeface="Times New Roman" pitchFamily="18" charset="0"/>
              </a:rPr>
              <a:t>, при продаже объекта оценки по рыночной стоимости</a:t>
            </a:r>
            <a:r>
              <a:rPr lang="ru-RU" dirty="0" smtClean="0">
                <a:latin typeface="Times New Roman" pitchFamily="18" charset="0"/>
                <a:cs typeface="Times New Roman" pitchFamily="18" charset="0"/>
              </a:rPr>
              <a:t>, установленной </a:t>
            </a:r>
            <a:r>
              <a:rPr lang="ru-RU" dirty="0" smtClean="0">
                <a:latin typeface="Times New Roman" pitchFamily="18" charset="0"/>
                <a:cs typeface="Times New Roman" pitchFamily="18" charset="0"/>
              </a:rPr>
              <a:t>в отчете об оценке, составляет … </a:t>
            </a:r>
            <a:r>
              <a:rPr lang="ru-RU" dirty="0" smtClean="0">
                <a:latin typeface="Times New Roman" pitchFamily="18" charset="0"/>
                <a:cs typeface="Times New Roman" pitchFamily="18" charset="0"/>
              </a:rPr>
              <a:t>рублей (Указывается разность между рыночной стоимостью </a:t>
            </a:r>
            <a:r>
              <a:rPr lang="ru-RU" dirty="0" smtClean="0">
                <a:latin typeface="Times New Roman" pitchFamily="18" charset="0"/>
                <a:cs typeface="Times New Roman" pitchFamily="18" charset="0"/>
              </a:rPr>
              <a:t>и </a:t>
            </a:r>
            <a:r>
              <a:rPr lang="ru-RU" dirty="0" smtClean="0">
                <a:latin typeface="Times New Roman" pitchFamily="18" charset="0"/>
                <a:cs typeface="Times New Roman" pitchFamily="18" charset="0"/>
              </a:rPr>
              <a:t>НДС)</a:t>
            </a:r>
            <a:endParaRPr lang="ru-RU"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72</a:t>
            </a:fld>
            <a:endParaRPr lang="ru-RU"/>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5649491"/>
          </a:xfrm>
        </p:spPr>
        <p:txBody>
          <a:bodyPr>
            <a:normAutofit/>
          </a:bodyPr>
          <a:lstStyle/>
          <a:p>
            <a:pPr marL="0" indent="0" algn="just">
              <a:buNone/>
            </a:pPr>
            <a:r>
              <a:rPr lang="ru-RU" sz="1600" dirty="0" smtClean="0">
                <a:latin typeface="Times New Roman" pitchFamily="18" charset="0"/>
                <a:cs typeface="Times New Roman" pitchFamily="18" charset="0"/>
              </a:rPr>
              <a:t>По мнению авторов настоящей статьи</a:t>
            </a:r>
            <a:r>
              <a:rPr lang="ru-RU" sz="1600" dirty="0" smtClean="0">
                <a:latin typeface="Times New Roman" pitchFamily="18" charset="0"/>
                <a:cs typeface="Times New Roman" pitchFamily="18" charset="0"/>
              </a:rPr>
              <a:t>, спор </a:t>
            </a:r>
            <a:r>
              <a:rPr lang="ru-RU" sz="1600" dirty="0" smtClean="0">
                <a:latin typeface="Times New Roman" pitchFamily="18" charset="0"/>
                <a:cs typeface="Times New Roman" pitchFamily="18" charset="0"/>
              </a:rPr>
              <a:t>о включении или </a:t>
            </a:r>
            <a:r>
              <a:rPr lang="ru-RU" sz="1600" dirty="0" err="1" smtClean="0">
                <a:latin typeface="Times New Roman" pitchFamily="18" charset="0"/>
                <a:cs typeface="Times New Roman" pitchFamily="18" charset="0"/>
              </a:rPr>
              <a:t>невключении</a:t>
            </a:r>
            <a:r>
              <a:rPr lang="ru-RU" sz="160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НДС в </a:t>
            </a:r>
            <a:r>
              <a:rPr lang="ru-RU" sz="1600" dirty="0" smtClean="0">
                <a:latin typeface="Times New Roman" pitchFamily="18" charset="0"/>
                <a:cs typeface="Times New Roman" pitchFamily="18" charset="0"/>
              </a:rPr>
              <a:t>рыночную стоимость </a:t>
            </a:r>
            <a:r>
              <a:rPr lang="ru-RU" sz="1600" b="1" dirty="0" smtClean="0">
                <a:latin typeface="Times New Roman" pitchFamily="18" charset="0"/>
                <a:cs typeface="Times New Roman" pitchFamily="18" charset="0"/>
              </a:rPr>
              <a:t>не имеет </a:t>
            </a:r>
            <a:r>
              <a:rPr lang="ru-RU" sz="1600" b="1" dirty="0" smtClean="0">
                <a:latin typeface="Times New Roman" pitchFamily="18" charset="0"/>
                <a:cs typeface="Times New Roman" pitchFamily="18" charset="0"/>
              </a:rPr>
              <a:t>теоретического </a:t>
            </a:r>
            <a:r>
              <a:rPr lang="ru-RU" sz="1600" b="1" dirty="0" smtClean="0">
                <a:latin typeface="Times New Roman" pitchFamily="18" charset="0"/>
                <a:cs typeface="Times New Roman" pitchFamily="18" charset="0"/>
              </a:rPr>
              <a:t>решения</a:t>
            </a:r>
            <a:r>
              <a:rPr lang="ru-RU" sz="1600" dirty="0" smtClean="0">
                <a:latin typeface="Times New Roman" pitchFamily="18" charset="0"/>
                <a:cs typeface="Times New Roman" pitchFamily="18" charset="0"/>
              </a:rPr>
              <a:t> и может быть </a:t>
            </a:r>
            <a:r>
              <a:rPr lang="ru-RU" sz="1600" dirty="0" smtClean="0">
                <a:latin typeface="Times New Roman" pitchFamily="18" charset="0"/>
                <a:cs typeface="Times New Roman" pitchFamily="18" charset="0"/>
              </a:rPr>
              <a:t>разрешен только </a:t>
            </a:r>
            <a:r>
              <a:rPr lang="ru-RU" sz="1600" dirty="0" smtClean="0">
                <a:latin typeface="Times New Roman" pitchFamily="18" charset="0"/>
                <a:cs typeface="Times New Roman" pitchFamily="18" charset="0"/>
              </a:rPr>
              <a:t>посредством включения </a:t>
            </a:r>
            <a:r>
              <a:rPr lang="ru-RU" sz="1600" dirty="0" smtClean="0">
                <a:latin typeface="Times New Roman" pitchFamily="18" charset="0"/>
                <a:cs typeface="Times New Roman" pitchFamily="18" charset="0"/>
              </a:rPr>
              <a:t>специального </a:t>
            </a:r>
            <a:r>
              <a:rPr lang="ru-RU" sz="1600" dirty="0" smtClean="0">
                <a:latin typeface="Times New Roman" pitchFamily="18" charset="0"/>
                <a:cs typeface="Times New Roman" pitchFamily="18" charset="0"/>
              </a:rPr>
              <a:t>положения в стандарты (</a:t>
            </a:r>
            <a:r>
              <a:rPr lang="ru-RU" sz="1600" dirty="0" smtClean="0">
                <a:latin typeface="Times New Roman" pitchFamily="18" charset="0"/>
                <a:cs typeface="Times New Roman" pitchFamily="18" charset="0"/>
              </a:rPr>
              <a:t>федеральные </a:t>
            </a:r>
            <a:r>
              <a:rPr lang="ru-RU" sz="1600" dirty="0" smtClean="0">
                <a:latin typeface="Times New Roman" pitchFamily="18" charset="0"/>
                <a:cs typeface="Times New Roman" pitchFamily="18" charset="0"/>
              </a:rPr>
              <a:t>или стандарты </a:t>
            </a:r>
            <a:r>
              <a:rPr lang="ru-RU" sz="1600" dirty="0" err="1" smtClean="0">
                <a:latin typeface="Times New Roman" pitchFamily="18" charset="0"/>
                <a:cs typeface="Times New Roman" pitchFamily="18" charset="0"/>
              </a:rPr>
              <a:t>саморегулируемой</a:t>
            </a:r>
            <a:r>
              <a:rPr lang="ru-RU" sz="160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организации оценщиков)</a:t>
            </a:r>
          </a:p>
          <a:p>
            <a:pPr marL="0" indent="0" algn="ctr">
              <a:buNone/>
            </a:pPr>
            <a:r>
              <a:rPr lang="ru-RU" sz="1600" dirty="0" smtClean="0">
                <a:latin typeface="Times New Roman" pitchFamily="18" charset="0"/>
                <a:cs typeface="Times New Roman" pitchFamily="18" charset="0"/>
              </a:rPr>
              <a:t>Выводы:</a:t>
            </a:r>
          </a:p>
          <a:p>
            <a:pPr marL="0" indent="0" algn="just">
              <a:buNone/>
            </a:pPr>
            <a:r>
              <a:rPr lang="ru-RU" sz="1600" dirty="0" smtClean="0">
                <a:latin typeface="Times New Roman" pitchFamily="18" charset="0"/>
                <a:cs typeface="Times New Roman" pitchFamily="18" charset="0"/>
              </a:rPr>
              <a:t>Рыночной стоимостью </a:t>
            </a:r>
            <a:r>
              <a:rPr lang="ru-RU" sz="1600" b="1" dirty="0" smtClean="0">
                <a:latin typeface="Times New Roman" pitchFamily="18" charset="0"/>
                <a:cs typeface="Times New Roman" pitchFamily="18" charset="0"/>
              </a:rPr>
              <a:t>считается полная сумма сделки </a:t>
            </a:r>
            <a:r>
              <a:rPr lang="ru-RU" sz="1600" dirty="0" smtClean="0">
                <a:latin typeface="Times New Roman" pitchFamily="18" charset="0"/>
                <a:cs typeface="Times New Roman" pitchFamily="18" charset="0"/>
              </a:rPr>
              <a:t>между независимыми сторонами, которая  предполагается в отношении фактического подлежащего оценке имущества.</a:t>
            </a:r>
          </a:p>
          <a:p>
            <a:pPr marL="0" indent="0" algn="just">
              <a:buNone/>
            </a:pPr>
            <a:r>
              <a:rPr lang="ru-RU" sz="1600" dirty="0" smtClean="0">
                <a:latin typeface="Times New Roman" pitchFamily="18" charset="0"/>
                <a:cs typeface="Times New Roman" pitchFamily="18" charset="0"/>
              </a:rPr>
              <a:t>При желании клиента о выделении из суммы сделки НДС оценщик вправе с учетом своей компетенции выполнить этот расчет в качестве консультационной информации.</a:t>
            </a:r>
          </a:p>
          <a:p>
            <a:pPr marL="0" indent="0" algn="just">
              <a:buNone/>
            </a:pPr>
            <a:r>
              <a:rPr lang="ru-RU" sz="1600" dirty="0" smtClean="0">
                <a:latin typeface="Times New Roman" pitchFamily="18" charset="0"/>
                <a:cs typeface="Times New Roman" pitchFamily="18" charset="0"/>
              </a:rPr>
              <a:t>Ввиду того, что в настоящее время в федеральных стандартах оценки отсутствуют положения, касающиеся вопросов обложения налогом на добавленную стоимость, в соответствии с пунктом 4 статьи 15 Конституции Российской Федерации о преимущественной силе правила </a:t>
            </a:r>
            <a:r>
              <a:rPr lang="ru-RU" sz="1600" dirty="0" smtClean="0">
                <a:latin typeface="Times New Roman" pitchFamily="18" charset="0"/>
                <a:cs typeface="Times New Roman" pitchFamily="18" charset="0"/>
              </a:rPr>
              <a:t>международного договора </a:t>
            </a:r>
            <a:r>
              <a:rPr lang="ru-RU" sz="1600" dirty="0" smtClean="0">
                <a:latin typeface="Times New Roman" pitchFamily="18" charset="0"/>
                <a:cs typeface="Times New Roman" pitchFamily="18" charset="0"/>
              </a:rPr>
              <a:t>над российскими законами можно руководствоваться Европейскими стандартами, однако следует инициировать включение специального положения в российские стандарты</a:t>
            </a:r>
            <a:r>
              <a:rPr lang="ru-RU" sz="1600" dirty="0" smtClean="0">
                <a:latin typeface="Times New Roman" pitchFamily="18" charset="0"/>
                <a:cs typeface="Times New Roman" pitchFamily="18" charset="0"/>
              </a:rPr>
              <a:t>. </a:t>
            </a:r>
          </a:p>
          <a:p>
            <a:pPr marL="0" indent="0" algn="just">
              <a:buNone/>
            </a:pPr>
            <a:r>
              <a:rPr lang="ru-RU" sz="1600" dirty="0" smtClean="0">
                <a:latin typeface="Times New Roman" pitchFamily="18" charset="0"/>
                <a:cs typeface="Times New Roman" pitchFamily="18" charset="0"/>
              </a:rPr>
              <a:t>«</a:t>
            </a:r>
            <a:r>
              <a:rPr lang="ru-RU" sz="1600" dirty="0" smtClean="0">
                <a:latin typeface="Times New Roman" pitchFamily="18" charset="0"/>
                <a:cs typeface="Times New Roman" pitchFamily="18" charset="0"/>
              </a:rPr>
              <a:t>В целях настоящей директивы под «стоимостью на открытом рынке» (</a:t>
            </a:r>
            <a:r>
              <a:rPr lang="ru-RU" sz="1600" dirty="0" err="1" smtClean="0">
                <a:latin typeface="Times New Roman" pitchFamily="18" charset="0"/>
                <a:cs typeface="Times New Roman" pitchFamily="18" charset="0"/>
              </a:rPr>
              <a:t>open</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martial</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value</a:t>
            </a:r>
            <a:r>
              <a:rPr lang="ru-RU" sz="1600" dirty="0" smtClean="0">
                <a:latin typeface="Times New Roman" pitchFamily="18" charset="0"/>
                <a:cs typeface="Times New Roman" pitchFamily="18" charset="0"/>
              </a:rPr>
              <a:t>) понимается  полная денежная сумма, которую независимому покупателю </a:t>
            </a:r>
            <a:r>
              <a:rPr lang="ru-RU" sz="1600" b="1" dirty="0" smtClean="0">
                <a:latin typeface="Times New Roman" pitchFamily="18" charset="0"/>
                <a:cs typeface="Times New Roman" pitchFamily="18" charset="0"/>
              </a:rPr>
              <a:t>придется в условиях справедливой конкуренции уплатить поставщику</a:t>
            </a:r>
            <a:r>
              <a:rPr lang="ru-RU" sz="1600" dirty="0" smtClean="0">
                <a:latin typeface="Times New Roman" pitchFamily="18" charset="0"/>
                <a:cs typeface="Times New Roman" pitchFamily="18" charset="0"/>
              </a:rPr>
              <a:t> не территории того государства – члена ЕС, в котором предложение данных товаров или услуг является объектом  налогообложения, для их приобретения в данное время и </a:t>
            </a:r>
            <a:r>
              <a:rPr lang="ru-RU" sz="1600" b="1" dirty="0" smtClean="0">
                <a:latin typeface="Times New Roman" pitchFamily="18" charset="0"/>
                <a:cs typeface="Times New Roman" pitchFamily="18" charset="0"/>
              </a:rPr>
              <a:t>на том же рыночном переделе, на каком происходит предложение рассматриваемых товаров и услуг</a:t>
            </a:r>
            <a:r>
              <a:rPr lang="ru-RU" sz="1600" dirty="0" smtClean="0">
                <a:latin typeface="Times New Roman" pitchFamily="18" charset="0"/>
                <a:cs typeface="Times New Roman" pitchFamily="18" charset="0"/>
              </a:rPr>
              <a:t>»</a:t>
            </a:r>
          </a:p>
        </p:txBody>
      </p:sp>
      <p:sp>
        <p:nvSpPr>
          <p:cNvPr id="4" name="Номер слайда 3"/>
          <p:cNvSpPr>
            <a:spLocks noGrp="1"/>
          </p:cNvSpPr>
          <p:nvPr>
            <p:ph type="sldNum" sz="quarter" idx="12"/>
          </p:nvPr>
        </p:nvSpPr>
        <p:spPr/>
        <p:txBody>
          <a:bodyPr/>
          <a:lstStyle/>
          <a:p>
            <a:fld id="{725C68B6-61C2-468F-89AB-4B9F7531AA68}" type="slidenum">
              <a:rPr lang="ru-RU" smtClean="0"/>
              <a:pPr/>
              <a:t>73</a:t>
            </a:fld>
            <a:endParaRPr lang="ru-RU"/>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fontScale="90000"/>
          </a:bodyPr>
          <a:lstStyle/>
          <a:p>
            <a:r>
              <a:rPr lang="ru-RU" sz="2800" dirty="0" smtClean="0">
                <a:latin typeface="Times New Roman" pitchFamily="18" charset="0"/>
                <a:cs typeface="Times New Roman" pitchFamily="18" charset="0"/>
              </a:rPr>
              <a:t>Разъяснения и рекомендации НП «АРМО</a:t>
            </a:r>
            <a:r>
              <a:rPr lang="ru-RU" sz="2800" dirty="0" smtClean="0">
                <a:latin typeface="Times New Roman" pitchFamily="18" charset="0"/>
                <a:cs typeface="Times New Roman" pitchFamily="18" charset="0"/>
              </a:rPr>
              <a:t>»</a:t>
            </a:r>
            <a:endParaRPr lang="ru-RU" sz="2800" dirty="0"/>
          </a:p>
        </p:txBody>
      </p:sp>
      <p:sp>
        <p:nvSpPr>
          <p:cNvPr id="3" name="Содержимое 2"/>
          <p:cNvSpPr>
            <a:spLocks noGrp="1"/>
          </p:cNvSpPr>
          <p:nvPr>
            <p:ph idx="1"/>
          </p:nvPr>
        </p:nvSpPr>
        <p:spPr>
          <a:xfrm>
            <a:off x="457200" y="980728"/>
            <a:ext cx="8229600" cy="5145435"/>
          </a:xfrm>
        </p:spPr>
        <p:txBody>
          <a:bodyPr>
            <a:normAutofit fontScale="62500" lnSpcReduction="20000"/>
          </a:bodyPr>
          <a:lstStyle/>
          <a:p>
            <a:pPr algn="just">
              <a:buNone/>
            </a:pPr>
            <a:r>
              <a:rPr lang="ru-RU" dirty="0" smtClean="0">
                <a:latin typeface="Times New Roman" pitchFamily="18" charset="0"/>
                <a:cs typeface="Times New Roman" pitchFamily="18" charset="0"/>
              </a:rPr>
              <a:t>При определении рыночной стоимости недвижимого имущества для целей оспаривания результатов определения кадастровой стоимости </a:t>
            </a:r>
            <a:r>
              <a:rPr lang="ru-RU" b="1" dirty="0" smtClean="0">
                <a:latin typeface="Times New Roman" pitchFamily="18" charset="0"/>
                <a:cs typeface="Times New Roman" pitchFamily="18" charset="0"/>
              </a:rPr>
              <a:t>НДС не учитывается</a:t>
            </a:r>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не выделяется отдельно в составе итоговой стоимости, не вычитается откуда-либо</a:t>
            </a:r>
            <a:r>
              <a:rPr lang="ru-RU" dirty="0" smtClean="0">
                <a:latin typeface="Times New Roman" pitchFamily="18" charset="0"/>
                <a:cs typeface="Times New Roman" pitchFamily="18" charset="0"/>
              </a:rPr>
              <a:t>. </a:t>
            </a:r>
          </a:p>
          <a:p>
            <a:pPr algn="just">
              <a:buNone/>
            </a:pPr>
            <a:r>
              <a:rPr lang="ru-RU" dirty="0" smtClean="0">
                <a:latin typeface="Times New Roman" pitchFamily="18" charset="0"/>
                <a:cs typeface="Times New Roman" pitchFamily="18" charset="0"/>
              </a:rPr>
              <a:t>Оценщику </a:t>
            </a:r>
            <a:r>
              <a:rPr lang="ru-RU" b="1" dirty="0" smtClean="0">
                <a:latin typeface="Times New Roman" pitchFamily="18" charset="0"/>
                <a:cs typeface="Times New Roman" pitchFamily="18" charset="0"/>
              </a:rPr>
              <a:t>не нужно анализировать аналоги на предмет наличия в них НДС </a:t>
            </a:r>
            <a:r>
              <a:rPr lang="ru-RU" dirty="0" smtClean="0">
                <a:latin typeface="Times New Roman" pitchFamily="18" charset="0"/>
                <a:cs typeface="Times New Roman" pitchFamily="18" charset="0"/>
              </a:rPr>
              <a:t>с последующим его вычитанием. Т.е. НДС вообще никак не связан с оценкой для целей оспаривания кадастровой стоимости. </a:t>
            </a:r>
          </a:p>
          <a:p>
            <a:pPr algn="just">
              <a:buNone/>
            </a:pPr>
            <a:r>
              <a:rPr lang="ru-RU" dirty="0" smtClean="0">
                <a:latin typeface="Times New Roman" pitchFamily="18" charset="0"/>
                <a:cs typeface="Times New Roman" pitchFamily="18" charset="0"/>
              </a:rPr>
              <a:t>В отчете об оценке оценщик должен сделать простой и четкий вывод: рыночная стоимость объекта оценки составляет столько-то тысяч/миллионов рублей. </a:t>
            </a:r>
          </a:p>
          <a:p>
            <a:pPr algn="just">
              <a:buNone/>
            </a:pPr>
            <a:r>
              <a:rPr lang="ru-RU" dirty="0" smtClean="0">
                <a:latin typeface="Times New Roman" pitchFamily="18" charset="0"/>
                <a:cs typeface="Times New Roman" pitchFamily="18" charset="0"/>
              </a:rPr>
              <a:t>В отчете </a:t>
            </a:r>
            <a:r>
              <a:rPr lang="ru-RU" b="1" dirty="0" smtClean="0">
                <a:latin typeface="Times New Roman" pitchFamily="18" charset="0"/>
                <a:cs typeface="Times New Roman" pitchFamily="18" charset="0"/>
              </a:rPr>
              <a:t>не надо писать фразу типа: рыночная стоимость объекта оценки составляет столько тысяч/миллионов рублей, включая НДС в таком-то размере. </a:t>
            </a:r>
            <a:r>
              <a:rPr lang="ru-RU" dirty="0" smtClean="0">
                <a:latin typeface="Times New Roman" pitchFamily="18" charset="0"/>
                <a:cs typeface="Times New Roman" pitchFamily="18" charset="0"/>
              </a:rPr>
              <a:t>Именно вот эта приписка про НДС и порождает проблемы в правоприменительной практике. </a:t>
            </a:r>
            <a:endParaRPr lang="ru-RU" dirty="0" smtClean="0">
              <a:latin typeface="Times New Roman" pitchFamily="18" charset="0"/>
              <a:cs typeface="Times New Roman" pitchFamily="18" charset="0"/>
            </a:endParaRPr>
          </a:p>
          <a:p>
            <a:pPr algn="just">
              <a:buNone/>
            </a:pPr>
            <a:r>
              <a:rPr lang="ru-RU" dirty="0" smtClean="0">
                <a:latin typeface="Times New Roman" pitchFamily="18" charset="0"/>
                <a:cs typeface="Times New Roman" pitchFamily="18" charset="0"/>
              </a:rPr>
              <a:t>Поэтому используя данные об объектах-аналогах с последующим вычетом из их стоимости (предложения или сделки) НДС, оценщик искажает величину налогооблагаемой базы. </a:t>
            </a:r>
          </a:p>
          <a:p>
            <a:pPr algn="just">
              <a:buNone/>
            </a:pPr>
            <a:endParaRPr lang="ru-RU" dirty="0" smtClean="0">
              <a:latin typeface="Times New Roman" pitchFamily="18" charset="0"/>
              <a:cs typeface="Times New Roman" pitchFamily="18" charset="0"/>
            </a:endParaRPr>
          </a:p>
          <a:p>
            <a:pPr>
              <a:buNone/>
            </a:pPr>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74</a:t>
            </a:fld>
            <a:endParaRPr lang="ru-RU"/>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Autofit/>
          </a:bodyPr>
          <a:lstStyle/>
          <a:p>
            <a:r>
              <a:rPr lang="ru-RU" sz="3200" dirty="0" smtClean="0">
                <a:latin typeface="Times New Roman" pitchFamily="18" charset="0"/>
                <a:cs typeface="Times New Roman" pitchFamily="18" charset="0"/>
              </a:rPr>
              <a:t>Методические разъяснения Ассоциации «Экспертный совет</a:t>
            </a:r>
            <a:r>
              <a:rPr lang="ru-RU" sz="3200" dirty="0" smtClean="0">
                <a:latin typeface="Times New Roman" pitchFamily="18" charset="0"/>
                <a:cs typeface="Times New Roman" pitchFamily="18" charset="0"/>
              </a:rPr>
              <a:t>»</a:t>
            </a:r>
            <a:endParaRPr lang="ru-RU" sz="3200" dirty="0"/>
          </a:p>
        </p:txBody>
      </p:sp>
      <p:sp>
        <p:nvSpPr>
          <p:cNvPr id="3" name="Содержимое 2"/>
          <p:cNvSpPr>
            <a:spLocks noGrp="1"/>
          </p:cNvSpPr>
          <p:nvPr>
            <p:ph idx="1"/>
          </p:nvPr>
        </p:nvSpPr>
        <p:spPr>
          <a:xfrm>
            <a:off x="457200" y="1412776"/>
            <a:ext cx="8229600" cy="4713387"/>
          </a:xfrm>
        </p:spPr>
        <p:txBody>
          <a:bodyPr>
            <a:normAutofit fontScale="85000" lnSpcReduction="10000"/>
          </a:bodyPr>
          <a:lstStyle/>
          <a:p>
            <a:pPr algn="just">
              <a:buNone/>
            </a:pPr>
            <a:r>
              <a:rPr lang="ru-RU" sz="3000" dirty="0" smtClean="0">
                <a:latin typeface="Times New Roman" pitchFamily="18" charset="0"/>
                <a:cs typeface="Times New Roman" pitchFamily="18" charset="0"/>
              </a:rPr>
              <a:t>2</a:t>
            </a:r>
            <a:r>
              <a:rPr lang="ru-RU" sz="3000" dirty="0" smtClean="0">
                <a:latin typeface="Times New Roman" pitchFamily="18" charset="0"/>
                <a:cs typeface="Times New Roman" pitchFamily="18" charset="0"/>
              </a:rPr>
              <a:t>. Для целей исключения НДС из итоговой величины рыночной стоимости ОКС </a:t>
            </a:r>
            <a:r>
              <a:rPr lang="ru-RU" sz="3000" b="1" dirty="0" smtClean="0">
                <a:latin typeface="Times New Roman" pitchFamily="18" charset="0"/>
                <a:cs typeface="Times New Roman" pitchFamily="18" charset="0"/>
              </a:rPr>
              <a:t>следует исключить НДС </a:t>
            </a:r>
            <a:r>
              <a:rPr lang="ru-RU" sz="3000" dirty="0" smtClean="0">
                <a:latin typeface="Times New Roman" pitchFamily="18" charset="0"/>
                <a:cs typeface="Times New Roman" pitchFamily="18" charset="0"/>
              </a:rPr>
              <a:t>из величин всех параметров, используемых в расчете:</a:t>
            </a:r>
          </a:p>
          <a:p>
            <a:pPr algn="just">
              <a:buNone/>
            </a:pPr>
            <a:r>
              <a:rPr lang="ru-RU" sz="3000" dirty="0" smtClean="0">
                <a:latin typeface="Times New Roman" pitchFamily="18" charset="0"/>
                <a:cs typeface="Times New Roman" pitchFamily="18" charset="0"/>
              </a:rPr>
              <a:t>2.1. В сравнительном подходе к оценке – НДС исключается из цен предложений/ сделок объектов-аналогов.</a:t>
            </a:r>
          </a:p>
          <a:p>
            <a:pPr algn="just">
              <a:buNone/>
            </a:pPr>
            <a:r>
              <a:rPr lang="ru-RU" sz="3000" dirty="0" smtClean="0">
                <a:latin typeface="Times New Roman" pitchFamily="18" charset="0"/>
                <a:cs typeface="Times New Roman" pitchFamily="18" charset="0"/>
              </a:rPr>
              <a:t>2.2. В доходном подходе к оценке – НДС исключается из всех расчетных значений (ставок аренды, операционных расходов и пр.).</a:t>
            </a:r>
          </a:p>
          <a:p>
            <a:pPr algn="just">
              <a:buNone/>
            </a:pPr>
            <a:r>
              <a:rPr lang="ru-RU" sz="3000" dirty="0" smtClean="0">
                <a:latin typeface="Times New Roman" pitchFamily="18" charset="0"/>
                <a:cs typeface="Times New Roman" pitchFamily="18" charset="0"/>
              </a:rPr>
              <a:t>2.3. В затратном подходе к оценке – затраты на воспроизводство / замещение определяется без учета НДС</a:t>
            </a:r>
            <a:r>
              <a:rPr lang="ru-RU" sz="3000" dirty="0" smtClean="0">
                <a:latin typeface="Times New Roman" pitchFamily="18" charset="0"/>
                <a:cs typeface="Times New Roman" pitchFamily="18" charset="0"/>
              </a:rPr>
              <a:t>.</a:t>
            </a:r>
          </a:p>
          <a:p>
            <a:pPr>
              <a:buNone/>
            </a:pPr>
            <a:endParaRPr lang="ru-RU" dirty="0" smtClean="0"/>
          </a:p>
          <a:p>
            <a:pPr>
              <a:buNone/>
            </a:pPr>
            <a:endParaRPr lang="ru-RU" dirty="0" smtClean="0"/>
          </a:p>
          <a:p>
            <a:pPr>
              <a:buNone/>
            </a:pPr>
            <a:endParaRPr lang="ru-RU" dirty="0" smtClean="0"/>
          </a:p>
          <a:p>
            <a:pPr>
              <a:buNone/>
            </a:pPr>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75</a:t>
            </a:fld>
            <a:endParaRPr lang="ru-RU"/>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688"/>
            <a:ext cx="8229600" cy="5505475"/>
          </a:xfrm>
        </p:spPr>
        <p:txBody>
          <a:bodyPr>
            <a:normAutofit fontScale="62500" lnSpcReduction="20000"/>
          </a:bodyPr>
          <a:lstStyle/>
          <a:p>
            <a:pPr algn="just">
              <a:buNone/>
            </a:pPr>
            <a:r>
              <a:rPr lang="ru-RU" dirty="0" smtClean="0">
                <a:latin typeface="Times New Roman" pitchFamily="18" charset="0"/>
                <a:cs typeface="Times New Roman" pitchFamily="18" charset="0"/>
              </a:rPr>
              <a:t>3</a:t>
            </a:r>
            <a:r>
              <a:rPr lang="ru-RU" dirty="0" smtClean="0">
                <a:latin typeface="Times New Roman" pitchFamily="18" charset="0"/>
                <a:cs typeface="Times New Roman" pitchFamily="18" charset="0"/>
              </a:rPr>
              <a:t>. В случаях, когда в источниках информации прямо не указано на наличие или отсутствие НДС в соответствующих величинах, Оценщик / Эксперт должен уточнить данный факт доступными ему способами. При этом необходимо учитывать следующее:</a:t>
            </a:r>
          </a:p>
          <a:p>
            <a:pPr lvl="0" algn="just">
              <a:buNone/>
            </a:pPr>
            <a:r>
              <a:rPr lang="ru-RU" dirty="0" smtClean="0">
                <a:latin typeface="Times New Roman" pitchFamily="18" charset="0"/>
                <a:cs typeface="Times New Roman" pitchFamily="18" charset="0"/>
              </a:rPr>
              <a:t>- указанная </a:t>
            </a:r>
            <a:r>
              <a:rPr lang="ru-RU" dirty="0" smtClean="0">
                <a:latin typeface="Times New Roman" pitchFamily="18" charset="0"/>
                <a:cs typeface="Times New Roman" pitchFamily="18" charset="0"/>
              </a:rPr>
              <a:t>в оферте цена может быть «с», «без», «не облагается» НДС;</a:t>
            </a:r>
          </a:p>
          <a:p>
            <a:pPr lvl="0" algn="just">
              <a:buNone/>
            </a:pPr>
            <a:r>
              <a:rPr lang="ru-RU" dirty="0" smtClean="0">
                <a:latin typeface="Times New Roman" pitchFamily="18" charset="0"/>
                <a:cs typeface="Times New Roman" pitchFamily="18" charset="0"/>
              </a:rPr>
              <a:t>- информация </a:t>
            </a:r>
            <a:r>
              <a:rPr lang="ru-RU" dirty="0" smtClean="0">
                <a:latin typeface="Times New Roman" pitchFamily="18" charset="0"/>
                <a:cs typeface="Times New Roman" pitchFamily="18" charset="0"/>
              </a:rPr>
              <a:t>о наличии НДС в цене может быть получена из оферты, а также иных источников информации, в т.ч. путем телефонных переговоров;</a:t>
            </a:r>
          </a:p>
          <a:p>
            <a:pPr lvl="0" algn="just">
              <a:buNone/>
            </a:pPr>
            <a:r>
              <a:rPr lang="ru-RU" dirty="0" smtClean="0">
                <a:latin typeface="Times New Roman" pitchFamily="18" charset="0"/>
                <a:cs typeface="Times New Roman" pitchFamily="18" charset="0"/>
              </a:rPr>
              <a:t>- учет </a:t>
            </a:r>
            <a:r>
              <a:rPr lang="ru-RU" dirty="0" smtClean="0">
                <a:latin typeface="Times New Roman" pitchFamily="18" charset="0"/>
                <a:cs typeface="Times New Roman" pitchFamily="18" charset="0"/>
              </a:rPr>
              <a:t>НДС производится по ставке, действующей на дату предложения / сделки;</a:t>
            </a:r>
          </a:p>
          <a:p>
            <a:pPr lvl="0" algn="just">
              <a:buNone/>
            </a:pPr>
            <a:r>
              <a:rPr lang="ru-RU" dirty="0" smtClean="0">
                <a:latin typeface="Times New Roman" pitchFamily="18" charset="0"/>
                <a:cs typeface="Times New Roman" pitchFamily="18" charset="0"/>
              </a:rPr>
              <a:t>- вариант </a:t>
            </a:r>
            <a:r>
              <a:rPr lang="ru-RU" b="1" dirty="0" smtClean="0">
                <a:latin typeface="Times New Roman" pitchFamily="18" charset="0"/>
                <a:cs typeface="Times New Roman" pitchFamily="18" charset="0"/>
              </a:rPr>
              <a:t>«не облагается» означает, что соответствующая цена не содержит НДС</a:t>
            </a:r>
            <a:r>
              <a:rPr lang="ru-RU" dirty="0" smtClean="0">
                <a:latin typeface="Times New Roman" pitchFamily="18" charset="0"/>
                <a:cs typeface="Times New Roman" pitchFamily="18" charset="0"/>
              </a:rPr>
              <a:t>;</a:t>
            </a:r>
          </a:p>
          <a:p>
            <a:pPr lvl="0" algn="just">
              <a:buNone/>
            </a:pPr>
            <a:r>
              <a:rPr lang="ru-RU" dirty="0" smtClean="0">
                <a:latin typeface="Times New Roman" pitchFamily="18" charset="0"/>
                <a:cs typeface="Times New Roman" pitchFamily="18" charset="0"/>
              </a:rPr>
              <a:t>- передача </a:t>
            </a:r>
            <a:r>
              <a:rPr lang="ru-RU" dirty="0" smtClean="0">
                <a:latin typeface="Times New Roman" pitchFamily="18" charset="0"/>
                <a:cs typeface="Times New Roman" pitchFamily="18" charset="0"/>
              </a:rPr>
              <a:t>прав на объект недвижимости может осуществляться посредством продажи долей или акций организации-собственника – такие сделки </a:t>
            </a:r>
            <a:r>
              <a:rPr lang="ru-RU" b="1" dirty="0" smtClean="0">
                <a:latin typeface="Times New Roman" pitchFamily="18" charset="0"/>
                <a:cs typeface="Times New Roman" pitchFamily="18" charset="0"/>
              </a:rPr>
              <a:t>НДС не облагаются</a:t>
            </a:r>
            <a:r>
              <a:rPr lang="ru-RU" dirty="0" smtClean="0">
                <a:latin typeface="Times New Roman" pitchFamily="18" charset="0"/>
                <a:cs typeface="Times New Roman" pitchFamily="18" charset="0"/>
              </a:rPr>
              <a:t>;</a:t>
            </a:r>
          </a:p>
          <a:p>
            <a:pPr marL="0" lvl="0" indent="0" algn="just">
              <a:buNone/>
            </a:pPr>
            <a:r>
              <a:rPr lang="ru-RU" dirty="0" smtClean="0">
                <a:latin typeface="Times New Roman" pitchFamily="18" charset="0"/>
                <a:cs typeface="Times New Roman" pitchFamily="18" charset="0"/>
              </a:rPr>
              <a:t>в случае невозможности установления факта наличия НДС в цене допускается использование информации о сложившейся рыночной практике в соответствующем сегменте, при этом причины такой невозможности должны быть описаны.</a:t>
            </a:r>
          </a:p>
          <a:p>
            <a:pPr>
              <a:buNone/>
            </a:pPr>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76</a:t>
            </a:fld>
            <a:endParaRPr lang="ru-RU"/>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marL="0" indent="0" algn="just">
              <a:buNone/>
            </a:pPr>
            <a:r>
              <a:rPr lang="ru-RU" sz="2400" dirty="0" smtClean="0">
                <a:latin typeface="Times New Roman" pitchFamily="18" charset="0"/>
                <a:cs typeface="Times New Roman" pitchFamily="18" charset="0"/>
              </a:rPr>
              <a:t>4. При исключении из стоимости объекта недвижимости стоимости прав на земельный участок следует учитывать, что сделки с различными правами на земельные участки имеют разное налогообложение, например: сделки с земельными участками (правами собственности) – не облагаются НДС, а сделки с правами аренды – НДС облагаются.</a:t>
            </a:r>
          </a:p>
          <a:p>
            <a:pPr>
              <a:buNone/>
            </a:pPr>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77</a:t>
            </a:fld>
            <a:endParaRPr lang="ru-RU"/>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lstStyle/>
          <a:p>
            <a:r>
              <a:rPr lang="ru-RU" dirty="0" smtClean="0">
                <a:latin typeface="Times New Roman" pitchFamily="18" charset="0"/>
                <a:cs typeface="Times New Roman" pitchFamily="18" charset="0"/>
              </a:rPr>
              <a:t>Предложения</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92500" lnSpcReduction="10000"/>
          </a:bodyPr>
          <a:lstStyle/>
          <a:p>
            <a:pPr marL="0" indent="0" algn="just">
              <a:buNone/>
            </a:pPr>
            <a:r>
              <a:rPr lang="ru-RU" b="1" dirty="0" smtClean="0">
                <a:latin typeface="Times New Roman" pitchFamily="18" charset="0"/>
                <a:cs typeface="Times New Roman" pitchFamily="18" charset="0"/>
              </a:rPr>
              <a:t>В рамках оспаривания КС </a:t>
            </a:r>
            <a:r>
              <a:rPr lang="ru-RU" dirty="0" smtClean="0">
                <a:latin typeface="Times New Roman" pitchFamily="18" charset="0"/>
                <a:cs typeface="Times New Roman" pitchFamily="18" charset="0"/>
              </a:rPr>
              <a:t>(в отчетах об оценке и заключениях эксперта) не упоминать НДС при формировании выводов. Фактические расчеты проводить для ситуации включающей НДС.</a:t>
            </a:r>
          </a:p>
          <a:p>
            <a:pPr marL="0" indent="0" algn="just">
              <a:buNone/>
            </a:pPr>
            <a:r>
              <a:rPr lang="ru-RU" dirty="0" smtClean="0">
                <a:latin typeface="Times New Roman" pitchFamily="18" charset="0"/>
                <a:cs typeface="Times New Roman" pitchFamily="18" charset="0"/>
              </a:rPr>
              <a:t>Ситуация учета в составе стоимости ОКС НДС является вопросом налогового регулирования и при необходимости может быть решена внесением соответствующих корректировок в НК РФ. Этот вопрос не входит в компетенцию оценщиков и экспертов.</a:t>
            </a:r>
            <a:endParaRPr lang="ru-RU"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78</a:t>
            </a:fld>
            <a:endParaRPr lang="ru-RU"/>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577483"/>
          </a:xfrm>
        </p:spPr>
        <p:txBody>
          <a:bodyPr>
            <a:normAutofit fontScale="92500" lnSpcReduction="10000"/>
          </a:bodyPr>
          <a:lstStyle/>
          <a:p>
            <a:pPr marL="0" indent="0" algn="just">
              <a:buNone/>
            </a:pPr>
            <a:r>
              <a:rPr lang="ru-RU" b="1" dirty="0" smtClean="0">
                <a:latin typeface="Times New Roman" pitchFamily="18" charset="0"/>
                <a:cs typeface="Times New Roman" pitchFamily="18" charset="0"/>
              </a:rPr>
              <a:t>В рамках выкупа имущества по Федеральному закону 159-ФЗ</a:t>
            </a:r>
            <a:r>
              <a:rPr lang="ru-RU" dirty="0" smtClean="0">
                <a:latin typeface="Times New Roman" pitchFamily="18" charset="0"/>
                <a:cs typeface="Times New Roman" pitchFamily="18" charset="0"/>
              </a:rPr>
              <a:t>, а так же в рамках оценки имущества предприятий </a:t>
            </a:r>
            <a:r>
              <a:rPr lang="ru-RU" b="1" dirty="0" smtClean="0">
                <a:latin typeface="Times New Roman" pitchFamily="18" charset="0"/>
                <a:cs typeface="Times New Roman" pitchFamily="18" charset="0"/>
              </a:rPr>
              <a:t>банкротов</a:t>
            </a:r>
            <a:r>
              <a:rPr lang="ru-RU" dirty="0" smtClean="0">
                <a:latin typeface="Times New Roman" pitchFamily="18" charset="0"/>
                <a:cs typeface="Times New Roman" pitchFamily="18" charset="0"/>
              </a:rPr>
              <a:t> итоговое значение стоимости необходимо указывать с формулировкой «не облагается НДС». При этом в расчетах необходимо четко определять типичную ситуацию (преобладающую систему налогообложения) на рынке объекта оценки и с учетом этого определять стоимость. Предпочтительный вариант – использование аналогов для сравнительного и доходного подходов так же «не облагаемых НДС» </a:t>
            </a:r>
            <a:endParaRPr lang="ru-RU"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79</a:t>
            </a:fld>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930226"/>
          </a:xfrm>
        </p:spPr>
        <p:txBody>
          <a:bodyPr>
            <a:normAutofit fontScale="90000"/>
          </a:bodyPr>
          <a:lstStyle/>
          <a:p>
            <a:r>
              <a:rPr lang="ru-RU" dirty="0" smtClean="0">
                <a:latin typeface="Times New Roman" pitchFamily="18" charset="0"/>
                <a:cs typeface="Times New Roman" pitchFamily="18" charset="0"/>
              </a:rPr>
              <a:t>Источники информации об администрировании и регламентировании НДС (РФ)</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457200" y="2924944"/>
            <a:ext cx="8229600" cy="3201219"/>
          </a:xfrm>
        </p:spPr>
        <p:txBody>
          <a:bodyPr/>
          <a:lstStyle/>
          <a:p>
            <a:r>
              <a:rPr lang="ru-RU" dirty="0" smtClean="0">
                <a:latin typeface="Times New Roman" pitchFamily="18" charset="0"/>
                <a:cs typeface="Times New Roman" pitchFamily="18" charset="0"/>
              </a:rPr>
              <a:t>Налоговый кодекс Российской Федерации часть 2 (НК РФ ч.2) </a:t>
            </a:r>
          </a:p>
          <a:p>
            <a:r>
              <a:rPr lang="ru-RU" dirty="0" smtClean="0">
                <a:latin typeface="Times New Roman" pitchFamily="18" charset="0"/>
                <a:cs typeface="Times New Roman" pitchFamily="18" charset="0"/>
              </a:rPr>
              <a:t>Судебная практика</a:t>
            </a:r>
          </a:p>
          <a:p>
            <a:r>
              <a:rPr lang="ru-RU" dirty="0" smtClean="0">
                <a:latin typeface="Times New Roman" pitchFamily="18" charset="0"/>
                <a:cs typeface="Times New Roman" pitchFamily="18" charset="0"/>
              </a:rPr>
              <a:t>Письма уполномоченного органа</a:t>
            </a:r>
            <a:endParaRPr lang="ru-RU"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8</a:t>
            </a:fld>
            <a:endParaRPr 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Варианты формулировок информации о наличии НДС в ценах</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457200" y="2060848"/>
            <a:ext cx="8229600" cy="4065315"/>
          </a:xfrm>
        </p:spPr>
        <p:txBody>
          <a:bodyPr/>
          <a:lstStyle/>
          <a:p>
            <a:r>
              <a:rPr lang="ru-RU" dirty="0" smtClean="0">
                <a:latin typeface="Times New Roman" pitchFamily="18" charset="0"/>
                <a:cs typeface="Times New Roman" pitchFamily="18" charset="0"/>
              </a:rPr>
              <a:t>Цена включает НДС (с НДС), </a:t>
            </a:r>
          </a:p>
          <a:p>
            <a:r>
              <a:rPr lang="ru-RU" dirty="0" smtClean="0">
                <a:latin typeface="Times New Roman" pitchFamily="18" charset="0"/>
                <a:cs typeface="Times New Roman" pitchFamily="18" charset="0"/>
              </a:rPr>
              <a:t>Цена не включает НДС (без НДС), </a:t>
            </a:r>
          </a:p>
          <a:p>
            <a:r>
              <a:rPr lang="ru-RU" dirty="0" smtClean="0">
                <a:latin typeface="Times New Roman" pitchFamily="18" charset="0"/>
                <a:cs typeface="Times New Roman" pitchFamily="18" charset="0"/>
              </a:rPr>
              <a:t>Цена не облагается НДС. </a:t>
            </a:r>
          </a:p>
          <a:p>
            <a:pPr>
              <a:buNone/>
            </a:pPr>
            <a:endParaRPr lang="ru-RU" dirty="0" smtClean="0">
              <a:latin typeface="Times New Roman" pitchFamily="18" charset="0"/>
              <a:cs typeface="Times New Roman" pitchFamily="18" charset="0"/>
            </a:endParaRPr>
          </a:p>
          <a:p>
            <a:pPr marL="0" indent="0" algn="ctr">
              <a:buNone/>
            </a:pPr>
            <a:r>
              <a:rPr lang="ru-RU" dirty="0" smtClean="0">
                <a:latin typeface="Times New Roman" pitchFamily="18" charset="0"/>
                <a:cs typeface="Times New Roman" pitchFamily="18" charset="0"/>
              </a:rPr>
              <a:t>Принципиально важно понимать отличия формулировок </a:t>
            </a:r>
            <a:r>
              <a:rPr lang="ru-RU" b="1" dirty="0" smtClean="0">
                <a:latin typeface="Times New Roman" pitchFamily="18" charset="0"/>
                <a:cs typeface="Times New Roman" pitchFamily="18" charset="0"/>
              </a:rPr>
              <a:t>«не включает НДС» </a:t>
            </a:r>
            <a:r>
              <a:rPr lang="ru-RU" dirty="0" smtClean="0">
                <a:latin typeface="Times New Roman" pitchFamily="18" charset="0"/>
                <a:cs typeface="Times New Roman" pitchFamily="18" charset="0"/>
              </a:rPr>
              <a:t>и</a:t>
            </a:r>
          </a:p>
          <a:p>
            <a:pPr marL="0" indent="0" algn="ctr">
              <a:buNone/>
            </a:pPr>
            <a:r>
              <a:rPr lang="ru-RU" b="1" dirty="0" smtClean="0">
                <a:latin typeface="Times New Roman" pitchFamily="18" charset="0"/>
                <a:cs typeface="Times New Roman" pitchFamily="18" charset="0"/>
              </a:rPr>
              <a:t>«не облагается НДС»</a:t>
            </a:r>
            <a:endParaRPr lang="ru-RU" b="1"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9</a:t>
            </a:fld>
            <a:endParaRPr lang="ru-RU"/>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838</TotalTime>
  <Words>11832</Words>
  <Application>Microsoft Office PowerPoint</Application>
  <PresentationFormat>Экран (4:3)</PresentationFormat>
  <Paragraphs>501</Paragraphs>
  <Slides>79</Slides>
  <Notes>2</Notes>
  <HiddenSlides>0</HiddenSlides>
  <MMClips>0</MMClips>
  <ScaleCrop>false</ScaleCrop>
  <HeadingPairs>
    <vt:vector size="6" baseType="variant">
      <vt:variant>
        <vt:lpstr>Тема</vt:lpstr>
      </vt:variant>
      <vt:variant>
        <vt:i4>1</vt:i4>
      </vt:variant>
      <vt:variant>
        <vt:lpstr>Внедренные серверы OLE</vt:lpstr>
      </vt:variant>
      <vt:variant>
        <vt:i4>0</vt:i4>
      </vt:variant>
      <vt:variant>
        <vt:lpstr>Заголовки слайдов</vt:lpstr>
      </vt:variant>
      <vt:variant>
        <vt:i4>79</vt:i4>
      </vt:variant>
    </vt:vector>
  </HeadingPairs>
  <TitlesOfParts>
    <vt:vector size="80" baseType="lpstr">
      <vt:lpstr>Тема Office</vt:lpstr>
      <vt:lpstr>НДС в оценке и экспертизе. Суть. Практика. Предложения.  </vt:lpstr>
      <vt:lpstr>История НДС</vt:lpstr>
      <vt:lpstr>Слайд 3</vt:lpstr>
      <vt:lpstr>Слайд 4</vt:lpstr>
      <vt:lpstr>Слайд 5</vt:lpstr>
      <vt:lpstr>Слайд 6</vt:lpstr>
      <vt:lpstr>Вывод</vt:lpstr>
      <vt:lpstr>Источники информации об администрировании и регламентировании НДС (РФ)</vt:lpstr>
      <vt:lpstr>Варианты формулировок информации о наличии НДС в ценах</vt:lpstr>
      <vt:lpstr>Вся цепочка работает с НДС</vt:lpstr>
      <vt:lpstr>Есть выпадающее звено</vt:lpstr>
      <vt:lpstr>Вывод</vt:lpstr>
      <vt:lpstr>Налогоплательщики (ст.143 НК РФ)</vt:lpstr>
      <vt:lpstr>Объекты налогообложения (ст. 146 НК РФ)</vt:lpstr>
      <vt:lpstr>Не признаются объектом налогообложения (п.2 ст.146 НК РФ)</vt:lpstr>
      <vt:lpstr>Операции, не подлежащие налогообложению (освобождаемые от налогообложения) (ст. 149 НК РФ)</vt:lpstr>
      <vt:lpstr>Слайд 17</vt:lpstr>
      <vt:lpstr> Порядок определения налоговой базы при реализации товаров (работ, услуг) (ст.154 НК РФ) </vt:lpstr>
      <vt:lpstr>Судебная практика и разъяснения уполномоченных органов</vt:lpstr>
      <vt:lpstr>Оспаривание КС</vt:lpstr>
      <vt:lpstr>МИНИСТЕРСТВО ФИНАНСОВ РОССИЙСКОЙ ФЕДЕРАЦИИ ПИСЬМО от 23 апреля 2018 г. N 03-05-05-01/27098</vt:lpstr>
      <vt:lpstr>ПИСЬМО ФНС от 26.10.17 N БС-4-21/21650@ О ПРИМЕНЕНИИ КАДАСТРОВОЙ СТОИМОСТИ В КАЧЕСТВЕ НАЛОГОВОЙ БАЗЫ ПРИ НАЛОГООБЛОЖЕНИИ НЕДВИЖИМОСТИ И ВЫДЕЛЕНИИ НДС</vt:lpstr>
      <vt:lpstr>МИНИСТЕРСТВО ФИНАНСОВ РОССИЙСКОЙ ФЕДЕРАЦИИ ПИСЬМО от 17 октября 2017 г. N 03-05-04-01/67806</vt:lpstr>
      <vt:lpstr>МИНИСТЕРСТВО ЭКОНОМИЧЕСКОГО РАЗВИТИЯ РОССИЙСКОЙ ФЕДЕРАЦИИ ПИСЬМО от 12 октября 2017 г. N Д22и-1031</vt:lpstr>
      <vt:lpstr>ПОСТАНОВЛЕНИЕ ДЕВЯТЫЙ АРБИТРАЖНЫЙ АПЕЛЛЯЦИОННЫЙ СУД  №09АП-55240/2016  Дело №А40-134041/16 г.Москва 15 декабря 2016 года </vt:lpstr>
      <vt:lpstr>ВЕРХОВНЫЙ СУД РОССИЙСКОЙ ФЕДЕРАЦИИ  ОПРЕДЕЛЕНИЕ от 15 февраля 2018 г. N 5-КГ17-258</vt:lpstr>
      <vt:lpstr>Результаты пересмотра дела в суде первой инстанции (решение вынесено 17.09.2018, дело №3а-3514/2018)</vt:lpstr>
      <vt:lpstr>АРБИТРАЖНЫЙ СУД МОСКОВСКОГО ОКРУГА   ПОСТАНОВЛЕНИЕ от 4 сентября 2018 г. по делу N А40-222618/2017</vt:lpstr>
      <vt:lpstr>Слайд 29</vt:lpstr>
      <vt:lpstr>Вывод по оспариванию КС</vt:lpstr>
      <vt:lpstr>Выкуп  муниципальных помещений арендаторами в рамках 159-ФЗ (арбитражные суды)</vt:lpstr>
      <vt:lpstr>ВЕРХОВНЫЙ СУД РОССИЙСКОЙ ФЕДЕРАЦИИ  ОПРЕДЕЛЕНИЕ от 16 января 2018 г. N 307-ЭС16-2900</vt:lpstr>
      <vt:lpstr>ВЕРХОВНЫЙ СУД РОССИЙСКОЙ ФЕДЕРАЦИИ  ОПРЕДЕЛЕНИЕ от 26 февраля 2018 г. N 307-ЭС16-10795 </vt:lpstr>
      <vt:lpstr>Примеры формулировок из заключения эксперта</vt:lpstr>
      <vt:lpstr>Судебная практика в рамках дел о банкротстве</vt:lpstr>
      <vt:lpstr>ВЕРХОВНЫЙ СУД РОССИЙСКОЙ ФЕДЕРАЦИИ   РЕШЕНИЕ от 15 марта 2018 г. по делу N АКПИ17-1162</vt:lpstr>
      <vt:lpstr>Слайд 37</vt:lpstr>
      <vt:lpstr>ВЕРХОВНЫЙ СУД РОССИЙСКОЙ ФЕДЕРАЦИИ  ОПРЕДЕЛЕНИЕ от 11 сентября 2018 г. N 309-КГ18-9573</vt:lpstr>
      <vt:lpstr>Слайд 39</vt:lpstr>
      <vt:lpstr>Слайд 40</vt:lpstr>
      <vt:lpstr>Выводы по банкротству</vt:lpstr>
      <vt:lpstr>Залоги</vt:lpstr>
      <vt:lpstr>Слайд 43</vt:lpstr>
      <vt:lpstr>Слайд 44</vt:lpstr>
      <vt:lpstr>Выводы залог</vt:lpstr>
      <vt:lpstr>Оценка для целей таможенного оформления</vt:lpstr>
      <vt:lpstr>Слайд 47</vt:lpstr>
      <vt:lpstr>Слайд 48</vt:lpstr>
      <vt:lpstr>Слайд 49</vt:lpstr>
      <vt:lpstr>Слайд 50</vt:lpstr>
      <vt:lpstr>Вывод по таможенной стоимости</vt:lpstr>
      <vt:lpstr>Обзор существующих мнений по учету НДС при оценке</vt:lpstr>
      <vt:lpstr>А.А. Марчук, П.В. Шмелев</vt:lpstr>
      <vt:lpstr>Сравнительный подход:</vt:lpstr>
      <vt:lpstr>Доходный подход</vt:lpstr>
      <vt:lpstr>Затратный подход</vt:lpstr>
      <vt:lpstr>Оценка имущества предприятия  с ОСНО при преобладании на рынке  физических  лиц или лиц со специальными налоговыми режимами </vt:lpstr>
      <vt:lpstr>Оценка имущества лица со СНР при преобладании на рынке лиц с ОСНО</vt:lpstr>
      <vt:lpstr>К.Е.Вагаровская</vt:lpstr>
      <vt:lpstr>Рекомендации</vt:lpstr>
      <vt:lpstr>Слайд 61</vt:lpstr>
      <vt:lpstr>Слайд 62</vt:lpstr>
      <vt:lpstr>Слайд 63</vt:lpstr>
      <vt:lpstr>Слайд 64</vt:lpstr>
      <vt:lpstr>Слайд 65</vt:lpstr>
      <vt:lpstr>Слайд 66</vt:lpstr>
      <vt:lpstr>Слайд 67</vt:lpstr>
      <vt:lpstr>Ю.В. Козырь</vt:lpstr>
      <vt:lpstr>Слайд 69</vt:lpstr>
      <vt:lpstr>Слайд 70</vt:lpstr>
      <vt:lpstr>Л.А. Бастригина, С.В. Шорин</vt:lpstr>
      <vt:lpstr>Слайд 72</vt:lpstr>
      <vt:lpstr>Слайд 73</vt:lpstr>
      <vt:lpstr>Разъяснения и рекомендации НП «АРМО»</vt:lpstr>
      <vt:lpstr>Методические разъяснения Ассоциации «Экспертный совет»</vt:lpstr>
      <vt:lpstr>Слайд 76</vt:lpstr>
      <vt:lpstr>Слайд 77</vt:lpstr>
      <vt:lpstr>Предложения</vt:lpstr>
      <vt:lpstr>Слайд 79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НДС в оценке и экспертизе. Суть. Практика. Предложения.  </dc:title>
  <dc:creator>Ura</dc:creator>
  <cp:lastModifiedBy>Пользователь Windows</cp:lastModifiedBy>
  <cp:revision>125</cp:revision>
  <dcterms:created xsi:type="dcterms:W3CDTF">2018-10-07T10:39:32Z</dcterms:created>
  <dcterms:modified xsi:type="dcterms:W3CDTF">2018-10-11T11:26:27Z</dcterms:modified>
</cp:coreProperties>
</file>