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69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Лист1!$D$50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Лист1!$E$49:$F$49</c:f>
              <c:strCache>
                <c:ptCount val="2"/>
                <c:pt idx="0">
                  <c:v>Комиссии</c:v>
                </c:pt>
                <c:pt idx="1">
                  <c:v>Суды</c:v>
                </c:pt>
              </c:strCache>
            </c:strRef>
          </c:cat>
          <c:val>
            <c:numRef>
              <c:f>Лист1!$E$50:$F$50</c:f>
              <c:numCache>
                <c:formatCode>0%</c:formatCode>
                <c:ptCount val="2"/>
                <c:pt idx="0">
                  <c:v>0.45</c:v>
                </c:pt>
                <c:pt idx="1">
                  <c:v>0.83</c:v>
                </c:pt>
              </c:numCache>
            </c:numRef>
          </c:val>
        </c:ser>
        <c:ser>
          <c:idx val="1"/>
          <c:order val="1"/>
          <c:tx>
            <c:strRef>
              <c:f>Лист1!$D$51</c:f>
              <c:strCache>
                <c:ptCount val="1"/>
                <c:pt idx="0">
                  <c:v>I кв. 2015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Лист1!$E$49:$F$49</c:f>
              <c:strCache>
                <c:ptCount val="2"/>
                <c:pt idx="0">
                  <c:v>Комиссии</c:v>
                </c:pt>
                <c:pt idx="1">
                  <c:v>Суды</c:v>
                </c:pt>
              </c:strCache>
            </c:strRef>
          </c:cat>
          <c:val>
            <c:numRef>
              <c:f>Лист1!$E$51:$F$51</c:f>
              <c:numCache>
                <c:formatCode>0%</c:formatCode>
                <c:ptCount val="2"/>
                <c:pt idx="0">
                  <c:v>0.33</c:v>
                </c:pt>
                <c:pt idx="1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954344"/>
        <c:axId val="248955128"/>
      </c:barChart>
      <c:catAx>
        <c:axId val="248954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48955128"/>
        <c:crosses val="autoZero"/>
        <c:auto val="1"/>
        <c:lblAlgn val="ctr"/>
        <c:lblOffset val="100"/>
        <c:noMultiLvlLbl val="0"/>
      </c:catAx>
      <c:valAx>
        <c:axId val="2489551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89543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594B-3A6E-4157-9990-690D54170B2B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65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594B-3A6E-4157-9990-690D54170B2B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12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594B-3A6E-4157-9990-690D54170B2B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143118"/>
            <a:ext cx="7572428" cy="39830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66F6-F98F-49E6-B700-311F447C8880}" type="datetimeFigureOut">
              <a:rPr lang="ru-RU" smtClean="0"/>
              <a:pPr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7500938" y="6143625"/>
            <a:ext cx="1071562" cy="714375"/>
          </a:xfrm>
        </p:spPr>
        <p:txBody>
          <a:bodyPr>
            <a:normAutofit/>
          </a:bodyPr>
          <a:lstStyle>
            <a:lvl1pPr>
              <a:buNone/>
              <a:defRPr sz="1200"/>
            </a:lvl1pPr>
          </a:lstStyle>
          <a:p>
            <a:r>
              <a:rPr lang="ru-RU" dirty="0" smtClean="0"/>
              <a:t>Логотип</a:t>
            </a:r>
          </a:p>
          <a:p>
            <a:r>
              <a:rPr lang="ru-RU" dirty="0" smtClean="0"/>
              <a:t>компании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953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143118"/>
            <a:ext cx="7572428" cy="39830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66F6-F98F-49E6-B700-311F447C8880}" type="datetimeFigureOut">
              <a:rPr lang="ru-RU" smtClean="0"/>
              <a:pPr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7500938" y="6143625"/>
            <a:ext cx="1071562" cy="714375"/>
          </a:xfrm>
        </p:spPr>
        <p:txBody>
          <a:bodyPr>
            <a:normAutofit/>
          </a:bodyPr>
          <a:lstStyle>
            <a:lvl1pPr>
              <a:buNone/>
              <a:defRPr sz="1200"/>
            </a:lvl1pPr>
          </a:lstStyle>
          <a:p>
            <a:r>
              <a:rPr lang="ru-RU" dirty="0" smtClean="0"/>
              <a:t>Логотип</a:t>
            </a:r>
          </a:p>
          <a:p>
            <a:r>
              <a:rPr lang="ru-RU" dirty="0" smtClean="0"/>
              <a:t>компании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95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594B-3A6E-4157-9990-690D54170B2B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57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594B-3A6E-4157-9990-690D54170B2B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76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594B-3A6E-4157-9990-690D54170B2B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99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594B-3A6E-4157-9990-690D54170B2B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16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594B-3A6E-4157-9990-690D54170B2B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6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594B-3A6E-4157-9990-690D54170B2B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66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594B-3A6E-4157-9990-690D54170B2B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60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594B-3A6E-4157-9990-690D54170B2B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60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594B-3A6E-4157-9990-690D54170B2B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07CEC-AE81-4D29-A1DA-55D4B26E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77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-36512" y="2102991"/>
            <a:ext cx="9180512" cy="1470025"/>
          </a:xfrm>
        </p:spPr>
        <p:txBody>
          <a:bodyPr>
            <a:noAutofit/>
          </a:bodyPr>
          <a:lstStyle/>
          <a:p>
            <a:pPr lvl="0"/>
            <a:r>
              <a:rPr lang="ru-RU" sz="4000" b="1" dirty="0">
                <a:solidFill>
                  <a:srgbClr val="FF0000"/>
                </a:solidFill>
              </a:rPr>
              <a:t>О ситуации с оспариванием результатов определения кадастровой </a:t>
            </a:r>
            <a:r>
              <a:rPr lang="ru-RU" sz="4000" b="1" dirty="0" smtClean="0">
                <a:solidFill>
                  <a:srgbClr val="FF0000"/>
                </a:solidFill>
              </a:rPr>
              <a:t>стоимости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в </a:t>
            </a:r>
            <a:r>
              <a:rPr lang="ru-RU" sz="4000" b="1" dirty="0">
                <a:solidFill>
                  <a:srgbClr val="FF0000"/>
                </a:solidFill>
              </a:rPr>
              <a:t>Комиссиях </a:t>
            </a:r>
            <a:r>
              <a:rPr lang="ru-RU" sz="4000" b="1" dirty="0" smtClean="0">
                <a:solidFill>
                  <a:srgbClr val="FF0000"/>
                </a:solidFill>
              </a:rPr>
              <a:t>и судах </a:t>
            </a:r>
            <a:r>
              <a:rPr lang="ru-RU" sz="4000" b="1" dirty="0">
                <a:solidFill>
                  <a:srgbClr val="FF0000"/>
                </a:solidFill>
              </a:rPr>
              <a:t>субъектов </a:t>
            </a:r>
            <a:r>
              <a:rPr lang="ru-RU" sz="4000" b="1" dirty="0" smtClean="0">
                <a:solidFill>
                  <a:srgbClr val="FF0000"/>
                </a:solidFill>
              </a:rPr>
              <a:t>РФ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 txBox="1">
            <a:spLocks/>
          </p:cNvSpPr>
          <p:nvPr/>
        </p:nvSpPr>
        <p:spPr>
          <a:xfrm>
            <a:off x="2051720" y="4714875"/>
            <a:ext cx="4214812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Каминский Алексей Владимирович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 txBox="1">
            <a:spLocks/>
          </p:cNvSpPr>
          <p:nvPr/>
        </p:nvSpPr>
        <p:spPr>
          <a:xfrm>
            <a:off x="2051720" y="5301208"/>
            <a:ext cx="4214812" cy="9361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rgbClr val="0070C0"/>
                </a:solidFill>
              </a:rPr>
              <a:t>Руководитель </a:t>
            </a:r>
            <a:r>
              <a:rPr lang="ru-RU" sz="1200" dirty="0" smtClean="0">
                <a:solidFill>
                  <a:srgbClr val="0070C0"/>
                </a:solidFill>
              </a:rPr>
              <a:t>Комиссии по кадастровой оценки и оспариванию результатов кадастровой оценки,</a:t>
            </a:r>
            <a:endParaRPr lang="ru-RU" sz="12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70C0"/>
                </a:solidFill>
              </a:rPr>
              <a:t>Президент НП «СРО оценщиков «Экспертный совет»</a:t>
            </a:r>
          </a:p>
        </p:txBody>
      </p:sp>
      <p:pic>
        <p:nvPicPr>
          <p:cNvPr id="7" name="Picture 2" descr="C:\Users\Ильин МО\Desktop\Документы СРОО\Каминский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4845496"/>
            <a:ext cx="1319808" cy="131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76256" y="5661248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НП «СРО оценщиков </a:t>
            </a:r>
            <a:r>
              <a:rPr lang="ru-RU" sz="1100" b="1" dirty="0" smtClean="0">
                <a:solidFill>
                  <a:srgbClr val="FF0000"/>
                </a:solidFill>
              </a:rPr>
              <a:t>«Экспертный совет»</a:t>
            </a:r>
            <a:endParaRPr lang="ru-RU" sz="11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Федеральная служба государственной регистрации, кадастра и картографии (</a:t>
            </a:r>
            <a:r>
              <a:rPr lang="ru-RU" sz="1600" b="1" dirty="0" err="1">
                <a:solidFill>
                  <a:srgbClr val="0070C0"/>
                </a:solidFill>
              </a:rPr>
              <a:t>Росреестр</a:t>
            </a:r>
            <a:r>
              <a:rPr lang="ru-RU" sz="1600" b="1" dirty="0">
                <a:solidFill>
                  <a:srgbClr val="0070C0"/>
                </a:solidFill>
              </a:rPr>
              <a:t>)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</a:rPr>
              <a:t>Общественный совет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</a:rPr>
              <a:t>Комиссия по кадастровой оценке и оспариванию результатов кадастровой </a:t>
            </a:r>
            <a:r>
              <a:rPr lang="ru-RU" sz="1600" b="1" dirty="0" smtClean="0">
                <a:solidFill>
                  <a:srgbClr val="0070C0"/>
                </a:solidFill>
              </a:rPr>
              <a:t>оценки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61361" y="6550221"/>
            <a:ext cx="16212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04 июня 2015 года</a:t>
            </a:r>
            <a:endParaRPr lang="ru-RU" sz="1400" dirty="0"/>
          </a:p>
        </p:txBody>
      </p:sp>
      <p:pic>
        <p:nvPicPr>
          <p:cNvPr id="12" name="Рисунок 11" descr="logo (1)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1259" y="5041548"/>
            <a:ext cx="2306178" cy="6325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511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40379" y="6572647"/>
            <a:ext cx="538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rgbClr val="0070C0"/>
                </a:solidFill>
              </a:rPr>
              <a:t>2</a:t>
            </a:r>
            <a:endParaRPr lang="ru-RU" sz="12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mojzhozh.ru/wp-content/uploads/2013/11/sizifov-kamen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1115616" y="374252"/>
            <a:ext cx="7076093" cy="648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4" name="TextBox 13"/>
          <p:cNvSpPr txBox="1"/>
          <p:nvPr/>
        </p:nvSpPr>
        <p:spPr>
          <a:xfrm>
            <a:off x="3347864" y="2420888"/>
            <a:ext cx="1800781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некорректная величина кадастровой стоимости</a:t>
            </a:r>
            <a:endParaRPr lang="ru-RU" sz="2000" dirty="0"/>
          </a:p>
        </p:txBody>
      </p:sp>
      <p:sp useBgFill="1">
        <p:nvSpPr>
          <p:cNvPr id="22" name="TextBox 21"/>
          <p:cNvSpPr txBox="1"/>
          <p:nvPr/>
        </p:nvSpPr>
        <p:spPr>
          <a:xfrm>
            <a:off x="7014827" y="4077072"/>
            <a:ext cx="2033155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физические</a:t>
            </a:r>
          </a:p>
          <a:p>
            <a:pPr algn="ctr"/>
            <a:r>
              <a:rPr lang="ru-RU" sz="2000" dirty="0" smtClean="0"/>
              <a:t>и юридические лица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052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488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Ситуация с оспариванием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40379" y="6572647"/>
            <a:ext cx="538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rgbClr val="0070C0"/>
                </a:solidFill>
              </a:rPr>
              <a:t>3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 rot="2631589">
            <a:off x="1139335" y="758165"/>
            <a:ext cx="2880320" cy="5871594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552" y="6021288"/>
            <a:ext cx="8136904" cy="3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TextBox 9"/>
          <p:cNvSpPr txBox="1"/>
          <p:nvPr/>
        </p:nvSpPr>
        <p:spPr>
          <a:xfrm>
            <a:off x="1835696" y="3080853"/>
            <a:ext cx="1800781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проблемы кадастровой оценки</a:t>
            </a:r>
            <a:endParaRPr lang="ru-RU" sz="2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82906" y="3907658"/>
            <a:ext cx="975198" cy="213163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08004" y="3356992"/>
            <a:ext cx="1300200" cy="269258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932040" y="4092324"/>
            <a:ext cx="1448274" cy="12808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6380312" y="4092324"/>
            <a:ext cx="201622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7020272" y="3722992"/>
            <a:ext cx="685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Суды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4860032" y="2636912"/>
            <a:ext cx="1296146" cy="122791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6156176" y="2636912"/>
            <a:ext cx="252028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5470103" y="1691172"/>
            <a:ext cx="36724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Комиссии по рассмотрению споров о результатах определения кадастровой стоимости</a:t>
            </a:r>
            <a:endParaRPr lang="ru-RU" dirty="0"/>
          </a:p>
        </p:txBody>
      </p:sp>
      <p:pic>
        <p:nvPicPr>
          <p:cNvPr id="3078" name="Picture 6" descr="http://www.picshare.ru/uploads/140222/0PqCNUBEV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9880" y="5013176"/>
            <a:ext cx="1272708" cy="127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6" descr="http://www.picshare.ru/uploads/140222/0PqCNUBEV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1340" y="5013176"/>
            <a:ext cx="1272708" cy="127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http://www.picshare.ru/uploads/140222/0PqCNUBEVR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4152" y="5386119"/>
            <a:ext cx="788754" cy="788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8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40379" y="6572647"/>
            <a:ext cx="538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rgbClr val="0070C0"/>
                </a:solidFill>
              </a:rPr>
              <a:t>4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488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Динамика доли положительных решений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о пересмотре кадастровой стоимости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491765"/>
              </p:ext>
            </p:extLst>
          </p:nvPr>
        </p:nvGraphicFramePr>
        <p:xfrm>
          <a:off x="789348" y="1700808"/>
          <a:ext cx="7562328" cy="4537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6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6968" y="843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Тренд на «удержание» бюджета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640379" y="6572647"/>
            <a:ext cx="538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rgbClr val="0070C0"/>
                </a:solidFill>
              </a:rPr>
              <a:t>5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255400"/>
            <a:ext cx="89289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«… </a:t>
            </a:r>
            <a:r>
              <a:rPr lang="ru-RU" sz="2400" b="1" dirty="0" smtClean="0">
                <a:solidFill>
                  <a:srgbClr val="0070C0"/>
                </a:solidFill>
              </a:rPr>
              <a:t>в </a:t>
            </a:r>
            <a:r>
              <a:rPr lang="ru-RU" sz="2400" b="1" dirty="0">
                <a:solidFill>
                  <a:srgbClr val="0070C0"/>
                </a:solidFill>
              </a:rPr>
              <a:t>связи с негативным влиянием общей политической и социально-экономической обстановки в стране на формирование бюджета Курской области значительное уменьшение кадастровой стоимости экономически значимых земельных участков может существенно повлиять на поступление арендных и налоговых платежей в </a:t>
            </a:r>
            <a:r>
              <a:rPr lang="ru-RU" sz="2400" b="1" dirty="0" smtClean="0">
                <a:solidFill>
                  <a:srgbClr val="0070C0"/>
                </a:solidFill>
              </a:rPr>
              <a:t>целом»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</a:p>
          <a:p>
            <a:pPr algn="r"/>
            <a:r>
              <a:rPr lang="ru-RU" i="1" dirty="0" smtClean="0">
                <a:solidFill>
                  <a:srgbClr val="0070C0"/>
                </a:solidFill>
              </a:rPr>
              <a:t>решение </a:t>
            </a:r>
            <a:r>
              <a:rPr lang="ru-RU" i="1" dirty="0">
                <a:solidFill>
                  <a:srgbClr val="0070C0"/>
                </a:solidFill>
              </a:rPr>
              <a:t>от 18.03.2015 г. №25, ООО «РЭМ</a:t>
            </a:r>
            <a:r>
              <a:rPr lang="ru-RU" i="1" dirty="0" smtClean="0">
                <a:solidFill>
                  <a:srgbClr val="0070C0"/>
                </a:solidFill>
              </a:rPr>
              <a:t>»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085184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Представители органов власти </a:t>
            </a:r>
            <a:r>
              <a:rPr lang="ru-RU" sz="2400" dirty="0">
                <a:solidFill>
                  <a:srgbClr val="0070C0"/>
                </a:solidFill>
              </a:rPr>
              <a:t>оказывают административное </a:t>
            </a:r>
            <a:r>
              <a:rPr lang="ru-RU" sz="2400" dirty="0" smtClean="0">
                <a:solidFill>
                  <a:srgbClr val="0070C0"/>
                </a:solidFill>
              </a:rPr>
              <a:t>давление на членов Комиссий в целях недопущения снижения кадастровой стоимости.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258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6968" y="843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Предложения по выходу из ситуации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640379" y="6572647"/>
            <a:ext cx="538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rgbClr val="0070C0"/>
                </a:solidFill>
              </a:rPr>
              <a:t>5</a:t>
            </a:r>
            <a:endParaRPr lang="ru-RU" sz="1200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42610" y="4077072"/>
            <a:ext cx="8244843" cy="0"/>
          </a:xfrm>
          <a:prstGeom prst="line">
            <a:avLst/>
          </a:prstGeom>
          <a:ln w="50800">
            <a:tailEnd type="arrow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476712" y="4077072"/>
            <a:ext cx="3273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</a:t>
            </a:r>
            <a:endParaRPr lang="ru-RU" sz="3200" b="1" dirty="0"/>
          </a:p>
        </p:txBody>
      </p:sp>
      <p:sp>
        <p:nvSpPr>
          <p:cNvPr id="10" name="Овал 9"/>
          <p:cNvSpPr/>
          <p:nvPr/>
        </p:nvSpPr>
        <p:spPr>
          <a:xfrm>
            <a:off x="594015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07704" y="40134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1340768"/>
            <a:ext cx="56166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Изменение состава Комиссий – включение </a:t>
            </a:r>
            <a:r>
              <a:rPr lang="ru-RU" sz="2000" b="1" dirty="0">
                <a:solidFill>
                  <a:srgbClr val="FF0000"/>
                </a:solidFill>
              </a:rPr>
              <a:t>в их состав 4 представителей профессионального сообщества и 3 представителей органов власти</a:t>
            </a:r>
          </a:p>
        </p:txBody>
      </p:sp>
      <p:cxnSp>
        <p:nvCxnSpPr>
          <p:cNvPr id="15" name="Прямая соединительная линия 14"/>
          <p:cNvCxnSpPr>
            <a:stCxn id="13" idx="0"/>
          </p:cNvCxnSpPr>
          <p:nvPr/>
        </p:nvCxnSpPr>
        <p:spPr>
          <a:xfrm flipH="1" flipV="1">
            <a:off x="827584" y="2356431"/>
            <a:ext cx="1152128" cy="165701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27584" y="2356431"/>
            <a:ext cx="561662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6084168" y="4157465"/>
            <a:ext cx="1368152" cy="200783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835696" y="6165304"/>
            <a:ext cx="561662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728192" y="4869160"/>
            <a:ext cx="52200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Переформатирование </a:t>
            </a:r>
            <a:r>
              <a:rPr lang="ru-RU" sz="2000" dirty="0">
                <a:solidFill>
                  <a:srgbClr val="0070C0"/>
                </a:solidFill>
              </a:rPr>
              <a:t>Комиссий в технический орган с одновременным ростом реальной ответственности СРО за экспертизу отчетов об оценке «по существу»</a:t>
            </a:r>
          </a:p>
        </p:txBody>
      </p:sp>
    </p:spTree>
    <p:extLst>
      <p:ext uri="{BB962C8B-B14F-4D97-AF65-F5344CB8AC3E}">
        <p14:creationId xmlns:p14="http://schemas.microsoft.com/office/powerpoint/2010/main" val="20624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217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О ситуации с оспариванием результатов определения кадастровой стоимости в Комиссиях и судах субъектов РФ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Необходимость законодательного закрепления института национальных объединений СРО</dc:title>
  <dc:creator>1</dc:creator>
  <cp:lastModifiedBy>Маша Чеснокова</cp:lastModifiedBy>
  <cp:revision>16</cp:revision>
  <cp:lastPrinted>2015-06-03T12:17:30Z</cp:lastPrinted>
  <dcterms:created xsi:type="dcterms:W3CDTF">2014-09-17T12:38:42Z</dcterms:created>
  <dcterms:modified xsi:type="dcterms:W3CDTF">2015-06-29T11:49:18Z</dcterms:modified>
</cp:coreProperties>
</file>